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69"/>
  </p:notesMasterIdLst>
  <p:sldIdLst>
    <p:sldId id="256" r:id="rId3"/>
    <p:sldId id="258" r:id="rId4"/>
    <p:sldId id="257" r:id="rId5"/>
    <p:sldId id="271" r:id="rId6"/>
    <p:sldId id="321" r:id="rId7"/>
    <p:sldId id="304" r:id="rId8"/>
    <p:sldId id="320" r:id="rId9"/>
    <p:sldId id="319" r:id="rId10"/>
    <p:sldId id="303" r:id="rId11"/>
    <p:sldId id="284" r:id="rId12"/>
    <p:sldId id="302" r:id="rId13"/>
    <p:sldId id="272" r:id="rId14"/>
    <p:sldId id="318" r:id="rId15"/>
    <p:sldId id="270" r:id="rId16"/>
    <p:sldId id="269" r:id="rId17"/>
    <p:sldId id="268" r:id="rId18"/>
    <p:sldId id="267" r:id="rId19"/>
    <p:sldId id="266" r:id="rId20"/>
    <p:sldId id="265" r:id="rId21"/>
    <p:sldId id="264" r:id="rId22"/>
    <p:sldId id="305" r:id="rId23"/>
    <p:sldId id="259" r:id="rId24"/>
    <p:sldId id="261" r:id="rId25"/>
    <p:sldId id="285" r:id="rId26"/>
    <p:sldId id="280" r:id="rId27"/>
    <p:sldId id="283" r:id="rId28"/>
    <p:sldId id="286" r:id="rId29"/>
    <p:sldId id="279" r:id="rId30"/>
    <p:sldId id="288" r:id="rId31"/>
    <p:sldId id="287" r:id="rId32"/>
    <p:sldId id="289" r:id="rId33"/>
    <p:sldId id="275" r:id="rId34"/>
    <p:sldId id="291" r:id="rId35"/>
    <p:sldId id="282" r:id="rId36"/>
    <p:sldId id="290" r:id="rId37"/>
    <p:sldId id="274" r:id="rId38"/>
    <p:sldId id="292" r:id="rId39"/>
    <p:sldId id="293" r:id="rId40"/>
    <p:sldId id="294" r:id="rId41"/>
    <p:sldId id="260" r:id="rId42"/>
    <p:sldId id="295" r:id="rId43"/>
    <p:sldId id="278" r:id="rId44"/>
    <p:sldId id="296" r:id="rId45"/>
    <p:sldId id="277" r:id="rId46"/>
    <p:sldId id="297" r:id="rId47"/>
    <p:sldId id="273" r:id="rId48"/>
    <p:sldId id="298" r:id="rId49"/>
    <p:sldId id="299" r:id="rId50"/>
    <p:sldId id="276" r:id="rId51"/>
    <p:sldId id="306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07" r:id="rId63"/>
    <p:sldId id="322" r:id="rId64"/>
    <p:sldId id="323" r:id="rId65"/>
    <p:sldId id="324" r:id="rId66"/>
    <p:sldId id="325" r:id="rId67"/>
    <p:sldId id="326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E558F-60B2-41D8-9712-B137CE127854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90F4-5A4C-473C-B878-A8E9D907FDA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417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490F4-5A4C-473C-B878-A8E9D907FDA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  <a:alpha val="18000"/>
                  </a:schemeClr>
                </a:gs>
                <a:gs pos="58000">
                  <a:schemeClr val="tx1"/>
                </a:gs>
                <a:gs pos="65000">
                  <a:schemeClr val="tx1"/>
                </a:gs>
                <a:gs pos="32000">
                  <a:schemeClr val="tx1"/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11" descr="PPP_SHIGH_TLE_Circuit_Wave2.png"/>
            <p:cNvPicPr>
              <a:picLocks noChangeAspect="1"/>
            </p:cNvPicPr>
            <p:nvPr userDrawn="1"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  <a:alpha val="18000"/>
                  </a:schemeClr>
                </a:gs>
                <a:gs pos="58000">
                  <a:schemeClr val="tx1">
                    <a:alpha val="50000"/>
                  </a:schemeClr>
                </a:gs>
                <a:gs pos="65000">
                  <a:schemeClr val="tx1">
                    <a:alpha val="50000"/>
                  </a:schemeClr>
                </a:gs>
                <a:gs pos="32000">
                  <a:schemeClr val="tx1">
                    <a:alpha val="5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Picture 10" descr="PPP_SHIGH_TLE_Circuit_Wave.png"/>
            <p:cNvPicPr>
              <a:picLocks noChangeAspect="1"/>
            </p:cNvPicPr>
            <p:nvPr userDrawn="1"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 descr="PPP_SHIGH_TLE_Circuit_Wave.png"/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lum contrast="40000"/>
            </a:blip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80772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8382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F7D6C72-D4D7-4947-A192-92CB8530121C}" type="datetimeFigureOut">
              <a:rPr lang="en-US" smtClean="0"/>
              <a:pPr/>
              <a:t>6/7/2012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9565A35-BF1F-4345-B456-4D29F1280597}" type="slidenum">
              <a:rPr lang="en-US" smtClean="0"/>
              <a:pPr/>
              <a:t>‹Nr.›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1371600"/>
              <a:ext cx="9144000" cy="54864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18000"/>
                  </a:schemeClr>
                </a:gs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94000">
                  <a:schemeClr val="accent1">
                    <a:lumMod val="20000"/>
                    <a:lumOff val="8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Picture 10" descr="PPP_SHIGH_TXT_Circuit_Wave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1371600"/>
              <a:ext cx="9144000" cy="54864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18000"/>
                  </a:schemeClr>
                </a:gs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94000">
                  <a:schemeClr val="accent1">
                    <a:lumMod val="20000"/>
                    <a:lumOff val="8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Picture 10" descr="PPP_SHIGH_TXT_Circuit_Wave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1447800"/>
            <a:ext cx="9144000" cy="541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1371600"/>
              <a:ext cx="9144000" cy="54864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18000"/>
                  </a:schemeClr>
                </a:gs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94000">
                  <a:schemeClr val="accent1">
                    <a:lumMod val="20000"/>
                    <a:lumOff val="8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Picture 10" descr="PPP_SHIGH_TXT_Circuit_Wave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1447800"/>
            <a:ext cx="9144000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>
                <a:solidFill>
                  <a:sysClr val="windowText" lastClr="000000"/>
                </a:solidFill>
              </a:defRPr>
            </a:lvl4pPr>
            <a:lvl5pPr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6C72-D4D7-4947-A192-92CB8530121C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65A35-BF1F-4345-B456-4D29F12805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F7D6C72-D4D7-4947-A192-92CB8530121C}" type="datetimeFigureOut">
              <a:rPr lang="en-US" smtClean="0"/>
              <a:pPr/>
              <a:t>6/7/2012</a:t>
            </a:fld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9565A35-BF1F-4345-B456-4D29F1280597}" type="slidenum">
              <a:rPr lang="en-US" smtClean="0"/>
              <a:pPr/>
              <a:t>‹Nr.›</a:t>
            </a:fld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b.boulder.ibm.com/infocenter/rsdhelp/v7r0m0/index.jsp" TargetMode="External"/><Relationship Id="rId2" Type="http://schemas.openxmlformats.org/officeDocument/2006/relationships/hyperlink" Target="http://www.uml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de.wikipedia.org/wiki/Unified_Modeling_Language" TargetMode="Externa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CH" sz="4200" dirty="0" smtClean="0"/>
              <a:t>Objektorientierte Modellierung</a:t>
            </a:r>
            <a:endParaRPr lang="de-CH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smtClean="0"/>
              <a:t>statisch &amp; dynamisch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Inhaltsverzeichnis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r>
              <a:rPr lang="de-CH" dirty="0" smtClean="0"/>
              <a:t>Warum UML? </a:t>
            </a:r>
          </a:p>
          <a:p>
            <a:r>
              <a:rPr lang="de-CH" dirty="0" smtClean="0"/>
              <a:t>Statisch oder dynamisch?</a:t>
            </a:r>
          </a:p>
          <a:p>
            <a:r>
              <a:rPr lang="de-CH" dirty="0" smtClean="0"/>
              <a:t>Modellierung am Beispiel.</a:t>
            </a:r>
          </a:p>
          <a:p>
            <a:r>
              <a:rPr lang="de-CH" dirty="0" err="1" smtClean="0"/>
              <a:t>Use</a:t>
            </a:r>
            <a:r>
              <a:rPr lang="de-CH" dirty="0" smtClean="0"/>
              <a:t> Case Diagramm.</a:t>
            </a:r>
          </a:p>
          <a:p>
            <a:r>
              <a:rPr lang="de-CH" dirty="0" smtClean="0"/>
              <a:t>Klassendiagramm.</a:t>
            </a:r>
          </a:p>
          <a:p>
            <a:r>
              <a:rPr lang="de-CH" dirty="0" smtClean="0"/>
              <a:t>Sequenzdiagramm.</a:t>
            </a:r>
          </a:p>
          <a:p>
            <a:r>
              <a:rPr lang="de-CH" dirty="0" smtClean="0"/>
              <a:t>Übung.</a:t>
            </a:r>
          </a:p>
          <a:p>
            <a:r>
              <a:rPr lang="de-CH" dirty="0" smtClean="0"/>
              <a:t>Quellen und Hinweise.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CH" sz="7200" dirty="0" smtClean="0"/>
              <a:t>Warum UML?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Warum UML?</a:t>
            </a:r>
            <a:endParaRPr lang="de-CH" dirty="0"/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251520" y="1988840"/>
            <a:ext cx="8640960" cy="4320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Eindeutigkeit: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Notationselemente sind eindeutig und sind von Experten definiert und geprüft.</a:t>
            </a:r>
            <a:b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Verständlichkeit: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Einfach gehaltene Notationselemente erhöhen sowohl die Verständlichkeit zwischen Softwareentwickler als auch mit Kunden.</a:t>
            </a:r>
            <a:br>
              <a:rPr lang="de-CH" sz="2400" dirty="0" smtClean="0">
                <a:latin typeface="Arial" pitchFamily="34" charset="0"/>
                <a:cs typeface="Arial" pitchFamily="34" charset="0"/>
              </a:rPr>
            </a:br>
            <a:endParaRPr lang="de-CH" sz="2400" dirty="0" smtClean="0"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Akzeptanz: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Befindet</a:t>
            </a:r>
            <a: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sich Weltweit im Einsatz. Über 800 Unternehmen gehören mietweise dem Gremium an welche die UML-Spezifikation erarbeiten.</a:t>
            </a:r>
            <a:b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endParaRPr kumimoji="0" lang="de-CH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Unabhängigkeit: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Mit UML lässt es sich </a:t>
            </a:r>
            <a:r>
              <a:rPr lang="de-CH" sz="2400" dirty="0" err="1" smtClean="0">
                <a:latin typeface="Arial" pitchFamily="34" charset="0"/>
                <a:cs typeface="Arial" pitchFamily="34" charset="0"/>
              </a:rPr>
              <a:t>plattform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- und </a:t>
            </a:r>
            <a:r>
              <a:rPr lang="de-CH" sz="2400" dirty="0" err="1" smtClean="0">
                <a:latin typeface="Arial" pitchFamily="34" charset="0"/>
                <a:cs typeface="Arial" pitchFamily="34" charset="0"/>
              </a:rPr>
              <a:t>sprachunabhänig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modellieren. Die stärken liegen zwar in der Objektorientierung doch es kann auch mit prozedurale Sprachen eingesetzt werden.</a:t>
            </a:r>
            <a:endParaRPr kumimoji="0" lang="de-CH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Warum UML?</a:t>
            </a:r>
            <a:endParaRPr lang="de-CH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2067" y="1533525"/>
            <a:ext cx="56483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2160240" cy="50405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de-CH" dirty="0" smtClean="0"/>
              <a:t>Geschichte: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de-CH" sz="7200" dirty="0" smtClean="0"/>
              <a:t>Statisch oder</a:t>
            </a:r>
          </a:p>
          <a:p>
            <a:pPr algn="ctr">
              <a:buNone/>
            </a:pPr>
            <a:r>
              <a:rPr lang="de-CH" sz="7200" dirty="0" smtClean="0"/>
              <a:t>dynamisch?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Statisch oder dynamisch?</a:t>
            </a:r>
            <a:endParaRPr lang="de-CH" dirty="0"/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251520" y="1988840"/>
            <a:ext cx="8640960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Statische Diagramme: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Modellieren die statische und zeitunabhängige</a:t>
            </a:r>
            <a: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Struktur eines Systems, wobei der Fokus</a:t>
            </a:r>
            <a: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auf Objekte, Attributen, Operationen und Beziehungen gelegt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wird.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Dynamische Diagramme: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Modellieren dynamische</a:t>
            </a:r>
            <a: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Aspekte eines Systems mit Fokus auf das Verhalten der einzelnen Komponenten.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Statisch oder dynamisch?</a:t>
            </a:r>
            <a:endParaRPr lang="de-CH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Übersicht:</a:t>
            </a:r>
            <a:endParaRPr lang="de-CH" dirty="0"/>
          </a:p>
        </p:txBody>
      </p:sp>
      <p:pic>
        <p:nvPicPr>
          <p:cNvPr id="1026" name="Picture 2" descr="http://upload.wikimedia.org/wikipedia/commons/thumb/e/ed/UML_diagrams_overview.svg/1000px-UML_diagrams_overview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812" y="2204864"/>
            <a:ext cx="7956376" cy="433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de-CH" sz="7200" dirty="0" smtClean="0"/>
              <a:t>Modellierung am</a:t>
            </a:r>
          </a:p>
          <a:p>
            <a:pPr algn="ctr">
              <a:buNone/>
            </a:pPr>
            <a:r>
              <a:rPr lang="de-CH" sz="7200" dirty="0" smtClean="0"/>
              <a:t>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Modellierung am Beispiel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24" y="1988840"/>
            <a:ext cx="4104456" cy="45365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u="sng" dirty="0" smtClean="0"/>
              <a:t>Pizzakurier da Alfredo</a:t>
            </a:r>
          </a:p>
          <a:p>
            <a:r>
              <a:rPr lang="de-CH" dirty="0" smtClean="0"/>
              <a:t>Mitarbeiter</a:t>
            </a:r>
          </a:p>
          <a:p>
            <a:pPr lvl="1"/>
            <a:r>
              <a:rPr lang="de-CH" dirty="0" smtClean="0"/>
              <a:t>Kuriere</a:t>
            </a:r>
          </a:p>
          <a:p>
            <a:pPr lvl="1"/>
            <a:r>
              <a:rPr lang="de-CH" dirty="0" smtClean="0"/>
              <a:t>Pizzaioli</a:t>
            </a:r>
            <a:endParaRPr lang="de-CH" dirty="0"/>
          </a:p>
          <a:p>
            <a:r>
              <a:rPr lang="de-CH" dirty="0" smtClean="0"/>
              <a:t>Kunden</a:t>
            </a:r>
          </a:p>
          <a:p>
            <a:r>
              <a:rPr lang="de-CH" dirty="0" smtClean="0"/>
              <a:t>Bestellungen</a:t>
            </a:r>
          </a:p>
          <a:p>
            <a:r>
              <a:rPr lang="de-CH" dirty="0" smtClean="0"/>
              <a:t>Pizzas</a:t>
            </a:r>
          </a:p>
          <a:p>
            <a:r>
              <a:rPr lang="de-CH" dirty="0" smtClean="0"/>
              <a:t>Küchengeräte</a:t>
            </a:r>
          </a:p>
          <a:p>
            <a:r>
              <a:rPr lang="de-CH" dirty="0" smtClean="0"/>
              <a:t>usw.</a:t>
            </a:r>
          </a:p>
        </p:txBody>
      </p:sp>
      <p:pic>
        <p:nvPicPr>
          <p:cNvPr id="15362" name="Picture 2" descr="C:\Users\Dario\Desktop\77801-free-cartoon-clipart-illustration-of-a-hispanic-chef-with-a-pizza-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432048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de-CH" sz="7200" dirty="0" err="1" smtClean="0"/>
              <a:t>Use</a:t>
            </a:r>
            <a:r>
              <a:rPr lang="de-CH" sz="7200" dirty="0" smtClean="0"/>
              <a:t> Case</a:t>
            </a:r>
          </a:p>
          <a:p>
            <a:pPr algn="ctr">
              <a:buNone/>
            </a:pPr>
            <a:r>
              <a:rPr lang="de-CH" sz="7200" dirty="0" smtClean="0"/>
              <a:t>Diagramm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Use</a:t>
            </a:r>
            <a:r>
              <a:rPr lang="de-CH" dirty="0" smtClean="0"/>
              <a:t> Case Diagramm</a:t>
            </a:r>
            <a:endParaRPr lang="de-CH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512" y="1556792"/>
            <a:ext cx="7716976" cy="51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Systemgrenze</a:t>
            </a:r>
            <a:endParaRPr lang="de-CH" dirty="0"/>
          </a:p>
        </p:txBody>
      </p:sp>
      <p:pic>
        <p:nvPicPr>
          <p:cNvPr id="5" name="Inhaltsplatzhalter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6832"/>
            <a:ext cx="2592288" cy="3083929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3131840" y="1988841"/>
            <a:ext cx="5760640" cy="11521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Die Systemgrenze umfasst die </a:t>
            </a: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Gesamteinheit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aller miteinander verbundenen Elementen.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3131840" y="3140968"/>
            <a:ext cx="576064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Wird durch Rechtecke gekennzeichnet.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2400" dirty="0" smtClean="0">
                <a:latin typeface="Arial" pitchFamily="34" charset="0"/>
                <a:cs typeface="Arial" pitchFamily="34" charset="0"/>
              </a:rPr>
              <a:t>Beinhalten Anwendungsfälle und Beziehungen.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Akteur</a:t>
            </a:r>
            <a:endParaRPr lang="de-CH" dirty="0"/>
          </a:p>
        </p:txBody>
      </p:sp>
      <p:pic>
        <p:nvPicPr>
          <p:cNvPr id="5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8800"/>
            <a:ext cx="1999869" cy="3218180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2411760" y="3212976"/>
            <a:ext cx="648072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Als «Strichmännchen» dargestellt.</a:t>
            </a: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2411760" y="1988841"/>
            <a:ext cx="6480720" cy="11521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Symbolisiert eine Rolle, welche ein </a:t>
            </a: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externer Benutzer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oder ein </a:t>
            </a: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externes System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einnehmen kann.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Anwendungsfall / </a:t>
            </a:r>
            <a:r>
              <a:rPr lang="de-CH" dirty="0" err="1" smtClean="0"/>
              <a:t>Use</a:t>
            </a:r>
            <a:r>
              <a:rPr lang="de-CH" dirty="0" smtClean="0"/>
              <a:t> Case</a:t>
            </a:r>
            <a:endParaRPr lang="de-CH" dirty="0"/>
          </a:p>
        </p:txBody>
      </p:sp>
      <p:pic>
        <p:nvPicPr>
          <p:cNvPr id="5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8800"/>
            <a:ext cx="3279244" cy="1656184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3851920" y="3573016"/>
            <a:ext cx="504056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Als Ellipsen dargestellt.</a:t>
            </a: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3851920" y="1988840"/>
            <a:ext cx="504056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Definiert eine abgeschlossene Menge von Aktionen für einen oder mehrere Benutzer.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</a:t>
            </a:r>
            <a:endParaRPr lang="de-CH" dirty="0"/>
          </a:p>
        </p:txBody>
      </p:sp>
      <p:pic>
        <p:nvPicPr>
          <p:cNvPr id="5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8799"/>
            <a:ext cx="4752528" cy="1834525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5292080" y="1988841"/>
            <a:ext cx="3600400" cy="158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Modelliert eine Beziehung zwischen Akteuren und Anwendungsfällen.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5292080" y="3573017"/>
            <a:ext cx="36004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Festlegung</a:t>
            </a:r>
            <a:r>
              <a:rPr lang="de-CH" sz="2400" dirty="0">
                <a:solidFill>
                  <a:schemeClr val="tx1"/>
                </a:solidFill>
              </a:rPr>
              <a:t>, welcher Akteur welche Anwendungsfälle wahrnehmen darf</a:t>
            </a:r>
            <a:r>
              <a:rPr lang="de-CH" sz="2400" dirty="0" smtClean="0">
                <a:solidFill>
                  <a:schemeClr val="tx1"/>
                </a:solidFill>
              </a:rPr>
              <a:t>.</a:t>
            </a:r>
            <a:endParaRPr lang="de-CH" sz="24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Multiplizität</a:t>
            </a:r>
            <a:endParaRPr lang="de-CH" dirty="0"/>
          </a:p>
        </p:txBody>
      </p:sp>
      <p:pic>
        <p:nvPicPr>
          <p:cNvPr id="7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8800"/>
            <a:ext cx="4752000" cy="1834321"/>
          </a:xfrm>
        </p:spPr>
      </p:pic>
      <p:sp>
        <p:nvSpPr>
          <p:cNvPr id="8" name="Inhaltsplatzhalter 10"/>
          <p:cNvSpPr txBox="1">
            <a:spLocks/>
          </p:cNvSpPr>
          <p:nvPr/>
        </p:nvSpPr>
        <p:spPr>
          <a:xfrm>
            <a:off x="5292080" y="3212976"/>
            <a:ext cx="36004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Gleiches </a:t>
            </a:r>
            <a:r>
              <a:rPr lang="de-CH" sz="2400" dirty="0">
                <a:solidFill>
                  <a:schemeClr val="tx1"/>
                </a:solidFill>
              </a:rPr>
              <a:t>Prinzip wie </a:t>
            </a:r>
            <a:r>
              <a:rPr lang="de-CH" sz="2400" dirty="0" smtClean="0">
                <a:solidFill>
                  <a:schemeClr val="tx1"/>
                </a:solidFill>
              </a:rPr>
              <a:t>c:m-Beziehung </a:t>
            </a:r>
            <a:r>
              <a:rPr lang="de-CH" sz="2400" dirty="0">
                <a:solidFill>
                  <a:schemeClr val="tx1"/>
                </a:solidFill>
              </a:rPr>
              <a:t>beim </a:t>
            </a:r>
            <a:r>
              <a:rPr lang="de-CH" sz="2400" dirty="0" smtClean="0">
                <a:solidFill>
                  <a:schemeClr val="tx1"/>
                </a:solidFill>
              </a:rPr>
              <a:t>Datenbankmodell</a:t>
            </a: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9" name="Inhaltsplatzhalter 10"/>
          <p:cNvSpPr txBox="1">
            <a:spLocks/>
          </p:cNvSpPr>
          <p:nvPr/>
        </p:nvSpPr>
        <p:spPr>
          <a:xfrm>
            <a:off x="5292080" y="1988841"/>
            <a:ext cx="3600400" cy="1224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Beschreibt die Anzahl Aktionen, die ein Akteur tätigen darf.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Generalisierung</a:t>
            </a:r>
            <a:endParaRPr lang="de-CH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15" y="1988854"/>
            <a:ext cx="3593338" cy="3951478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4572000" y="3501008"/>
            <a:ext cx="4320480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600" dirty="0" smtClean="0">
                <a:solidFill>
                  <a:schemeClr val="tx1"/>
                </a:solidFill>
              </a:rPr>
              <a:t>Zwischen </a:t>
            </a:r>
            <a:r>
              <a:rPr lang="de-CH" sz="2600" dirty="0">
                <a:solidFill>
                  <a:schemeClr val="tx1"/>
                </a:solidFill>
              </a:rPr>
              <a:t>Akteuren oder zwischen Anwendungsfälle,</a:t>
            </a:r>
            <a:br>
              <a:rPr lang="de-CH" sz="2600" dirty="0">
                <a:solidFill>
                  <a:schemeClr val="tx1"/>
                </a:solidFill>
              </a:rPr>
            </a:br>
            <a:r>
              <a:rPr lang="de-CH" sz="2600" dirty="0">
                <a:solidFill>
                  <a:schemeClr val="tx1"/>
                </a:solidFill>
              </a:rPr>
              <a:t>aber </a:t>
            </a:r>
            <a:r>
              <a:rPr lang="de-CH" sz="2600" b="1" dirty="0" smtClean="0">
                <a:solidFill>
                  <a:schemeClr val="tx1"/>
                </a:solidFill>
              </a:rPr>
              <a:t>nicht</a:t>
            </a:r>
            <a:r>
              <a:rPr lang="de-CH" sz="2600" dirty="0" smtClean="0">
                <a:solidFill>
                  <a:schemeClr val="tx1"/>
                </a:solidFill>
              </a:rPr>
              <a:t> </a:t>
            </a:r>
            <a:r>
              <a:rPr lang="de-CH" sz="2600" dirty="0">
                <a:solidFill>
                  <a:schemeClr val="tx1"/>
                </a:solidFill>
              </a:rPr>
              <a:t>zwischen Akteur und Anwendungsfall.</a:t>
            </a:r>
          </a:p>
          <a:p>
            <a:r>
              <a:rPr lang="de-CH" sz="2600" dirty="0">
                <a:solidFill>
                  <a:schemeClr val="tx1"/>
                </a:solidFill>
              </a:rPr>
              <a:t>Spezifikationen der Vererbungshierarchien zwischen den beteiligten Elementen.</a:t>
            </a: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4572000" y="1988840"/>
            <a:ext cx="4320480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2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200" dirty="0" smtClean="0">
                <a:latin typeface="Arial" pitchFamily="34" charset="0"/>
                <a:cs typeface="Arial" pitchFamily="34" charset="0"/>
              </a:rPr>
              <a:t>Definiert die Beziehung zwischen einem spezifischen und einem allgemeinen Element.</a:t>
            </a:r>
            <a:endParaRPr kumimoji="0" lang="de-CH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Include</a:t>
            </a:r>
            <a:r>
              <a:rPr lang="de-CH" dirty="0" smtClean="0"/>
              <a:t>-Beziehung</a:t>
            </a:r>
            <a:endParaRPr lang="de-CH" dirty="0"/>
          </a:p>
        </p:txBody>
      </p:sp>
      <p:pic>
        <p:nvPicPr>
          <p:cNvPr id="5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4752000" cy="1098240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5292080" y="2924944"/>
            <a:ext cx="3600400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5292080" y="1988841"/>
            <a:ext cx="3600400" cy="2736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Beinhaltet eine unbedingte Einbindung der Funktionalität eines Anwendungsfalls in einem weiteren Anwendungsfall.</a:t>
            </a:r>
          </a:p>
          <a:p>
            <a:pPr>
              <a:spcBef>
                <a:spcPct val="20000"/>
              </a:spcBef>
            </a:pP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Extend</a:t>
            </a:r>
            <a:r>
              <a:rPr lang="de-CH" dirty="0" smtClean="0"/>
              <a:t>-Beziehung</a:t>
            </a:r>
            <a:endParaRPr lang="de-CH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18800"/>
            <a:ext cx="4752000" cy="1159024"/>
          </a:xfrm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5292080" y="3789040"/>
            <a:ext cx="3600400" cy="129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dirty="0" smtClean="0">
                <a:solidFill>
                  <a:schemeClr val="tx1"/>
                </a:solidFill>
              </a:rPr>
              <a:t>Der </a:t>
            </a:r>
            <a:r>
              <a:rPr lang="de-CH" sz="2200" dirty="0">
                <a:solidFill>
                  <a:schemeClr val="tx1"/>
                </a:solidFill>
              </a:rPr>
              <a:t>«</a:t>
            </a:r>
            <a:r>
              <a:rPr lang="de-CH" sz="2200" dirty="0" smtClean="0">
                <a:solidFill>
                  <a:schemeClr val="tx1"/>
                </a:solidFill>
              </a:rPr>
              <a:t>Anwendungsfall-</a:t>
            </a:r>
            <a:r>
              <a:rPr lang="de-CH" sz="2200" dirty="0" err="1" smtClean="0">
                <a:solidFill>
                  <a:schemeClr val="tx1"/>
                </a:solidFill>
              </a:rPr>
              <a:t>zusatz</a:t>
            </a:r>
            <a:r>
              <a:rPr lang="de-CH" sz="2200" dirty="0">
                <a:solidFill>
                  <a:schemeClr val="tx1"/>
                </a:solidFill>
              </a:rPr>
              <a:t>» muss nicht in Kraft treten.</a:t>
            </a: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7" name="Inhaltsplatzhalter 10"/>
          <p:cNvSpPr txBox="1">
            <a:spLocks/>
          </p:cNvSpPr>
          <p:nvPr/>
        </p:nvSpPr>
        <p:spPr>
          <a:xfrm>
            <a:off x="5292080" y="1988841"/>
            <a:ext cx="3600400" cy="180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2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200" dirty="0" smtClean="0">
                <a:latin typeface="Arial" pitchFamily="34" charset="0"/>
                <a:cs typeface="Arial" pitchFamily="34" charset="0"/>
              </a:rPr>
              <a:t>Beinhaltet eine bedingte Einbindung der Funktionalität eines Anwendungsfalls in einem weiteren Anwendungsfall.</a:t>
            </a:r>
          </a:p>
          <a:p>
            <a:pPr>
              <a:spcBef>
                <a:spcPct val="20000"/>
              </a:spcBef>
            </a:pPr>
            <a:endParaRPr lang="de-CH" sz="24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CH" sz="7200" dirty="0" smtClean="0"/>
              <a:t>Klassendiagramm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Klassendiagramm</a:t>
            </a:r>
            <a:endParaRPr lang="de-CH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050" y="1548000"/>
            <a:ext cx="758190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Klassen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00808"/>
            <a:ext cx="259228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Klassenname</a:t>
            </a:r>
            <a:endParaRPr lang="de-CH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0" y="2636912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Attribute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0" y="3717032"/>
            <a:ext cx="432048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Operation / Methoden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51520" y="5013176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Sichtbarkeit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Attribute und Methoden 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können unterschiedlich sichtbar sein. Gekennzeichnet durch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CH" sz="16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CH" sz="16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package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, </a:t>
            </a: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#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</a:t>
            </a:r>
            <a:r>
              <a:rPr kumimoji="0" lang="de-CH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protected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und </a:t>
            </a: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–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(private)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51520" y="5589240"/>
            <a:ext cx="864096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Multiplizität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 Kommen mehre</a:t>
            </a:r>
            <a:r>
              <a:rPr lang="de-CH" sz="16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Ausprägungen des selben Attributs zur Laufzeit vor kann dies wie folgt gekennzeichnet werden: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[1]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= einmal,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[1 .. 2]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= ein- oder zweimal,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[1 .. *]</a:t>
            </a:r>
            <a:b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= mindestens einmal oder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[*]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bzw.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[0 .. *]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= beliebig viele.</a:t>
            </a:r>
            <a:endParaRPr kumimoji="0" lang="de-CH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51520" y="4437112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Vollständigkeit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Angabe von Paramater,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Rückgabe- und Standardwerten</a:t>
            </a:r>
            <a:b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erhöhen 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die </a:t>
            </a:r>
            <a:r>
              <a:rPr lang="de-CH" sz="16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Wartbarkeit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2952000" cy="243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mit Pfeil 6"/>
          <p:cNvCxnSpPr/>
          <p:nvPr/>
        </p:nvCxnSpPr>
        <p:spPr>
          <a:xfrm flipH="1">
            <a:off x="2915816" y="1916832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2915816" y="2852936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2915816" y="3933056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Klassen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3"/>
            <a:ext cx="6624736" cy="406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Stereotypen</a:t>
            </a:r>
            <a:endParaRPr lang="de-C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2952000" cy="243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2952328" cy="1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 flipH="1">
            <a:off x="2915816" y="1916832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1700808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Stereotyp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2420888"/>
            <a:ext cx="432048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Semantik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Stereotypen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müssen nicht zwingend </a:t>
            </a:r>
            <a:r>
              <a:rPr kumimoji="0" lang="de-CH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sematische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Auswirkungen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haben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 vielmehr geben sie Auskunft über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Sinn und Zweck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der Klasse.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0" y="3501008"/>
            <a:ext cx="4320480" cy="2304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Beispiele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/>
              <a:t>«</a:t>
            </a:r>
            <a:r>
              <a:rPr lang="de-CH" sz="1600" dirty="0" err="1" smtClean="0"/>
              <a:t>auxiliary</a:t>
            </a:r>
            <a:r>
              <a:rPr lang="de-CH" sz="1600" dirty="0" smtClean="0"/>
              <a:t>» : </a:t>
            </a:r>
            <a:r>
              <a:rPr lang="de-CH" sz="1600" dirty="0" err="1" smtClean="0"/>
              <a:t>Unterstüzende</a:t>
            </a:r>
            <a:r>
              <a:rPr lang="de-CH" sz="1600" dirty="0" smtClean="0"/>
              <a:t> Klasse.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/>
              <a:t>«</a:t>
            </a:r>
            <a:r>
              <a:rPr lang="de-CH" sz="1600" dirty="0" err="1" smtClean="0"/>
              <a:t>focus</a:t>
            </a:r>
            <a:r>
              <a:rPr lang="de-CH" sz="1600" dirty="0" smtClean="0"/>
              <a:t>» : Zentrale Logik eines Modells.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/>
              <a:t>«</a:t>
            </a:r>
            <a:r>
              <a:rPr lang="de-CH" sz="1600" dirty="0" err="1" smtClean="0"/>
              <a:t>utility</a:t>
            </a:r>
            <a:r>
              <a:rPr lang="de-CH" sz="1600" dirty="0" smtClean="0"/>
              <a:t>» Gruppiert Methoden.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/>
              <a:t>«type» : Spezifikation von Attributen.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/>
              <a:t>«</a:t>
            </a:r>
            <a:r>
              <a:rPr lang="de-CH" sz="1600" dirty="0" err="1" smtClean="0"/>
              <a:t>implementation</a:t>
            </a:r>
            <a:r>
              <a:rPr lang="de-CH" sz="1600" dirty="0" smtClean="0"/>
              <a:t> </a:t>
            </a:r>
            <a:r>
              <a:rPr lang="de-CH" sz="1600" dirty="0" err="1" smtClean="0"/>
              <a:t>class</a:t>
            </a:r>
            <a:r>
              <a:rPr lang="de-CH" sz="1600" dirty="0" smtClean="0"/>
              <a:t>» : Technische Klasse.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de-CH" sz="16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Schnittstellen</a:t>
            </a:r>
            <a:endParaRPr lang="de-C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49080"/>
            <a:ext cx="3096344" cy="192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4296744" cy="221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mit Pfeil 6"/>
          <p:cNvCxnSpPr/>
          <p:nvPr/>
        </p:nvCxnSpPr>
        <p:spPr>
          <a:xfrm flipH="1">
            <a:off x="4572000" y="2420888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292080" y="2204864"/>
            <a:ext cx="3600400" cy="50405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de-CH" dirty="0" smtClean="0"/>
              <a:t>Benötigte Schnittstelle</a:t>
            </a:r>
            <a:endParaRPr lang="de-CH" dirty="0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1979712" y="5805264"/>
            <a:ext cx="31683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5292080" y="5589240"/>
            <a:ext cx="385192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Realisierte Schnittstelle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92080" y="2708920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Die Klasse Kunde wendet die Schnittstelle an – Der Kunde isst die Pizza.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292080" y="4725144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Die Klasse Pizza stellt die Schnittstelle bereit – Die Pizza kann gegessen werden.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Schnittstellen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6624000" cy="391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Abstrakte Klassen</a:t>
            </a:r>
            <a:endParaRPr lang="de-C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2952000" cy="12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2952000" cy="102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Gerade Verbindung mit Pfeil 11"/>
          <p:cNvCxnSpPr/>
          <p:nvPr/>
        </p:nvCxnSpPr>
        <p:spPr>
          <a:xfrm flipH="1">
            <a:off x="2411760" y="2276872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H="1">
            <a:off x="2411760" y="3573016"/>
            <a:ext cx="165618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4067944" y="2276872"/>
            <a:ext cx="0" cy="129614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4572000" y="2204864"/>
            <a:ext cx="4320480" cy="259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Zur Erinnerung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Abstrakte Klassen dienen als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Bauplan bzw. Vorlage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für weitere Klassen.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Abstrakte Klassen können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nicht instanziiert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werden.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Abstrakte Klassen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0" y="2278799"/>
            <a:ext cx="6264000" cy="419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Templates</a:t>
            </a:r>
            <a:endParaRPr lang="de-C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99200"/>
            <a:ext cx="2952000" cy="163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292080" y="1700808"/>
            <a:ext cx="3600400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Template-Signatur</a:t>
            </a:r>
            <a:endParaRPr lang="de-CH" dirty="0"/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3275856" y="1916832"/>
            <a:ext cx="201622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2915816" y="2060848"/>
            <a:ext cx="0" cy="6480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2915816" y="2708920"/>
            <a:ext cx="23762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5292080" y="2492896"/>
            <a:ext cx="360040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Parameter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51520" y="3573016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Bezeichnung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Werden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häufig auch als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generische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oder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parametrisierbare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Klassen bezeichnet. 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51520" y="4149080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Anwendung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Templates werden häufig verwendet um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grundlegende Konzepte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für weitere Klassen zu definieren. Oftmals geht es hierbei um die Speicherung von Daten wie beispielsweise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aseline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Kollektionen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Listen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aseline="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Stacks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Templates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8800"/>
            <a:ext cx="6624000" cy="277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Assoziationen</a:t>
            </a:r>
            <a:endParaRPr lang="de-CH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0" y="4149080"/>
            <a:ext cx="446449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Assoziation mit Navigationsrichtung</a:t>
            </a:r>
            <a:endParaRPr kumimoji="0" lang="de-CH" sz="2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72000" y="1700808"/>
            <a:ext cx="4320480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Bedeutung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Eine Assoziation sagt aus, dass sich die beiden beteiligten Klassen </a:t>
            </a: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kennen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bzw.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miteinander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interagieren 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können.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aseline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Unter Interaktion verstehenden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wir den gegenseitigen Methodenaufruf und den Austausch von Daten.</a:t>
            </a:r>
            <a:endParaRPr kumimoji="0" lang="de-CH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0" y="4725144"/>
            <a:ext cx="432048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Beispiel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Hierbei greift die Klasse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Kurier auf die Klasse Kunde zu. Über Parameter kommt es zur Datenübergabe.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0" y="1699200"/>
            <a:ext cx="3745032" cy="47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Gerade Verbindung mit Pfeil 9"/>
          <p:cNvCxnSpPr/>
          <p:nvPr/>
        </p:nvCxnSpPr>
        <p:spPr>
          <a:xfrm flipH="1">
            <a:off x="2267744" y="4293096"/>
            <a:ext cx="23042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Assoziationen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2" y="2278800"/>
            <a:ext cx="4799457" cy="338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276872"/>
            <a:ext cx="3746182" cy="268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Assoziationen</a:t>
            </a:r>
            <a:endParaRPr lang="de-CH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0" y="1699200"/>
            <a:ext cx="303847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419872" y="1628800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Unspezifizierte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Navigierbarkeit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: Verzicht von Zwang oder Verbot. Navigation ist möglich aber nicht zwingend.</a:t>
            </a:r>
            <a:endParaRPr lang="de-CH" sz="1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419872" y="2492896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Bidirektionale Navigierbarkeit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Beide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Klassen haben Kenntnis voneinander. Instanzen interagieren in beide Richtungen.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419872" y="3429000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Navigationsverbot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Wird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verwendet wenn eine logische 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kumimoji="0" lang="de-CH" sz="16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eziehung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zwischen den Klassen besteht diese aber sich dennoch nicht kennen sollten.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419872" y="4365104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Unidirektionale Navigierbarkeit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: Einseitiger Zugriff.  Bsp. der Kunde weiss, dass er bestellt hat kennt aber den Kurier nicht, welcher die Pizza vorbeibringt.</a:t>
            </a:r>
            <a:endParaRPr lang="de-CH" sz="1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419872" y="5301208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Teil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spezifizierte  Navigierbarkeit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Navigation ist nur nach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einer Seite vorgeschrieben.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61" y="1699200"/>
            <a:ext cx="8346478" cy="216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Qualifizierte Assoziation</a:t>
            </a:r>
            <a:endParaRPr lang="de-CH" dirty="0"/>
          </a:p>
        </p:txBody>
      </p:sp>
      <p:cxnSp>
        <p:nvCxnSpPr>
          <p:cNvPr id="6" name="Gerade Verbindung mit Pfeil 5"/>
          <p:cNvCxnSpPr>
            <a:stCxn id="10" idx="0"/>
          </p:cNvCxnSpPr>
          <p:nvPr/>
        </p:nvCxnSpPr>
        <p:spPr>
          <a:xfrm flipV="1">
            <a:off x="4788024" y="3068960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3851920" y="3429000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Qualifizierer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1520" y="4437112"/>
            <a:ext cx="864096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Beschreibung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Bei qualifizierten Assoziationen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wird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ein Attribut</a:t>
            </a:r>
            <a:r>
              <a:rPr kumimoji="0" lang="de-CH" sz="160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oder eine Menge von Attributen 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(Qualifizierer) dazu bestimmt, die Objekte der gegenüberliegenden Klassen eindeutig zu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identifizieren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51520" y="5229200"/>
            <a:ext cx="864096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Anwendung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Wird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vor allem eingesetzt um die Anzahl 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der potenziellen  Objekte zu senken, welche an einer Assoziation teilnehmen.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Assoziationsklasse</a:t>
            </a:r>
            <a:endParaRPr lang="de-CH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5517232"/>
            <a:ext cx="864096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Beschreibung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Vereint die Eigenschaften von Klasse und Assoziation. 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Dies wird vor allem dann angewendet, wenn in einer Beziehung Attribute auftreten, welche nicht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eindeutig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einer der beiden Klassen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zugeordnet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werden können.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324" y="1699201"/>
            <a:ext cx="7011353" cy="358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Assoziationsklasse</a:t>
            </a:r>
            <a:endParaRPr lang="de-CH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1699200"/>
            <a:ext cx="864096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Implementierung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Da Java jedoch das Konzept der Assoziationsklasse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nicht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direkt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unterstützt</a:t>
            </a:r>
            <a:r>
              <a:rPr kumimoji="0" lang="de-CH" sz="160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muss das Konstrukt analog einer Transformationstabelle bei Datenbanken umgebaut werden.</a:t>
            </a:r>
            <a:endParaRPr kumimoji="0" lang="de-CH" sz="160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92897"/>
            <a:ext cx="8784976" cy="191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Assoziationsklasse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0" y="2278800"/>
            <a:ext cx="6624000" cy="408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Assoziationsklasse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276872"/>
            <a:ext cx="3529013" cy="252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000" y="2276872"/>
            <a:ext cx="4680520" cy="304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Generalisierung</a:t>
            </a:r>
            <a:endParaRPr lang="de-C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0" y="1699200"/>
            <a:ext cx="4330800" cy="421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292080" y="1628800"/>
            <a:ext cx="259228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Superklasse</a:t>
            </a:r>
            <a:endParaRPr lang="de-CH" dirty="0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3347864" y="1844824"/>
            <a:ext cx="194421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5292080" y="5445224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Subklasse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3491880" y="5661248"/>
            <a:ext cx="1800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6012160" y="2160000"/>
            <a:ext cx="0" cy="31683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6228184" y="2160000"/>
            <a:ext cx="0" cy="3168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>
          <a:xfrm>
            <a:off x="3851920" y="3429000"/>
            <a:ext cx="2160240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0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Generalisierung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CH" noProof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Erbt alle Eigenschaften und Methoden.</a:t>
            </a:r>
            <a:endParaRPr kumimoji="0" lang="de-CH" b="0" i="0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372200" y="3429000"/>
            <a:ext cx="2160240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0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Spezialisierung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Erweitert </a:t>
            </a:r>
            <a:r>
              <a:rPr lang="de-CH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ge</a:t>
            </a:r>
            <a:r>
              <a:rPr lang="de-CH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-erbte Eigen-schaften oder fügt neue hinzu.</a:t>
            </a:r>
            <a:endParaRPr kumimoji="0" lang="de-CH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Generalisierung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276872"/>
            <a:ext cx="3552253" cy="229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003" y="2278802"/>
            <a:ext cx="5060442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Komposition</a:t>
            </a:r>
            <a:endParaRPr lang="de-C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1699200"/>
            <a:ext cx="82962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4437112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Beschreibung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Untrennbare Verbindung zwischen zwei Klassen. Wird das Ganze zerstört </a:t>
            </a: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endet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auch die Existenz der Teile.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3131840" y="3356992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2483768" y="3717032"/>
            <a:ext cx="129614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Ganzes</a:t>
            </a:r>
          </a:p>
        </p:txBody>
      </p:sp>
      <p:cxnSp>
        <p:nvCxnSpPr>
          <p:cNvPr id="10" name="Gerade Verbindung mit Pfeil 9"/>
          <p:cNvCxnSpPr/>
          <p:nvPr/>
        </p:nvCxnSpPr>
        <p:spPr>
          <a:xfrm flipV="1">
            <a:off x="7308304" y="2924944"/>
            <a:ext cx="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6948264" y="3717032"/>
            <a:ext cx="7200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Teil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5292080" y="2492896"/>
            <a:ext cx="0" cy="12241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4355976" y="3717032"/>
            <a:ext cx="1872208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CH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Komposition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51520" y="5013176"/>
            <a:ext cx="864096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Verwendung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Die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Komposition wird verwendet um Teile als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existenznotwendig 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für das Ganze zu markieren. Beispielsweise bei Klassen welche andere Klassen als Attribute verwendet und sich somit auch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eigenständig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um dessen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Instanziierung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kümmert.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Komposition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21088"/>
            <a:ext cx="4500563" cy="238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000" y="2276872"/>
            <a:ext cx="4927283" cy="188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Aggregation</a:t>
            </a:r>
            <a:endParaRPr lang="de-C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" y="1699200"/>
            <a:ext cx="84201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4869160"/>
            <a:ext cx="864096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Beschreibung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Schwächere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Form der Komposition, wobei die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Lebensdauer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des Ganzen von seinen Teilen </a:t>
            </a:r>
            <a:r>
              <a:rPr kumimoji="0" lang="de-CH" sz="1600" b="1" i="0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unabhängig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ist. Das Ganze wie auch die Teile können nach der Entfernung des Gegenparts weiter bestehen.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2339752" y="3789040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1691680" y="4149080"/>
            <a:ext cx="129614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Ganzes</a:t>
            </a:r>
          </a:p>
        </p:txBody>
      </p:sp>
      <p:cxnSp>
        <p:nvCxnSpPr>
          <p:cNvPr id="10" name="Gerade Verbindung mit Pfeil 9"/>
          <p:cNvCxnSpPr>
            <a:stCxn id="11" idx="0"/>
          </p:cNvCxnSpPr>
          <p:nvPr/>
        </p:nvCxnSpPr>
        <p:spPr>
          <a:xfrm flipV="1">
            <a:off x="7092280" y="3573016"/>
            <a:ext cx="0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6732240" y="4149080"/>
            <a:ext cx="7200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Teil</a:t>
            </a:r>
          </a:p>
        </p:txBody>
      </p:sp>
      <p:cxnSp>
        <p:nvCxnSpPr>
          <p:cNvPr id="12" name="Gerade Verbindung mit Pfeil 11"/>
          <p:cNvCxnSpPr>
            <a:stCxn id="13" idx="0"/>
          </p:cNvCxnSpPr>
          <p:nvPr/>
        </p:nvCxnSpPr>
        <p:spPr>
          <a:xfrm flipV="1">
            <a:off x="5148064" y="3429000"/>
            <a:ext cx="0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4211960" y="4149080"/>
            <a:ext cx="1872208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CH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Aggregation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51520" y="5733256"/>
            <a:ext cx="864096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Verwendung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Findet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Anwendung wenn ein Element eine Menge anderer Elemente in sich zusammenführen soll, wobei die einzelnen Teile voneinander unabhängig bleiben sollen.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Aggregation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7" y="2278800"/>
            <a:ext cx="5234940" cy="356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000" y="2278800"/>
            <a:ext cx="3218400" cy="261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Realisation</a:t>
            </a:r>
            <a:endParaRPr lang="de-CH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1772816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Supplier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3429000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Abhängigkeit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5085184"/>
            <a:ext cx="158417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Client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4067944" y="3573016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4572000" y="2204864"/>
            <a:ext cx="432048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de-CH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Supplier</a:t>
            </a:r>
            <a:r>
              <a:rPr kumimoji="0" lang="de-CH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ist von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seiner Bedeutung her </a:t>
            </a:r>
            <a:r>
              <a:rPr kumimoji="0" lang="de-CH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nicht vollständig</a:t>
            </a:r>
            <a:r>
              <a:rPr kumimoji="0" lang="de-CH" sz="1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Bspw. ist hier eine Sammlung von Küchengeräten gesucht.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0" y="3933056"/>
            <a:ext cx="432048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Signalisiert, dass eine Klasse eine andere für die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eigene Spezifikation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oder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Implementierung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benötigt.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572000" y="5589240"/>
            <a:ext cx="432048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Implementierung bzw. </a:t>
            </a:r>
            <a:r>
              <a:rPr lang="de-CH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Realisation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der Klasse </a:t>
            </a:r>
            <a:r>
              <a:rPr lang="de-CH" sz="16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Kuechengeraete</a:t>
            </a:r>
            <a:r>
              <a:rPr lang="de-CH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01" y="1699202"/>
            <a:ext cx="3782378" cy="411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mit Pfeil 8"/>
          <p:cNvCxnSpPr/>
          <p:nvPr/>
        </p:nvCxnSpPr>
        <p:spPr>
          <a:xfrm flipH="1">
            <a:off x="2555776" y="1988840"/>
            <a:ext cx="201622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2771800" y="5373216"/>
            <a:ext cx="1800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Realisation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276872"/>
            <a:ext cx="428244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78800"/>
            <a:ext cx="4282440" cy="332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Realisation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3995936" y="25649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Implementierung in Java:</a:t>
            </a:r>
            <a:endParaRPr lang="de-CH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797" y="2276872"/>
            <a:ext cx="863840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Anmerkungen</a:t>
            </a:r>
            <a:endParaRPr lang="de-CH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365902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nhaltsplatzhalter 10"/>
          <p:cNvSpPr txBox="1">
            <a:spLocks/>
          </p:cNvSpPr>
          <p:nvPr/>
        </p:nvSpPr>
        <p:spPr>
          <a:xfrm>
            <a:off x="4572000" y="1988840"/>
            <a:ext cx="432048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Mit einer Anmerkung lassen sich Kommentare zu beliebigen Notationselementen im Diagramm platzieren.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3284984"/>
            <a:ext cx="432048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CH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Empfehlung: </a:t>
            </a:r>
            <a:r>
              <a:rPr lang="de-CH" sz="2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Aus Gründen der Übersichtlichkeit hier ausnahmsweise sparsam mit den Kommentaren umgehen.</a:t>
            </a:r>
            <a:endParaRPr kumimoji="0" lang="de-CH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CH" sz="7200" dirty="0" smtClean="0"/>
              <a:t>Sequenzdiagramm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Use</a:t>
            </a:r>
            <a:r>
              <a:rPr lang="de-CH" dirty="0" smtClean="0"/>
              <a:t> Case Diagramm</a:t>
            </a:r>
            <a:endParaRPr lang="de-CH" dirty="0"/>
          </a:p>
        </p:txBody>
      </p:sp>
      <p:pic>
        <p:nvPicPr>
          <p:cNvPr id="6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1820" y="1484784"/>
            <a:ext cx="3240360" cy="52349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Interaktionsrahmen</a:t>
            </a:r>
            <a:endParaRPr lang="de-CH" dirty="0"/>
          </a:p>
        </p:txBody>
      </p:sp>
      <p:pic>
        <p:nvPicPr>
          <p:cNvPr id="5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1"/>
            <a:ext cx="4247992" cy="2994814"/>
          </a:xfrm>
        </p:spPr>
      </p:pic>
      <p:sp>
        <p:nvSpPr>
          <p:cNvPr id="7" name="Inhaltsplatzhalter 10"/>
          <p:cNvSpPr txBox="1">
            <a:spLocks/>
          </p:cNvSpPr>
          <p:nvPr/>
        </p:nvSpPr>
        <p:spPr>
          <a:xfrm>
            <a:off x="4572000" y="2996952"/>
            <a:ext cx="4320480" cy="31683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dirty="0">
                <a:solidFill>
                  <a:schemeClr val="tx1"/>
                </a:solidFill>
              </a:rPr>
              <a:t>Werden durch Rechtecke gekennzeichnet.</a:t>
            </a:r>
          </a:p>
          <a:p>
            <a:r>
              <a:rPr lang="de-CH" sz="2200" dirty="0">
                <a:solidFill>
                  <a:schemeClr val="tx1"/>
                </a:solidFill>
              </a:rPr>
              <a:t>Beinhalten die Aktivierungs-balken und die verschiedenen Nachrichten.</a:t>
            </a:r>
          </a:p>
          <a:p>
            <a:r>
              <a:rPr lang="de-CH" sz="2200" dirty="0">
                <a:solidFill>
                  <a:schemeClr val="tx1"/>
                </a:solidFill>
              </a:rPr>
              <a:t>Gesamteinheit von </a:t>
            </a:r>
            <a:r>
              <a:rPr lang="de-CH" sz="2200" dirty="0" smtClean="0">
                <a:solidFill>
                  <a:schemeClr val="tx1"/>
                </a:solidFill>
              </a:rPr>
              <a:t>Elementen,</a:t>
            </a:r>
            <a:br>
              <a:rPr lang="de-CH" sz="2200" dirty="0" smtClean="0">
                <a:solidFill>
                  <a:schemeClr val="tx1"/>
                </a:solidFill>
              </a:rPr>
            </a:br>
            <a:r>
              <a:rPr lang="de-CH" sz="2200" dirty="0" smtClean="0">
                <a:solidFill>
                  <a:schemeClr val="tx1"/>
                </a:solidFill>
              </a:rPr>
              <a:t>die </a:t>
            </a:r>
            <a:r>
              <a:rPr lang="de-CH" sz="2200" dirty="0">
                <a:solidFill>
                  <a:schemeClr val="tx1"/>
                </a:solidFill>
              </a:rPr>
              <a:t>miteinander verbunden sind</a:t>
            </a:r>
            <a:r>
              <a:rPr lang="de-CH" sz="2200" dirty="0" smtClean="0">
                <a:solidFill>
                  <a:schemeClr val="tx1"/>
                </a:solidFill>
              </a:rPr>
              <a:t>.</a:t>
            </a:r>
            <a:r>
              <a:rPr lang="de-CH" sz="2000" dirty="0">
                <a:solidFill>
                  <a:schemeClr val="tx1"/>
                </a:solidFill>
              </a:rPr>
              <a:t/>
            </a:r>
            <a:br>
              <a:rPr lang="de-CH" sz="2000" dirty="0">
                <a:solidFill>
                  <a:schemeClr val="tx1"/>
                </a:solidFill>
              </a:rPr>
            </a:br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4572000" y="1988840"/>
            <a:ext cx="432048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Kapselt eine Verhaltensdefinition, zur Darstellung eines Informationsaustausch.</a:t>
            </a:r>
            <a:endParaRPr kumimoji="0" lang="de-CH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Lebenslinie</a:t>
            </a:r>
            <a:endParaRPr lang="de-CH" dirty="0"/>
          </a:p>
        </p:txBody>
      </p:sp>
      <p:pic>
        <p:nvPicPr>
          <p:cNvPr id="3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6832"/>
            <a:ext cx="1943736" cy="4558690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2411760" y="2852937"/>
            <a:ext cx="6516216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Dargestellt </a:t>
            </a:r>
            <a:r>
              <a:rPr lang="de-CH" sz="2400" dirty="0">
                <a:solidFill>
                  <a:schemeClr val="tx1"/>
                </a:solidFill>
              </a:rPr>
              <a:t>mit «Strichmännchen», Bezeichnung und gestrichelten Linien.</a:t>
            </a:r>
          </a:p>
          <a:p>
            <a:r>
              <a:rPr lang="de-CH" sz="2400" dirty="0">
                <a:solidFill>
                  <a:schemeClr val="tx1"/>
                </a:solidFill>
              </a:rPr>
              <a:t>Ablauf der Tätigkeiten der einzelnen Personen oder </a:t>
            </a:r>
            <a:r>
              <a:rPr lang="de-CH" sz="2400" dirty="0" smtClean="0">
                <a:solidFill>
                  <a:schemeClr val="tx1"/>
                </a:solidFill>
              </a:rPr>
              <a:t>Objekte.</a:t>
            </a:r>
            <a:endParaRPr lang="de-CH" sz="24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2411760" y="1988841"/>
            <a:ext cx="648072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Die Lebenslinie repräsentiert einen </a:t>
            </a: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einzelnen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 Teilnehmer einer Interaktion.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Aktivierungsbalken</a:t>
            </a:r>
            <a:endParaRPr lang="de-CH" dirty="0"/>
          </a:p>
        </p:txBody>
      </p:sp>
      <p:pic>
        <p:nvPicPr>
          <p:cNvPr id="3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3613980" cy="3022368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3851920" y="3212977"/>
            <a:ext cx="504056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Ein </a:t>
            </a:r>
            <a:r>
              <a:rPr lang="de-CH" sz="2400" dirty="0">
                <a:solidFill>
                  <a:schemeClr val="tx1"/>
                </a:solidFill>
              </a:rPr>
              <a:t>Objekt verfügt über den Kontrollfluss der </a:t>
            </a:r>
            <a:r>
              <a:rPr lang="de-CH" sz="2400" dirty="0" smtClean="0">
                <a:solidFill>
                  <a:schemeClr val="tx1"/>
                </a:solidFill>
              </a:rPr>
              <a:t>Abläufe.</a:t>
            </a: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3851920" y="1988840"/>
            <a:ext cx="5040560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Aktive Zeit eines Teilnehmers während einer Interaktion.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Zeitbedingung</a:t>
            </a:r>
            <a:endParaRPr lang="de-CH" dirty="0"/>
          </a:p>
        </p:txBody>
      </p:sp>
      <p:pic>
        <p:nvPicPr>
          <p:cNvPr id="3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799"/>
            <a:ext cx="3599920" cy="4330731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3851920" y="3933056"/>
            <a:ext cx="504056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 smtClean="0">
                <a:solidFill>
                  <a:schemeClr val="tx1"/>
                </a:solidFill>
              </a:rPr>
              <a:t>Wird am </a:t>
            </a:r>
            <a:r>
              <a:rPr lang="de-CH" sz="2400" dirty="0">
                <a:solidFill>
                  <a:schemeClr val="tx1"/>
                </a:solidFill>
              </a:rPr>
              <a:t>Anfang oder am Ende eines Aktivierungsbalkens angezeigt</a:t>
            </a:r>
            <a:r>
              <a:rPr lang="de-CH" sz="2400" dirty="0" smtClean="0">
                <a:solidFill>
                  <a:schemeClr val="tx1"/>
                </a:solidFill>
              </a:rPr>
              <a:t>.</a:t>
            </a:r>
            <a:endParaRPr lang="de-CH" sz="24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3851920" y="1988840"/>
            <a:ext cx="5040560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400" b="1" dirty="0" smtClean="0">
                <a:latin typeface="Arial" pitchFamily="34" charset="0"/>
                <a:cs typeface="Arial" pitchFamily="34" charset="0"/>
              </a:rPr>
              <a:t>Definition: </a:t>
            </a:r>
            <a:r>
              <a:rPr lang="de-CH" sz="2400" dirty="0" smtClean="0">
                <a:latin typeface="Arial" pitchFamily="34" charset="0"/>
                <a:cs typeface="Arial" pitchFamily="34" charset="0"/>
              </a:rPr>
              <a:t>Zeitliche Bedingung, welche Voraussetzung ist, dass eine Nachricht zu einem anderen Aktivierungsbalken gesendet werden kann</a:t>
            </a:r>
            <a:endParaRPr kumimoji="0" lang="de-C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Synchrone Nachricht</a:t>
            </a:r>
            <a:endParaRPr lang="de-CH" dirty="0"/>
          </a:p>
        </p:txBody>
      </p:sp>
      <p:pic>
        <p:nvPicPr>
          <p:cNvPr id="3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1"/>
            <a:ext cx="4253527" cy="2374296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4572000" y="2996952"/>
            <a:ext cx="4284984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Namen </a:t>
            </a:r>
            <a:r>
              <a:rPr lang="de-CH" sz="2000" dirty="0">
                <a:solidFill>
                  <a:schemeClr val="tx1"/>
                </a:solidFill>
              </a:rPr>
              <a:t>der Nachricht oberhalb des Pfeils.</a:t>
            </a:r>
          </a:p>
          <a:p>
            <a:r>
              <a:rPr lang="de-CH" sz="2000" dirty="0">
                <a:solidFill>
                  <a:schemeClr val="tx1"/>
                </a:solidFill>
              </a:rPr>
              <a:t>Werden durch Pfeile mit gefüllten Pfeilspitzen dargestellt.</a:t>
            </a:r>
          </a:p>
          <a:p>
            <a:r>
              <a:rPr lang="de-CH" sz="2000" dirty="0">
                <a:solidFill>
                  <a:schemeClr val="tx1"/>
                </a:solidFill>
              </a:rPr>
              <a:t>S = Senden</a:t>
            </a:r>
            <a:br>
              <a:rPr lang="de-CH" sz="2000" dirty="0">
                <a:solidFill>
                  <a:schemeClr val="tx1"/>
                </a:solidFill>
              </a:rPr>
            </a:br>
            <a:r>
              <a:rPr lang="de-CH" sz="2000" dirty="0">
                <a:solidFill>
                  <a:schemeClr val="tx1"/>
                </a:solidFill>
              </a:rPr>
              <a:t>E = </a:t>
            </a:r>
            <a:r>
              <a:rPr lang="de-CH" sz="2000" dirty="0" smtClean="0">
                <a:solidFill>
                  <a:schemeClr val="tx1"/>
                </a:solidFill>
              </a:rPr>
              <a:t>Empfangen</a:t>
            </a:r>
            <a:endParaRPr lang="de-CH" sz="2000" dirty="0">
              <a:solidFill>
                <a:schemeClr val="tx1"/>
              </a:solidFill>
            </a:endParaRPr>
          </a:p>
          <a:p>
            <a:pPr lvl="1"/>
            <a:r>
              <a:rPr lang="de-CH" sz="2000" dirty="0" smtClean="0">
                <a:solidFill>
                  <a:schemeClr val="tx1"/>
                </a:solidFill>
              </a:rPr>
              <a:t>E1 </a:t>
            </a:r>
            <a:r>
              <a:rPr lang="de-CH" sz="2000" dirty="0">
                <a:solidFill>
                  <a:schemeClr val="tx1"/>
                </a:solidFill>
              </a:rPr>
              <a:t>tritt nach </a:t>
            </a:r>
            <a:r>
              <a:rPr lang="de-CH" sz="2000" dirty="0" smtClean="0">
                <a:solidFill>
                  <a:schemeClr val="tx1"/>
                </a:solidFill>
              </a:rPr>
              <a:t>S1 auf.</a:t>
            </a:r>
          </a:p>
          <a:p>
            <a:pPr lvl="1"/>
            <a:r>
              <a:rPr lang="de-CH" sz="2000" dirty="0" smtClean="0">
                <a:solidFill>
                  <a:schemeClr val="tx1"/>
                </a:solidFill>
              </a:rPr>
              <a:t>E2 tritt nach </a:t>
            </a:r>
            <a:r>
              <a:rPr lang="de-CH" sz="2000" dirty="0">
                <a:solidFill>
                  <a:schemeClr val="tx1"/>
                </a:solidFill>
              </a:rPr>
              <a:t>S2 auf</a:t>
            </a:r>
            <a:r>
              <a:rPr lang="de-CH" sz="2000" dirty="0" smtClean="0">
                <a:solidFill>
                  <a:schemeClr val="tx1"/>
                </a:solidFill>
              </a:rPr>
              <a:t>.</a:t>
            </a:r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4572000" y="1988840"/>
            <a:ext cx="432048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Sender wartet auf die Ausführung der Operation durch den Empfänger.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Asynchrone Nachricht</a:t>
            </a:r>
            <a:endParaRPr lang="de-CH" dirty="0"/>
          </a:p>
        </p:txBody>
      </p:sp>
      <p:pic>
        <p:nvPicPr>
          <p:cNvPr id="3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4319999" cy="2591999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4572000" y="2996953"/>
            <a:ext cx="4320480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Namen </a:t>
            </a:r>
            <a:r>
              <a:rPr lang="de-CH" sz="2000" dirty="0">
                <a:solidFill>
                  <a:schemeClr val="tx1"/>
                </a:solidFill>
              </a:rPr>
              <a:t>der Nachricht oberhalb des Pfeils.</a:t>
            </a:r>
          </a:p>
          <a:p>
            <a:r>
              <a:rPr lang="de-CH" sz="2000" dirty="0">
                <a:solidFill>
                  <a:schemeClr val="tx1"/>
                </a:solidFill>
              </a:rPr>
              <a:t>Werden durch Pfeile mit offenen Pfeilspitzen dargestellt.</a:t>
            </a:r>
          </a:p>
          <a:p>
            <a:r>
              <a:rPr lang="de-CH" sz="2000" dirty="0">
                <a:solidFill>
                  <a:schemeClr val="tx1"/>
                </a:solidFill>
              </a:rPr>
              <a:t>S = Senden</a:t>
            </a:r>
            <a:br>
              <a:rPr lang="de-CH" sz="2000" dirty="0">
                <a:solidFill>
                  <a:schemeClr val="tx1"/>
                </a:solidFill>
              </a:rPr>
            </a:br>
            <a:r>
              <a:rPr lang="de-CH" sz="2000" dirty="0">
                <a:solidFill>
                  <a:schemeClr val="tx1"/>
                </a:solidFill>
              </a:rPr>
              <a:t>E = </a:t>
            </a:r>
            <a:r>
              <a:rPr lang="de-CH" sz="2000" dirty="0" smtClean="0">
                <a:solidFill>
                  <a:schemeClr val="tx1"/>
                </a:solidFill>
              </a:rPr>
              <a:t>Empfangen</a:t>
            </a:r>
          </a:p>
          <a:p>
            <a:pPr lvl="1"/>
            <a:r>
              <a:rPr lang="de-CH" sz="2000" dirty="0" smtClean="0">
                <a:solidFill>
                  <a:schemeClr val="tx1"/>
                </a:solidFill>
              </a:rPr>
              <a:t>E1 </a:t>
            </a:r>
            <a:r>
              <a:rPr lang="de-CH" sz="2000" dirty="0">
                <a:solidFill>
                  <a:schemeClr val="tx1"/>
                </a:solidFill>
              </a:rPr>
              <a:t>muss nicht nach S1 </a:t>
            </a:r>
            <a:r>
              <a:rPr lang="de-CH" sz="2000" dirty="0" smtClean="0">
                <a:solidFill>
                  <a:schemeClr val="tx1"/>
                </a:solidFill>
              </a:rPr>
              <a:t>auftreten.</a:t>
            </a:r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4572000" y="1988840"/>
            <a:ext cx="432048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Sender führt nach dem Senden einer Nachricht seine Tätigkeit fort. Er wartet nicht!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Erzeugungsnachricht</a:t>
            </a:r>
            <a:endParaRPr lang="de-CH" dirty="0"/>
          </a:p>
        </p:txBody>
      </p:sp>
      <p:pic>
        <p:nvPicPr>
          <p:cNvPr id="3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3599920" cy="3229340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4572000" y="3284984"/>
            <a:ext cx="4320480" cy="2149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Namen der Nachricht oberhalb des Pfeils.</a:t>
            </a:r>
          </a:p>
          <a:p>
            <a:r>
              <a:rPr lang="de-CH" sz="2000" dirty="0" smtClean="0">
                <a:solidFill>
                  <a:schemeClr val="tx1"/>
                </a:solidFill>
              </a:rPr>
              <a:t>Werden durch gestrichelte Pfeile mit offenen Pfeilspitzen dargestellt.</a:t>
            </a:r>
          </a:p>
          <a:p>
            <a:r>
              <a:rPr lang="de-CH" sz="2000" dirty="0" smtClean="0">
                <a:solidFill>
                  <a:schemeClr val="tx1"/>
                </a:solidFill>
              </a:rPr>
              <a:t>Einseitige Kommunikation.</a:t>
            </a:r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4572000" y="1988840"/>
            <a:ext cx="432048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Eine Erzeugungs-</a:t>
            </a:r>
            <a:r>
              <a:rPr lang="de-CH" sz="2000" dirty="0" err="1" smtClean="0">
                <a:latin typeface="Arial" pitchFamily="34" charset="0"/>
                <a:cs typeface="Arial" pitchFamily="34" charset="0"/>
              </a:rPr>
              <a:t>nachricht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erschafft neue Kommunikationspartner innerhalb einer Interaktion.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Antwortnachricht</a:t>
            </a:r>
            <a:endParaRPr lang="de-CH" dirty="0"/>
          </a:p>
        </p:txBody>
      </p:sp>
      <p:pic>
        <p:nvPicPr>
          <p:cNvPr id="3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3676398" cy="1942248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4572000" y="2708921"/>
            <a:ext cx="432048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Namen </a:t>
            </a:r>
            <a:r>
              <a:rPr lang="de-CH" sz="2000" dirty="0">
                <a:solidFill>
                  <a:schemeClr val="tx1"/>
                </a:solidFill>
              </a:rPr>
              <a:t>der Nachricht oberhalb des Pfeils.</a:t>
            </a:r>
          </a:p>
          <a:p>
            <a:r>
              <a:rPr lang="de-CH" sz="2000" dirty="0">
                <a:solidFill>
                  <a:schemeClr val="tx1"/>
                </a:solidFill>
              </a:rPr>
              <a:t>Werden durch gestrichelte Pfeile mit offenen Pfeilspitzen dargestellt.</a:t>
            </a: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4572000" y="1988840"/>
            <a:ext cx="432048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Antwort des Empfängers auf eine erhaltene Nachricht.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Destruktionsnachricht</a:t>
            </a:r>
            <a:endParaRPr lang="de-CH" dirty="0"/>
          </a:p>
        </p:txBody>
      </p:sp>
      <p:pic>
        <p:nvPicPr>
          <p:cNvPr id="3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00" y="1918800"/>
            <a:ext cx="3599920" cy="3234214"/>
          </a:xfrm>
        </p:spPr>
      </p:pic>
      <p:sp>
        <p:nvSpPr>
          <p:cNvPr id="4" name="Inhaltsplatzhalter 10"/>
          <p:cNvSpPr txBox="1">
            <a:spLocks/>
          </p:cNvSpPr>
          <p:nvPr/>
        </p:nvSpPr>
        <p:spPr>
          <a:xfrm>
            <a:off x="4572000" y="2708920"/>
            <a:ext cx="4320480" cy="272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Namen </a:t>
            </a:r>
            <a:r>
              <a:rPr lang="de-CH" sz="2000" dirty="0">
                <a:solidFill>
                  <a:schemeClr val="tx1"/>
                </a:solidFill>
              </a:rPr>
              <a:t>der Nachricht oberhalb des Pfeils.</a:t>
            </a:r>
          </a:p>
          <a:p>
            <a:r>
              <a:rPr lang="de-CH" sz="2000" dirty="0">
                <a:solidFill>
                  <a:schemeClr val="tx1"/>
                </a:solidFill>
              </a:rPr>
              <a:t>Werden durch Pfeile mit gefüllten Pfeilspitzen dargestellt.</a:t>
            </a:r>
          </a:p>
          <a:p>
            <a:r>
              <a:rPr lang="de-CH" sz="2000" dirty="0">
                <a:solidFill>
                  <a:schemeClr val="tx1"/>
                </a:solidFill>
              </a:rPr>
              <a:t>Letzte synchrone Nachricht an den Aktivierungsbalken eines anderen Objektes.</a:t>
            </a: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5" name="Inhaltsplatzhalter 10"/>
          <p:cNvSpPr txBox="1">
            <a:spLocks/>
          </p:cNvSpPr>
          <p:nvPr/>
        </p:nvSpPr>
        <p:spPr>
          <a:xfrm>
            <a:off x="4572000" y="1988840"/>
            <a:ext cx="432048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Definition: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Beendet die Interaktion mit einem Kommunikationspartner.</a:t>
            </a:r>
            <a:endParaRPr kumimoji="0" lang="de-CH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CH" sz="7200" dirty="0" smtClean="0"/>
              <a:t>Übung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Übung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Auftrag: Bankkonto</a:t>
            </a:r>
            <a:endParaRPr lang="de-CH" dirty="0"/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251520" y="3212976"/>
            <a:ext cx="8640960" cy="338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smtClean="0">
                <a:solidFill>
                  <a:schemeClr val="tx1"/>
                </a:solidFill>
              </a:rPr>
              <a:t>Kunden besitzen </a:t>
            </a:r>
            <a:r>
              <a:rPr lang="de-CH" sz="2000" b="1" dirty="0" smtClean="0">
                <a:solidFill>
                  <a:schemeClr val="tx1"/>
                </a:solidFill>
              </a:rPr>
              <a:t>mindestens ein Konto</a:t>
            </a:r>
            <a:r>
              <a:rPr lang="de-CH" sz="2000" dirty="0" smtClean="0">
                <a:solidFill>
                  <a:schemeClr val="tx1"/>
                </a:solidFill>
              </a:rPr>
              <a:t>, es gibt keine Kunden ohne Konten, Kunden sind von Konto </a:t>
            </a:r>
            <a:r>
              <a:rPr lang="de-CH" sz="2000" b="1" dirty="0" smtClean="0">
                <a:solidFill>
                  <a:schemeClr val="tx1"/>
                </a:solidFill>
              </a:rPr>
              <a:t>„abhängig“!</a:t>
            </a:r>
            <a:br>
              <a:rPr lang="de-CH" sz="2000" b="1" dirty="0" smtClean="0">
                <a:solidFill>
                  <a:schemeClr val="tx1"/>
                </a:solidFill>
              </a:rPr>
            </a:br>
            <a:endParaRPr lang="de-CH" sz="900" b="1" dirty="0">
              <a:solidFill>
                <a:schemeClr val="tx1"/>
              </a:solidFill>
            </a:endParaRPr>
          </a:p>
          <a:p>
            <a:r>
              <a:rPr lang="de-CH" sz="2000" dirty="0" smtClean="0">
                <a:solidFill>
                  <a:schemeClr val="tx1"/>
                </a:solidFill>
              </a:rPr>
              <a:t>Konten können nur jeweils </a:t>
            </a:r>
            <a:r>
              <a:rPr lang="de-CH" sz="2000" b="1" dirty="0" smtClean="0">
                <a:solidFill>
                  <a:schemeClr val="tx1"/>
                </a:solidFill>
              </a:rPr>
              <a:t>einem Kunden</a:t>
            </a:r>
            <a:r>
              <a:rPr lang="de-CH" sz="2000" dirty="0" smtClean="0">
                <a:solidFill>
                  <a:schemeClr val="tx1"/>
                </a:solidFill>
              </a:rPr>
              <a:t> gleichzeitig zugewiesen werden.</a:t>
            </a:r>
            <a:br>
              <a:rPr lang="de-CH" sz="2000" dirty="0" smtClean="0">
                <a:solidFill>
                  <a:schemeClr val="tx1"/>
                </a:solidFill>
              </a:rPr>
            </a:br>
            <a:endParaRPr lang="de-CH" sz="900" dirty="0" smtClean="0">
              <a:solidFill>
                <a:schemeClr val="tx1"/>
              </a:solidFill>
            </a:endParaRPr>
          </a:p>
          <a:p>
            <a:r>
              <a:rPr lang="de-CH" sz="2000" dirty="0" smtClean="0">
                <a:solidFill>
                  <a:schemeClr val="tx1"/>
                </a:solidFill>
              </a:rPr>
              <a:t>Kunden werden in </a:t>
            </a:r>
            <a:r>
              <a:rPr lang="de-CH" sz="2000" b="1" dirty="0" smtClean="0">
                <a:solidFill>
                  <a:schemeClr val="tx1"/>
                </a:solidFill>
              </a:rPr>
              <a:t>Privat- und Geschäftskunden </a:t>
            </a:r>
            <a:r>
              <a:rPr lang="de-CH" sz="2000" dirty="0" smtClean="0">
                <a:solidFill>
                  <a:schemeClr val="tx1"/>
                </a:solidFill>
              </a:rPr>
              <a:t>unterteilt. Diese sollen unterschiedlich implementiert werden.</a:t>
            </a:r>
            <a:br>
              <a:rPr lang="de-CH" sz="2000" dirty="0" smtClean="0">
                <a:solidFill>
                  <a:schemeClr val="tx1"/>
                </a:solidFill>
              </a:rPr>
            </a:br>
            <a:endParaRPr lang="de-CH" sz="900" dirty="0" smtClean="0">
              <a:solidFill>
                <a:schemeClr val="tx1"/>
              </a:solidFill>
            </a:endParaRPr>
          </a:p>
          <a:p>
            <a:r>
              <a:rPr lang="de-CH" sz="2000" dirty="0" smtClean="0">
                <a:solidFill>
                  <a:schemeClr val="tx1"/>
                </a:solidFill>
              </a:rPr>
              <a:t>Kunden müssen innerhalb der Applikation Zugriff auf separat erfasste </a:t>
            </a:r>
            <a:r>
              <a:rPr lang="de-CH" sz="2000" b="1" dirty="0" smtClean="0">
                <a:solidFill>
                  <a:schemeClr val="tx1"/>
                </a:solidFill>
              </a:rPr>
              <a:t>Adressen</a:t>
            </a:r>
            <a:r>
              <a:rPr lang="de-CH" sz="2000" dirty="0" smtClean="0">
                <a:solidFill>
                  <a:schemeClr val="tx1"/>
                </a:solidFill>
              </a:rPr>
              <a:t> erhalten.</a:t>
            </a:r>
            <a:br>
              <a:rPr lang="de-CH" sz="2000" dirty="0" smtClean="0">
                <a:solidFill>
                  <a:schemeClr val="tx1"/>
                </a:solidFill>
              </a:rPr>
            </a:br>
            <a:endParaRPr lang="de-CH" sz="9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de-CH" sz="20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de-CH" sz="2000" b="1" dirty="0" smtClean="0">
                <a:solidFill>
                  <a:schemeClr val="tx1"/>
                </a:solidFill>
                <a:sym typeface="Wingdings" pitchFamily="2" charset="2"/>
              </a:rPr>
              <a:t>Hinweis:</a:t>
            </a:r>
            <a:r>
              <a:rPr lang="de-CH" sz="2000" dirty="0" smtClean="0">
                <a:solidFill>
                  <a:schemeClr val="tx1"/>
                </a:solidFill>
                <a:sym typeface="Wingdings" pitchFamily="2" charset="2"/>
              </a:rPr>
              <a:t> Versucht die Aufgabe unter Einsatz von </a:t>
            </a:r>
            <a:r>
              <a:rPr lang="de-CH" sz="2000" b="1" dirty="0" smtClean="0">
                <a:solidFill>
                  <a:schemeClr val="tx1"/>
                </a:solidFill>
                <a:sym typeface="Wingdings" pitchFamily="2" charset="2"/>
              </a:rPr>
              <a:t>max. 5 Klassen</a:t>
            </a:r>
            <a:r>
              <a:rPr lang="de-CH" sz="2000" dirty="0" smtClean="0">
                <a:solidFill>
                  <a:schemeClr val="tx1"/>
                </a:solidFill>
                <a:sym typeface="Wingdings" pitchFamily="2" charset="2"/>
              </a:rPr>
              <a:t> zu lösen.</a:t>
            </a:r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9" name="Inhaltsplatzhalter 10"/>
          <p:cNvSpPr txBox="1">
            <a:spLocks/>
          </p:cNvSpPr>
          <p:nvPr/>
        </p:nvSpPr>
        <p:spPr>
          <a:xfrm>
            <a:off x="251520" y="2204864"/>
            <a:ext cx="864096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de-CH" sz="1900" dirty="0" smtClean="0">
                <a:latin typeface="Arial" pitchFamily="34" charset="0"/>
                <a:cs typeface="Arial" pitchFamily="34" charset="0"/>
              </a:rPr>
              <a:t>Es soll ein Klassendiagramm erstellt werden, welches die Beziehung zwischen Kunden und Bankkonten in einer Applikation aufzeigt. Folgendes ist dabei zu beachten:</a:t>
            </a:r>
            <a:endParaRPr kumimoji="0" lang="de-CH" sz="1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Übung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Musterlösung</a:t>
            </a:r>
            <a:endParaRPr lang="de-CH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2276872"/>
            <a:ext cx="73247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de-CH" sz="7200" dirty="0" smtClean="0"/>
              <a:t>Quellen und Hinweise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Quellen und Hinweise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04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Quellen &amp; Hinweise</a:t>
            </a:r>
            <a:endParaRPr lang="de-CH" dirty="0"/>
          </a:p>
        </p:txBody>
      </p:sp>
      <p:sp>
        <p:nvSpPr>
          <p:cNvPr id="8" name="Inhaltsplatzhalter 10"/>
          <p:cNvSpPr txBox="1">
            <a:spLocks/>
          </p:cNvSpPr>
          <p:nvPr/>
        </p:nvSpPr>
        <p:spPr>
          <a:xfrm>
            <a:off x="251520" y="2204864"/>
            <a:ext cx="8640960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b="1" dirty="0" smtClean="0">
                <a:solidFill>
                  <a:schemeClr val="tx1"/>
                </a:solidFill>
              </a:rPr>
              <a:t>UML 2 – Das umfassende Handbuch</a:t>
            </a:r>
            <a:r>
              <a:rPr lang="de-CH" sz="2200" dirty="0" smtClean="0">
                <a:solidFill>
                  <a:schemeClr val="tx1"/>
                </a:solidFill>
              </a:rPr>
              <a:t/>
            </a:r>
            <a:br>
              <a:rPr lang="de-CH" sz="2200" dirty="0" smtClean="0">
                <a:solidFill>
                  <a:schemeClr val="tx1"/>
                </a:solidFill>
              </a:rPr>
            </a:br>
            <a:r>
              <a:rPr lang="de-CH" sz="2200" dirty="0" smtClean="0">
                <a:solidFill>
                  <a:schemeClr val="tx1"/>
                </a:solidFill>
              </a:rPr>
              <a:t>Christoph </a:t>
            </a:r>
            <a:r>
              <a:rPr lang="de-CH" sz="2200" dirty="0" err="1" smtClean="0">
                <a:solidFill>
                  <a:schemeClr val="tx1"/>
                </a:solidFill>
              </a:rPr>
              <a:t>Kecher</a:t>
            </a:r>
            <a:r>
              <a:rPr lang="de-CH" sz="2200" dirty="0" smtClean="0">
                <a:solidFill>
                  <a:schemeClr val="tx1"/>
                </a:solidFill>
              </a:rPr>
              <a:t>, Galileo Verlag, ISBN 978-3-8362-1752-1</a:t>
            </a:r>
          </a:p>
          <a:p>
            <a:r>
              <a:rPr lang="de-CH" sz="2200" b="1" dirty="0" smtClean="0">
                <a:solidFill>
                  <a:schemeClr val="tx1"/>
                </a:solidFill>
              </a:rPr>
              <a:t>UML Official Site</a:t>
            </a:r>
            <a:r>
              <a:rPr lang="de-CH" sz="2200" dirty="0" smtClean="0">
                <a:solidFill>
                  <a:schemeClr val="tx1"/>
                </a:solidFill>
              </a:rPr>
              <a:t/>
            </a:r>
            <a:br>
              <a:rPr lang="de-CH" sz="2200" dirty="0" smtClean="0">
                <a:solidFill>
                  <a:schemeClr val="tx1"/>
                </a:solidFill>
              </a:rPr>
            </a:br>
            <a:r>
              <a:rPr lang="de-CH" sz="2200" dirty="0" smtClean="0">
                <a:solidFill>
                  <a:schemeClr val="tx1"/>
                </a:solidFill>
                <a:hlinkClick r:id="rId2"/>
              </a:rPr>
              <a:t>http://www.uml.org/</a:t>
            </a:r>
            <a:endParaRPr lang="de-CH" sz="2200" dirty="0" smtClean="0">
              <a:solidFill>
                <a:schemeClr val="tx1"/>
              </a:solidFill>
            </a:endParaRPr>
          </a:p>
          <a:p>
            <a:r>
              <a:rPr lang="de-CH" sz="2200" b="1" dirty="0" smtClean="0">
                <a:solidFill>
                  <a:schemeClr val="tx1"/>
                </a:solidFill>
              </a:rPr>
              <a:t>IBM – </a:t>
            </a:r>
            <a:r>
              <a:rPr lang="de-CH" sz="2200" b="1" dirty="0" err="1" smtClean="0">
                <a:solidFill>
                  <a:schemeClr val="tx1"/>
                </a:solidFill>
              </a:rPr>
              <a:t>Publib</a:t>
            </a:r>
            <a:r>
              <a:rPr lang="de-CH" sz="2200" b="1" dirty="0" smtClean="0">
                <a:solidFill>
                  <a:schemeClr val="tx1"/>
                </a:solidFill>
              </a:rPr>
              <a:t>:</a:t>
            </a:r>
            <a:br>
              <a:rPr lang="de-CH" sz="2200" b="1" dirty="0" smtClean="0">
                <a:solidFill>
                  <a:schemeClr val="tx1"/>
                </a:solidFill>
              </a:rPr>
            </a:br>
            <a:r>
              <a:rPr lang="de-CH" sz="2200" dirty="0" smtClean="0">
                <a:solidFill>
                  <a:schemeClr val="tx1"/>
                </a:solidFill>
                <a:hlinkClick r:id="rId3"/>
              </a:rPr>
              <a:t>http://publib.boulder.ibm.com/infocenter/rsdhelp/v7r0m0/index.jsp</a:t>
            </a:r>
            <a:endParaRPr lang="de-CH" sz="2200" dirty="0">
              <a:solidFill>
                <a:schemeClr val="tx1"/>
              </a:solidFill>
            </a:endParaRPr>
          </a:p>
          <a:p>
            <a:r>
              <a:rPr lang="de-CH" sz="2200" b="1" dirty="0" err="1" smtClean="0">
                <a:solidFill>
                  <a:schemeClr val="tx1"/>
                </a:solidFill>
              </a:rPr>
              <a:t>Wikipedia</a:t>
            </a:r>
            <a:r>
              <a:rPr lang="de-CH" sz="2200" b="1" dirty="0" smtClean="0">
                <a:solidFill>
                  <a:schemeClr val="tx1"/>
                </a:solidFill>
              </a:rPr>
              <a:t>:</a:t>
            </a:r>
            <a:br>
              <a:rPr lang="de-CH" sz="2200" b="1" dirty="0" smtClean="0">
                <a:solidFill>
                  <a:schemeClr val="tx1"/>
                </a:solidFill>
              </a:rPr>
            </a:br>
            <a:r>
              <a:rPr lang="de-CH" sz="2200" dirty="0" smtClean="0">
                <a:solidFill>
                  <a:schemeClr val="tx1"/>
                </a:solidFill>
                <a:hlinkClick r:id="rId4"/>
              </a:rPr>
              <a:t>http://de.wikipedia.org/wiki/Unified_Modeling_Language</a:t>
            </a:r>
            <a:endParaRPr lang="de-CH" sz="22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de-CH" sz="2200" dirty="0" smtClean="0">
              <a:solidFill>
                <a:schemeClr val="tx1"/>
              </a:solidFill>
            </a:endParaRPr>
          </a:p>
          <a:p>
            <a:endParaRPr lang="de-CH" sz="2200" dirty="0" smtClean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  <a:p>
            <a:endParaRPr lang="de-CH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CH" sz="7200" dirty="0" smtClean="0"/>
              <a:t>Noch Fragen?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1881360">
  <a:themeElements>
    <a:clrScheme name="PresPro 1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7030A0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B92F-B35A-4BD8-A5A6-3467DA456C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TS101881360</Template>
  <TotalTime>0</TotalTime>
  <Words>1437</Words>
  <Application>Microsoft Office PowerPoint</Application>
  <PresentationFormat>Bildschirmpräsentation (4:3)</PresentationFormat>
  <Paragraphs>266</Paragraphs>
  <Slides>66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66</vt:i4>
      </vt:variant>
    </vt:vector>
  </HeadingPairs>
  <TitlesOfParts>
    <vt:vector size="67" baseType="lpstr">
      <vt:lpstr>TS101881360</vt:lpstr>
      <vt:lpstr>Objektorientierte Modellierung</vt:lpstr>
      <vt:lpstr>Inhaltsverzeichnis</vt:lpstr>
      <vt:lpstr>Folie 3</vt:lpstr>
      <vt:lpstr>Warum UML?</vt:lpstr>
      <vt:lpstr>Warum UML?</vt:lpstr>
      <vt:lpstr>Folie 6</vt:lpstr>
      <vt:lpstr>Statisch oder dynamisch?</vt:lpstr>
      <vt:lpstr>Statisch oder dynamisch?</vt:lpstr>
      <vt:lpstr>Folie 9</vt:lpstr>
      <vt:lpstr>Modellierung am Beispiel</vt:lpstr>
      <vt:lpstr>Folie 11</vt:lpstr>
      <vt:lpstr>Use Case Diagramm</vt:lpstr>
      <vt:lpstr>Systemgrenze</vt:lpstr>
      <vt:lpstr>Akteur</vt:lpstr>
      <vt:lpstr>Anwendungsfall / Use Case</vt:lpstr>
      <vt:lpstr>Assoziation</vt:lpstr>
      <vt:lpstr>Multiplizität</vt:lpstr>
      <vt:lpstr>Generalisierung</vt:lpstr>
      <vt:lpstr>Include-Beziehung</vt:lpstr>
      <vt:lpstr>Extend-Beziehung</vt:lpstr>
      <vt:lpstr>Folie 21</vt:lpstr>
      <vt:lpstr>Klassendiagramm</vt:lpstr>
      <vt:lpstr>Klassen</vt:lpstr>
      <vt:lpstr>Klassen</vt:lpstr>
      <vt:lpstr>Stereotypen</vt:lpstr>
      <vt:lpstr>Schnittstellen</vt:lpstr>
      <vt:lpstr>Schnittstellen</vt:lpstr>
      <vt:lpstr>Abstrakte Klassen</vt:lpstr>
      <vt:lpstr>Abstrakte Klassen</vt:lpstr>
      <vt:lpstr>Templates</vt:lpstr>
      <vt:lpstr>Templates</vt:lpstr>
      <vt:lpstr>Assoziationen</vt:lpstr>
      <vt:lpstr>Assoziationen</vt:lpstr>
      <vt:lpstr>Assoziationen</vt:lpstr>
      <vt:lpstr>Qualifizierte Assoziation</vt:lpstr>
      <vt:lpstr>Assoziationsklasse</vt:lpstr>
      <vt:lpstr>Assoziationsklasse</vt:lpstr>
      <vt:lpstr>Assoziationsklasse</vt:lpstr>
      <vt:lpstr>Assoziationsklasse</vt:lpstr>
      <vt:lpstr>Generalisierung</vt:lpstr>
      <vt:lpstr>Generalisierung</vt:lpstr>
      <vt:lpstr>Komposition</vt:lpstr>
      <vt:lpstr>Komposition</vt:lpstr>
      <vt:lpstr>Aggregation</vt:lpstr>
      <vt:lpstr>Aggregation</vt:lpstr>
      <vt:lpstr>Realisation</vt:lpstr>
      <vt:lpstr>Realisation</vt:lpstr>
      <vt:lpstr>Realisation</vt:lpstr>
      <vt:lpstr>Anmerkungen</vt:lpstr>
      <vt:lpstr>Folie 50</vt:lpstr>
      <vt:lpstr>Use Case Diagramm</vt:lpstr>
      <vt:lpstr>Interaktionsrahmen</vt:lpstr>
      <vt:lpstr>Lebenslinie</vt:lpstr>
      <vt:lpstr>Aktivierungsbalken</vt:lpstr>
      <vt:lpstr>Zeitbedingung</vt:lpstr>
      <vt:lpstr>Synchrone Nachricht</vt:lpstr>
      <vt:lpstr>Asynchrone Nachricht</vt:lpstr>
      <vt:lpstr>Erzeugungsnachricht</vt:lpstr>
      <vt:lpstr>Antwortnachricht</vt:lpstr>
      <vt:lpstr>Destruktionsnachricht</vt:lpstr>
      <vt:lpstr>Folie 61</vt:lpstr>
      <vt:lpstr>Übung</vt:lpstr>
      <vt:lpstr>Übung</vt:lpstr>
      <vt:lpstr>Folie 64</vt:lpstr>
      <vt:lpstr>Quellen und Hinweise</vt:lpstr>
      <vt:lpstr>Folie 66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Dario</dc:creator>
  <cp:lastModifiedBy>Dario</cp:lastModifiedBy>
  <cp:revision>166</cp:revision>
  <dcterms:created xsi:type="dcterms:W3CDTF">2012-06-04T17:25:57Z</dcterms:created>
  <dcterms:modified xsi:type="dcterms:W3CDTF">2012-06-07T06:45:35Z</dcterms:modified>
  <cp:category>2010 abstract curves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TC018813609991</vt:lpwstr>
  </property>
</Properties>
</file>