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</p:sldMasterIdLst>
  <p:notesMasterIdLst>
    <p:notesMasterId r:id="rId12"/>
  </p:notesMasterIdLst>
  <p:sldIdLst>
    <p:sldId id="256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76124" autoAdjust="0"/>
  </p:normalViewPr>
  <p:slideViewPr>
    <p:cSldViewPr snapToGrid="0">
      <p:cViewPr varScale="1">
        <p:scale>
          <a:sx n="92" d="100"/>
          <a:sy n="92" d="100"/>
        </p:scale>
        <p:origin x="1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8BA3F-863B-4D7B-A883-0BF28B52134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78F0D-6646-4578-81E1-F13E268C3842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333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78F0D-6646-4578-81E1-F13E268C3842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6960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78F0D-6646-4578-81E1-F13E268C3842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964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eite 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1" y="1292088"/>
            <a:ext cx="9687337" cy="1113183"/>
          </a:xfrm>
        </p:spPr>
        <p:txBody>
          <a:bodyPr anchor="t"/>
          <a:lstStyle>
            <a:lvl1pPr algn="l">
              <a:lnSpc>
                <a:spcPts val="4600"/>
              </a:lnSpc>
              <a:defRPr sz="6000" b="1" i="0">
                <a:latin typeface="Helvetica Neue LT Pro 95 Black" charset="0"/>
                <a:ea typeface="Helvetica Neue LT Pro 95 Black" charset="0"/>
                <a:cs typeface="Helvetica Neue LT Pro 95 Blac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828801" y="2405270"/>
            <a:ext cx="9687336" cy="1655762"/>
          </a:xfrm>
        </p:spPr>
        <p:txBody>
          <a:bodyPr anchor="t"/>
          <a:lstStyle>
            <a:lvl1pPr marL="0" indent="0" algn="l">
              <a:buNone/>
              <a:defRPr sz="2400" b="1" i="0">
                <a:latin typeface="Helvetica Neue LT Pro 95 Black" charset="0"/>
                <a:ea typeface="Helvetica Neue LT Pro 95 Black" charset="0"/>
                <a:cs typeface="Helvetica Neue LT Pro 95 Blac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0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seite 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Helvetica Neue LT Pro 55 Roman" charset="0"/>
                <a:ea typeface="Helvetica Neue LT Pro 55 Roman" charset="0"/>
                <a:cs typeface="Helvetica Neue LT Pro 55 Roman" charset="0"/>
              </a:defRPr>
            </a:lvl1pPr>
            <a:lvl2pPr>
              <a:defRPr b="0" i="0">
                <a:latin typeface="Helvetica Neue LT Pro 55 Roman" charset="0"/>
                <a:ea typeface="Helvetica Neue LT Pro 55 Roman" charset="0"/>
                <a:cs typeface="Helvetica Neue LT Pro 55 Roman" charset="0"/>
              </a:defRPr>
            </a:lvl2pPr>
            <a:lvl3pPr>
              <a:defRPr b="0" i="0">
                <a:latin typeface="Helvetica Neue LT Pro 55 Roman" charset="0"/>
                <a:ea typeface="Helvetica Neue LT Pro 55 Roman" charset="0"/>
                <a:cs typeface="Helvetica Neue LT Pro 55 Roman" charset="0"/>
              </a:defRPr>
            </a:lvl3pPr>
            <a:lvl4pPr>
              <a:defRPr b="0" i="0">
                <a:latin typeface="Helvetica Neue LT Pro 55 Roman" charset="0"/>
                <a:ea typeface="Helvetica Neue LT Pro 55 Roman" charset="0"/>
                <a:cs typeface="Helvetica Neue LT Pro 55 Roman" charset="0"/>
              </a:defRPr>
            </a:lvl4pPr>
            <a:lvl5pPr>
              <a:defRPr b="0" i="0">
                <a:latin typeface="Helvetica Neue LT Pro 55 Roman" charset="0"/>
                <a:ea typeface="Helvetica Neue LT Pro 55 Roman" charset="0"/>
                <a:cs typeface="Helvetica Neue LT Pro 55 Roman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765313"/>
            <a:ext cx="10515600" cy="925376"/>
          </a:xfrm>
        </p:spPr>
        <p:txBody>
          <a:bodyPr anchor="t"/>
          <a:lstStyle>
            <a:lvl1pPr>
              <a:defRPr b="1" i="0">
                <a:latin typeface="Helvetica Neue LT Pro 95 Black" charset="0"/>
                <a:ea typeface="Helvetica Neue LT Pro 95 Black" charset="0"/>
                <a:cs typeface="Helvetica Neue LT Pro 95 Blac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2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076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895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102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033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8273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991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318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281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520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9471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921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4239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4801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3986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24369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6506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4358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2372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1206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3194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07372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61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F4BDC-8C01-43EF-A0B1-AD7A6135D64D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BC218-70BB-438E-9AF9-2C2BB85B13F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948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9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EBC86-1130-4A3E-B53A-841A0B74ED05}" type="datetimeFigureOut">
              <a:rPr lang="de-CH" smtClean="0"/>
              <a:t>09.06.21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5E140-9A20-493F-8FE5-FF3F4F0EF6B5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858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scw.tbz.ch/bscw/bscw.cgi/3145210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1577838"/>
            <a:ext cx="9687337" cy="1113183"/>
          </a:xfrm>
        </p:spPr>
        <p:txBody>
          <a:bodyPr/>
          <a:lstStyle/>
          <a:p>
            <a:r>
              <a:rPr lang="en-GB" dirty="0"/>
              <a:t>M122 / LB2</a:t>
            </a:r>
            <a:endParaRPr lang="de-C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229282"/>
            <a:ext cx="9687336" cy="1655762"/>
          </a:xfrm>
        </p:spPr>
        <p:txBody>
          <a:bodyPr/>
          <a:lstStyle/>
          <a:p>
            <a:r>
              <a:rPr lang="en-GB" dirty="0" err="1"/>
              <a:t>Rechnungs</a:t>
            </a:r>
            <a:r>
              <a:rPr lang="en-GB" dirty="0"/>
              <a:t>-Handler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57804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487"/>
            <a:ext cx="10515600" cy="4732476"/>
          </a:xfrm>
        </p:spPr>
        <p:txBody>
          <a:bodyPr/>
          <a:lstStyle/>
          <a:p>
            <a:r>
              <a:rPr lang="de-CH" sz="1800" dirty="0"/>
              <a:t>Ihr sollt ein oder 2 Skripte schreiben die als Rechnungs-Handler zwischen einem Kundensystem und einem Zahlungssystem agieren.</a:t>
            </a:r>
          </a:p>
          <a:p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Worum geht es?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06D33D79-773E-4041-8442-EA0689A6C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81" y="2125525"/>
            <a:ext cx="9477539" cy="473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9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Vorgang 1:</a:t>
            </a:r>
          </a:p>
          <a:p>
            <a:r>
              <a:rPr lang="de-CH" dirty="0"/>
              <a:t>Abholen per ftp von </a:t>
            </a:r>
            <a:r>
              <a:rPr lang="de-CH" dirty="0" err="1"/>
              <a:t>rechnungXXX.csv</a:t>
            </a:r>
            <a:r>
              <a:rPr lang="de-CH" dirty="0"/>
              <a:t> </a:t>
            </a:r>
            <a:r>
              <a:rPr lang="de-CH" dirty="0" err="1"/>
              <a:t>file</a:t>
            </a:r>
            <a:r>
              <a:rPr lang="de-CH" dirty="0"/>
              <a:t> vom Kundensystem und löschen dieses auf dem Kundensystem.</a:t>
            </a:r>
          </a:p>
          <a:p>
            <a:r>
              <a:rPr lang="de-CH" dirty="0"/>
              <a:t>Generieren von einer Rechnung in den Formaten </a:t>
            </a:r>
            <a:r>
              <a:rPr lang="de-CH" dirty="0" err="1"/>
              <a:t>txt</a:t>
            </a:r>
            <a:r>
              <a:rPr lang="de-CH" dirty="0"/>
              <a:t> und </a:t>
            </a:r>
            <a:r>
              <a:rPr lang="de-CH" dirty="0" err="1"/>
              <a:t>xml</a:t>
            </a:r>
            <a:r>
              <a:rPr lang="de-CH" dirty="0"/>
              <a:t> nach Vorgabe basierend auf den Daten im </a:t>
            </a:r>
            <a:r>
              <a:rPr lang="de-CH" dirty="0" err="1"/>
              <a:t>rechnungXXX.csv</a:t>
            </a:r>
            <a:r>
              <a:rPr lang="de-CH" dirty="0"/>
              <a:t> File.</a:t>
            </a:r>
          </a:p>
          <a:p>
            <a:r>
              <a:rPr lang="de-CH" dirty="0"/>
              <a:t>Upload per ftp der Rechnung in beiden Formaten auf das Zahlungssystem.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Funtionen</a:t>
            </a:r>
            <a:r>
              <a:rPr lang="de-CH" dirty="0"/>
              <a:t> der Skripte</a:t>
            </a:r>
          </a:p>
        </p:txBody>
      </p:sp>
    </p:spTree>
    <p:extLst>
      <p:ext uri="{BB962C8B-B14F-4D97-AF65-F5344CB8AC3E}">
        <p14:creationId xmlns:p14="http://schemas.microsoft.com/office/powerpoint/2010/main" val="250096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CH" dirty="0"/>
              <a:t>Vorgang 2:</a:t>
            </a:r>
          </a:p>
          <a:p>
            <a:r>
              <a:rPr lang="de-CH" dirty="0"/>
              <a:t>Abholen per ftp von </a:t>
            </a:r>
            <a:r>
              <a:rPr lang="de-CH" dirty="0" err="1"/>
              <a:t>quittungsfileYYYYMMDD_HHMMSS.txt</a:t>
            </a:r>
            <a:r>
              <a:rPr lang="de-CH" dirty="0"/>
              <a:t> </a:t>
            </a:r>
            <a:r>
              <a:rPr lang="de-CH" dirty="0" err="1"/>
              <a:t>file</a:t>
            </a:r>
            <a:r>
              <a:rPr lang="de-CH" dirty="0"/>
              <a:t> vom </a:t>
            </a:r>
            <a:r>
              <a:rPr lang="de-CH" dirty="0" err="1"/>
              <a:t>Zahlungssytem</a:t>
            </a:r>
            <a:r>
              <a:rPr lang="de-CH" dirty="0"/>
              <a:t> und löschen dieses.</a:t>
            </a:r>
          </a:p>
          <a:p>
            <a:r>
              <a:rPr lang="de-CH" dirty="0"/>
              <a:t>Generieren eines ZIP-files mit dem </a:t>
            </a:r>
            <a:r>
              <a:rPr lang="de-CH" dirty="0" err="1"/>
              <a:t>quittungsfileXXX.txt</a:t>
            </a:r>
            <a:r>
              <a:rPr lang="de-CH" dirty="0"/>
              <a:t> und der Rechnung in den Format </a:t>
            </a:r>
            <a:r>
              <a:rPr lang="de-CH" dirty="0" err="1"/>
              <a:t>xml</a:t>
            </a:r>
            <a:r>
              <a:rPr lang="de-CH" dirty="0"/>
              <a:t> und </a:t>
            </a:r>
            <a:r>
              <a:rPr lang="de-CH" dirty="0" err="1"/>
              <a:t>csv</a:t>
            </a:r>
            <a:r>
              <a:rPr lang="de-CH" dirty="0"/>
              <a:t>.</a:t>
            </a:r>
          </a:p>
          <a:p>
            <a:r>
              <a:rPr lang="de-CH" dirty="0"/>
              <a:t>Generieren einer Bestätigungs-Email mit ZIP-File als Attachment an den Empfänger der im </a:t>
            </a:r>
            <a:r>
              <a:rPr lang="de-CH" dirty="0" err="1"/>
              <a:t>rechnungXXX.csv</a:t>
            </a:r>
            <a:r>
              <a:rPr lang="de-CH" dirty="0"/>
              <a:t> steht.</a:t>
            </a:r>
          </a:p>
          <a:p>
            <a:r>
              <a:rPr lang="de-CH" dirty="0"/>
              <a:t>Upload per ftp des ZIP-Files auf des Kundensystem.</a:t>
            </a:r>
          </a:p>
          <a:p>
            <a:r>
              <a:rPr lang="de-CH" dirty="0">
                <a:solidFill>
                  <a:srgbClr val="FF0000"/>
                </a:solidFill>
              </a:rPr>
              <a:t>Wichtig: dieser Vorgang soll zeitlich unabhängig von Vorgang 1 sein, d.h. sie können nicht davon ausgehen, dass nach dem Upload der Rechnung in einer klar bestimmten Zeit ein quittungs-File erzeugt wird.</a:t>
            </a:r>
          </a:p>
          <a:p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Funtionen</a:t>
            </a:r>
            <a:r>
              <a:rPr lang="de-CH" dirty="0"/>
              <a:t> der Skripte</a:t>
            </a:r>
          </a:p>
        </p:txBody>
      </p:sp>
    </p:spTree>
    <p:extLst>
      <p:ext uri="{BB962C8B-B14F-4D97-AF65-F5344CB8AC3E}">
        <p14:creationId xmlns:p14="http://schemas.microsoft.com/office/powerpoint/2010/main" val="257446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dirty="0"/>
              <a:t>Das Musterfile </a:t>
            </a:r>
            <a:r>
              <a:rPr lang="en-GB" dirty="0"/>
              <a:t>rechnung21003.data </a:t>
            </a:r>
            <a:r>
              <a:rPr lang="en-GB" dirty="0" err="1"/>
              <a:t>liegt</a:t>
            </a:r>
            <a:r>
              <a:rPr lang="en-GB" dirty="0"/>
              <a:t> auf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/>
              <a:t>Kundensystem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out-</a:t>
            </a:r>
            <a:r>
              <a:rPr lang="en-GB" dirty="0" err="1"/>
              <a:t>Ordner</a:t>
            </a:r>
            <a:r>
              <a:rPr lang="en-GB" dirty="0"/>
              <a:t> </a:t>
            </a:r>
            <a:r>
              <a:rPr lang="en-GB" dirty="0" err="1"/>
              <a:t>bereit</a:t>
            </a:r>
            <a:endParaRPr lang="de-CH" dirty="0"/>
          </a:p>
          <a:p>
            <a:r>
              <a:rPr lang="de-CH" dirty="0"/>
              <a:t>Das </a:t>
            </a:r>
            <a:r>
              <a:rPr lang="de-CH" dirty="0" err="1"/>
              <a:t>rechnungs</a:t>
            </a:r>
            <a:r>
              <a:rPr lang="en-GB" dirty="0"/>
              <a:t>21003</a:t>
            </a:r>
            <a:r>
              <a:rPr lang="de-CH" dirty="0"/>
              <a:t>.</a:t>
            </a:r>
            <a:r>
              <a:rPr lang="de-CH" dirty="0" err="1"/>
              <a:t>data</a:t>
            </a:r>
            <a:r>
              <a:rPr lang="de-CH" dirty="0"/>
              <a:t> sieht so aus: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Macht eine lokale Kopie davon zum Testen. Die Email-Adresse darin dürft ihr </a:t>
            </a:r>
            <a:r>
              <a:rPr lang="de-CH" dirty="0" err="1"/>
              <a:t>zuspammen</a:t>
            </a:r>
            <a:r>
              <a:rPr lang="de-CH" dirty="0"/>
              <a:t>, könnt sie aber auch durch eine eigene ersetzen.</a:t>
            </a:r>
          </a:p>
          <a:p>
            <a:r>
              <a:rPr lang="de-CH" dirty="0"/>
              <a:t>Generiert euch ein paar Rechnungs-Files die nicht korrekt formatiert sind zum Testen eures Parsers.</a:t>
            </a:r>
          </a:p>
          <a:p>
            <a:r>
              <a:rPr lang="de-CH" dirty="0"/>
              <a:t>Das File kann eine oder mehrere Rechnungsposition enthalten (hier 2).</a:t>
            </a:r>
          </a:p>
          <a:p>
            <a:r>
              <a:rPr lang="de-CH" dirty="0"/>
              <a:t>Das Bestätigungs-Email an Email-Adresse in der Herkunftszeile senden, nicht an fixe Email-Adresse.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rechnungXXX.data</a:t>
            </a:r>
            <a:endParaRPr lang="de-CH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5DC8FE-6781-EA49-B584-F2661D56E70E}"/>
              </a:ext>
            </a:extLst>
          </p:cNvPr>
          <p:cNvSpPr txBox="1"/>
          <p:nvPr/>
        </p:nvSpPr>
        <p:spPr>
          <a:xfrm>
            <a:off x="1338469" y="2902226"/>
            <a:ext cx="116486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urier" pitchFamily="2" charset="0"/>
              </a:rPr>
              <a:t>Rechnung_21003;Auftrag_A003;Zürich;21.03.2021;10:22:54;ZahlungszielInTagen_30</a:t>
            </a:r>
          </a:p>
          <a:p>
            <a:r>
              <a:rPr lang="en-GB" sz="1200" dirty="0">
                <a:latin typeface="Courier" pitchFamily="2" charset="0"/>
              </a:rPr>
              <a:t>Herkunft;41010000001234567;K821;Adam </a:t>
            </a:r>
            <a:r>
              <a:rPr lang="en-GB" sz="1200" dirty="0" err="1">
                <a:latin typeface="Courier" pitchFamily="2" charset="0"/>
              </a:rPr>
              <a:t>Adler;Bahnhofstrasse</a:t>
            </a:r>
            <a:r>
              <a:rPr lang="en-GB" sz="1200" dirty="0">
                <a:latin typeface="Courier" pitchFamily="2" charset="0"/>
              </a:rPr>
              <a:t> 1;8000 Zuerich;CHE-111.222.333 </a:t>
            </a:r>
            <a:r>
              <a:rPr lang="en-GB" sz="1200" dirty="0" err="1">
                <a:latin typeface="Courier" pitchFamily="2" charset="0"/>
              </a:rPr>
              <a:t>MWST;armin.doerzbach@bluewin.ch</a:t>
            </a:r>
            <a:endParaRPr lang="en-GB" sz="1200" dirty="0">
              <a:latin typeface="Courier" pitchFamily="2" charset="0"/>
            </a:endParaRPr>
          </a:p>
          <a:p>
            <a:r>
              <a:rPr lang="en-GB" sz="1200" dirty="0">
                <a:latin typeface="Courier" pitchFamily="2" charset="0"/>
              </a:rPr>
              <a:t>Endkunde;41301000000012497;Autoleasing </a:t>
            </a:r>
            <a:r>
              <a:rPr lang="en-GB" sz="1200" dirty="0" err="1">
                <a:latin typeface="Courier" pitchFamily="2" charset="0"/>
              </a:rPr>
              <a:t>AG;Gewerbestrasse</a:t>
            </a:r>
            <a:r>
              <a:rPr lang="en-GB" sz="1200" dirty="0">
                <a:latin typeface="Courier" pitchFamily="2" charset="0"/>
              </a:rPr>
              <a:t> 100;5000 Aarau</a:t>
            </a:r>
          </a:p>
          <a:p>
            <a:r>
              <a:rPr lang="en-GB" sz="1200" dirty="0">
                <a:latin typeface="Courier" pitchFamily="2" charset="0"/>
              </a:rPr>
              <a:t>RechnPos;1;Einrichten E-Mailclients;6;25.00;150.00;MWST_0.00%</a:t>
            </a:r>
          </a:p>
          <a:p>
            <a:r>
              <a:rPr lang="en-GB" sz="1200" dirty="0">
                <a:latin typeface="Courier" pitchFamily="2" charset="0"/>
              </a:rPr>
              <a:t>RechnPos;2;Konfig &amp; </a:t>
            </a:r>
            <a:r>
              <a:rPr lang="en-GB" sz="1200" dirty="0" err="1">
                <a:latin typeface="Courier" pitchFamily="2" charset="0"/>
              </a:rPr>
              <a:t>Schulung</a:t>
            </a:r>
            <a:r>
              <a:rPr lang="en-GB" sz="1200" dirty="0">
                <a:latin typeface="Courier" pitchFamily="2" charset="0"/>
              </a:rPr>
              <a:t> Scanningcenter;1;1200.00;1200.00;MWST_0.00%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0117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/>
              <a:t>Beispiele für die beiden Rechnungsformate könnt ihr unter </a:t>
            </a:r>
            <a:r>
              <a:rPr lang="de-CH" dirty="0">
                <a:hlinkClick r:id="rId2"/>
              </a:rPr>
              <a:t>https://bscw.tbz.ch/bscw/bscw.cgi/31452108</a:t>
            </a:r>
            <a:r>
              <a:rPr lang="de-CH" dirty="0"/>
              <a:t> finden.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Rechnungsformate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308AFC-DCB6-EB42-8FB9-D04E1435BD22}"/>
              </a:ext>
            </a:extLst>
          </p:cNvPr>
          <p:cNvSpPr txBox="1"/>
          <p:nvPr/>
        </p:nvSpPr>
        <p:spPr>
          <a:xfrm>
            <a:off x="463826" y="2756452"/>
            <a:ext cx="549965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>
                <a:latin typeface="Courier" pitchFamily="2" charset="0"/>
              </a:rPr>
              <a:t>Adam Adler</a:t>
            </a:r>
          </a:p>
          <a:p>
            <a:r>
              <a:rPr lang="en-GB" sz="600" dirty="0">
                <a:latin typeface="Courier" pitchFamily="2" charset="0"/>
              </a:rPr>
              <a:t>Bahnhofstrasse 1</a:t>
            </a:r>
          </a:p>
          <a:p>
            <a:r>
              <a:rPr lang="en-GB" sz="600" dirty="0">
                <a:latin typeface="Courier" pitchFamily="2" charset="0"/>
              </a:rPr>
              <a:t>8000 </a:t>
            </a:r>
            <a:r>
              <a:rPr lang="en-GB" sz="600" dirty="0" err="1">
                <a:latin typeface="Courier" pitchFamily="2" charset="0"/>
              </a:rPr>
              <a:t>Zuerich</a:t>
            </a: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>
                <a:latin typeface="Courier" pitchFamily="2" charset="0"/>
              </a:rPr>
              <a:t>CHE-111.222.333 MWST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Zuerich</a:t>
            </a:r>
            <a:r>
              <a:rPr lang="en-GB" sz="600" dirty="0">
                <a:latin typeface="Courier" pitchFamily="2" charset="0"/>
              </a:rPr>
              <a:t>, den 21.03.2021                          </a:t>
            </a:r>
            <a:r>
              <a:rPr lang="en-GB" sz="600" dirty="0" err="1">
                <a:latin typeface="Courier" pitchFamily="2" charset="0"/>
              </a:rPr>
              <a:t>Autoleasing</a:t>
            </a:r>
            <a:r>
              <a:rPr lang="en-GB" sz="600" dirty="0">
                <a:latin typeface="Courier" pitchFamily="2" charset="0"/>
              </a:rPr>
              <a:t> AG</a:t>
            </a:r>
          </a:p>
          <a:p>
            <a:r>
              <a:rPr lang="en-GB" sz="600" dirty="0">
                <a:latin typeface="Courier" pitchFamily="2" charset="0"/>
              </a:rPr>
              <a:t>                                                 </a:t>
            </a:r>
            <a:r>
              <a:rPr lang="en-GB" sz="600" dirty="0" err="1">
                <a:latin typeface="Courier" pitchFamily="2" charset="0"/>
              </a:rPr>
              <a:t>Gewerbestrasse</a:t>
            </a:r>
            <a:r>
              <a:rPr lang="en-GB" sz="600" dirty="0">
                <a:latin typeface="Courier" pitchFamily="2" charset="0"/>
              </a:rPr>
              <a:t> 100</a:t>
            </a:r>
          </a:p>
          <a:p>
            <a:r>
              <a:rPr lang="en-GB" sz="600" dirty="0">
                <a:latin typeface="Courier" pitchFamily="2" charset="0"/>
              </a:rPr>
              <a:t>                                                 5000 Aarau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Kundennummer</a:t>
            </a:r>
            <a:r>
              <a:rPr lang="en-GB" sz="600" dirty="0">
                <a:latin typeface="Courier" pitchFamily="2" charset="0"/>
              </a:rPr>
              <a:t>:      K821</a:t>
            </a:r>
          </a:p>
          <a:p>
            <a:r>
              <a:rPr lang="en-GB" sz="600" dirty="0" err="1">
                <a:latin typeface="Courier" pitchFamily="2" charset="0"/>
              </a:rPr>
              <a:t>Auftragsnummer</a:t>
            </a:r>
            <a:r>
              <a:rPr lang="en-GB" sz="600" dirty="0">
                <a:latin typeface="Courier" pitchFamily="2" charset="0"/>
              </a:rPr>
              <a:t>:    A003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Rechnung</a:t>
            </a:r>
            <a:r>
              <a:rPr lang="en-GB" sz="600" dirty="0">
                <a:latin typeface="Courier" pitchFamily="2" charset="0"/>
              </a:rPr>
              <a:t> Nr       21003</a:t>
            </a:r>
          </a:p>
          <a:p>
            <a:r>
              <a:rPr lang="en-GB" sz="600" dirty="0">
                <a:latin typeface="Courier" pitchFamily="2" charset="0"/>
              </a:rPr>
              <a:t>-----------------------</a:t>
            </a:r>
          </a:p>
          <a:p>
            <a:r>
              <a:rPr lang="en-GB" sz="600" dirty="0">
                <a:latin typeface="Courier" pitchFamily="2" charset="0"/>
              </a:rPr>
              <a:t>  1   </a:t>
            </a:r>
            <a:r>
              <a:rPr lang="en-GB" sz="600" dirty="0" err="1">
                <a:latin typeface="Courier" pitchFamily="2" charset="0"/>
              </a:rPr>
              <a:t>Einrichten</a:t>
            </a:r>
            <a:r>
              <a:rPr lang="en-GB" sz="600" dirty="0">
                <a:latin typeface="Courier" pitchFamily="2" charset="0"/>
              </a:rPr>
              <a:t> E-</a:t>
            </a:r>
            <a:r>
              <a:rPr lang="en-GB" sz="600" dirty="0" err="1">
                <a:latin typeface="Courier" pitchFamily="2" charset="0"/>
              </a:rPr>
              <a:t>Mailclients</a:t>
            </a:r>
            <a:r>
              <a:rPr lang="en-GB" sz="600" dirty="0">
                <a:latin typeface="Courier" pitchFamily="2" charset="0"/>
              </a:rPr>
              <a:t>              6      25.00  CHF      150.00  0.00%</a:t>
            </a:r>
          </a:p>
          <a:p>
            <a:r>
              <a:rPr lang="en-GB" sz="600" dirty="0">
                <a:latin typeface="Courier" pitchFamily="2" charset="0"/>
              </a:rPr>
              <a:t>  2   </a:t>
            </a:r>
            <a:r>
              <a:rPr lang="en-GB" sz="600" dirty="0" err="1">
                <a:latin typeface="Courier" pitchFamily="2" charset="0"/>
              </a:rPr>
              <a:t>Konfig</a:t>
            </a:r>
            <a:r>
              <a:rPr lang="en-GB" sz="600" dirty="0">
                <a:latin typeface="Courier" pitchFamily="2" charset="0"/>
              </a:rPr>
              <a:t> &amp; </a:t>
            </a:r>
            <a:r>
              <a:rPr lang="en-GB" sz="600" dirty="0" err="1">
                <a:latin typeface="Courier" pitchFamily="2" charset="0"/>
              </a:rPr>
              <a:t>Schulung</a:t>
            </a:r>
            <a:r>
              <a:rPr lang="en-GB" sz="600" dirty="0">
                <a:latin typeface="Courier" pitchFamily="2" charset="0"/>
              </a:rPr>
              <a:t> </a:t>
            </a:r>
            <a:r>
              <a:rPr lang="en-GB" sz="600" dirty="0" err="1">
                <a:latin typeface="Courier" pitchFamily="2" charset="0"/>
              </a:rPr>
              <a:t>Scanningcenter</a:t>
            </a:r>
            <a:r>
              <a:rPr lang="en-GB" sz="600" dirty="0">
                <a:latin typeface="Courier" pitchFamily="2" charset="0"/>
              </a:rPr>
              <a:t>      1    1200.00  CHF     1200.00  0.00%</a:t>
            </a:r>
          </a:p>
          <a:p>
            <a:r>
              <a:rPr lang="en-GB" sz="600" dirty="0">
                <a:latin typeface="Courier" pitchFamily="2" charset="0"/>
              </a:rPr>
              <a:t>                                                              -----------</a:t>
            </a:r>
          </a:p>
          <a:p>
            <a:r>
              <a:rPr lang="en-GB" sz="600" dirty="0">
                <a:latin typeface="Courier" pitchFamily="2" charset="0"/>
              </a:rPr>
              <a:t>                                                Total CHF         1350.00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>
                <a:latin typeface="Courier" pitchFamily="2" charset="0"/>
              </a:rPr>
              <a:t>                                                MWST  CHF            0.00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Zahlungsziel</a:t>
            </a:r>
            <a:r>
              <a:rPr lang="en-GB" sz="600" dirty="0">
                <a:latin typeface="Courier" pitchFamily="2" charset="0"/>
              </a:rPr>
              <a:t> </a:t>
            </a:r>
            <a:r>
              <a:rPr lang="en-GB" sz="600" dirty="0" err="1">
                <a:latin typeface="Courier" pitchFamily="2" charset="0"/>
              </a:rPr>
              <a:t>ohne</a:t>
            </a:r>
            <a:r>
              <a:rPr lang="en-GB" sz="600" dirty="0">
                <a:latin typeface="Courier" pitchFamily="2" charset="0"/>
              </a:rPr>
              <a:t> Abzug 30 </a:t>
            </a:r>
            <a:r>
              <a:rPr lang="en-GB" sz="600" dirty="0" err="1">
                <a:latin typeface="Courier" pitchFamily="2" charset="0"/>
              </a:rPr>
              <a:t>Tage</a:t>
            </a:r>
            <a:r>
              <a:rPr lang="en-GB" sz="600" dirty="0">
                <a:latin typeface="Courier" pitchFamily="2" charset="0"/>
              </a:rPr>
              <a:t> (20.04.2021)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Einzahlungsschein</a:t>
            </a: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>
                <a:latin typeface="Courier" pitchFamily="2" charset="0"/>
              </a:rPr>
              <a:t>    1350 . 00                    1350 . 00     </a:t>
            </a:r>
            <a:r>
              <a:rPr lang="en-GB" sz="600" dirty="0" err="1">
                <a:latin typeface="Courier" pitchFamily="2" charset="0"/>
              </a:rPr>
              <a:t>Autoleasing</a:t>
            </a:r>
            <a:r>
              <a:rPr lang="en-GB" sz="600" dirty="0">
                <a:latin typeface="Courier" pitchFamily="2" charset="0"/>
              </a:rPr>
              <a:t> AG</a:t>
            </a:r>
          </a:p>
          <a:p>
            <a:r>
              <a:rPr lang="en-GB" sz="600" dirty="0">
                <a:latin typeface="Courier" pitchFamily="2" charset="0"/>
              </a:rPr>
              <a:t>                                               </a:t>
            </a:r>
            <a:r>
              <a:rPr lang="en-GB" sz="600" dirty="0" err="1">
                <a:latin typeface="Courier" pitchFamily="2" charset="0"/>
              </a:rPr>
              <a:t>Gewerbestrasse</a:t>
            </a:r>
            <a:r>
              <a:rPr lang="en-GB" sz="600" dirty="0">
                <a:latin typeface="Courier" pitchFamily="2" charset="0"/>
              </a:rPr>
              <a:t> 100</a:t>
            </a:r>
          </a:p>
          <a:p>
            <a:r>
              <a:rPr lang="en-GB" sz="600" dirty="0">
                <a:latin typeface="Courier" pitchFamily="2" charset="0"/>
              </a:rPr>
              <a:t>0 00000 00000 00000                            5000 Aarau</a:t>
            </a:r>
          </a:p>
          <a:p>
            <a:br>
              <a:rPr lang="en-GB" sz="600" dirty="0">
                <a:latin typeface="Courier" pitchFamily="2" charset="0"/>
              </a:rPr>
            </a:br>
            <a:endParaRPr lang="en-GB" sz="600" dirty="0">
              <a:latin typeface="Courier" pitchFamily="2" charset="0"/>
            </a:endParaRPr>
          </a:p>
          <a:p>
            <a:r>
              <a:rPr lang="en-GB" sz="600" dirty="0" err="1">
                <a:latin typeface="Courier" pitchFamily="2" charset="0"/>
              </a:rPr>
              <a:t>Autoleasing</a:t>
            </a:r>
            <a:r>
              <a:rPr lang="en-GB" sz="600" dirty="0">
                <a:latin typeface="Courier" pitchFamily="2" charset="0"/>
              </a:rPr>
              <a:t> AG</a:t>
            </a:r>
          </a:p>
          <a:p>
            <a:r>
              <a:rPr lang="en-GB" sz="600" dirty="0" err="1">
                <a:latin typeface="Courier" pitchFamily="2" charset="0"/>
              </a:rPr>
              <a:t>Gewerbestrasse</a:t>
            </a:r>
            <a:r>
              <a:rPr lang="en-GB" sz="600" dirty="0">
                <a:latin typeface="Courier" pitchFamily="2" charset="0"/>
              </a:rPr>
              <a:t> 100</a:t>
            </a:r>
          </a:p>
          <a:p>
            <a:r>
              <a:rPr lang="en-GB" sz="600" dirty="0">
                <a:latin typeface="Courier" pitchFamily="2" charset="0"/>
              </a:rPr>
              <a:t>5000 Aarau</a:t>
            </a:r>
          </a:p>
          <a:p>
            <a:endParaRPr lang="de-CH" sz="600" dirty="0">
              <a:latin typeface="Courier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62FB72-56EA-0443-81C4-B3B7E3940461}"/>
              </a:ext>
            </a:extLst>
          </p:cNvPr>
          <p:cNvSpPr txBox="1"/>
          <p:nvPr/>
        </p:nvSpPr>
        <p:spPr>
          <a:xfrm>
            <a:off x="6096000" y="3080245"/>
            <a:ext cx="5499652" cy="1384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" dirty="0">
                <a:latin typeface="Courier" pitchFamily="2" charset="0"/>
              </a:rPr>
              <a:t>&lt;XML-FSCM-INVOICE-2003A&gt;</a:t>
            </a:r>
          </a:p>
          <a:p>
            <a:r>
              <a:rPr lang="de-CH" sz="600" dirty="0">
                <a:latin typeface="Courier" pitchFamily="2" charset="0"/>
              </a:rPr>
              <a:t>  &lt;INTERCHANGE&gt;</a:t>
            </a:r>
          </a:p>
          <a:p>
            <a:r>
              <a:rPr lang="de-CH" sz="600" dirty="0">
                <a:latin typeface="Courier" pitchFamily="2" charset="0"/>
              </a:rPr>
              <a:t>    &lt;IC-SENDER&gt;</a:t>
            </a:r>
          </a:p>
          <a:p>
            <a:r>
              <a:rPr lang="de-CH" sz="600" dirty="0">
                <a:latin typeface="Courier" pitchFamily="2" charset="0"/>
              </a:rPr>
              <a:t>      &lt;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&gt;41010000001234567&lt;/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&lt;/IC-SENDER&gt;</a:t>
            </a:r>
          </a:p>
          <a:p>
            <a:r>
              <a:rPr lang="de-CH" sz="600" dirty="0">
                <a:latin typeface="Courier" pitchFamily="2" charset="0"/>
              </a:rPr>
              <a:t>    &lt;IC-RECEIVER&gt;</a:t>
            </a:r>
          </a:p>
          <a:p>
            <a:r>
              <a:rPr lang="de-CH" sz="600" dirty="0">
                <a:latin typeface="Courier" pitchFamily="2" charset="0"/>
              </a:rPr>
              <a:t>      &lt;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&gt;41301000000012497&lt;/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&lt;/IC-RECEIVER&gt;</a:t>
            </a:r>
          </a:p>
          <a:p>
            <a:r>
              <a:rPr lang="de-CH" sz="600" dirty="0">
                <a:latin typeface="Courier" pitchFamily="2" charset="0"/>
              </a:rPr>
              <a:t>    &lt;IR-</a:t>
            </a:r>
            <a:r>
              <a:rPr lang="de-CH" sz="600" dirty="0" err="1">
                <a:latin typeface="Courier" pitchFamily="2" charset="0"/>
              </a:rPr>
              <a:t>Ref</a:t>
            </a:r>
            <a:r>
              <a:rPr lang="de-CH" sz="600" dirty="0">
                <a:latin typeface="Courier" pitchFamily="2" charset="0"/>
              </a:rPr>
              <a:t> /&gt;</a:t>
            </a:r>
          </a:p>
          <a:p>
            <a:r>
              <a:rPr lang="de-CH" sz="600" dirty="0">
                <a:latin typeface="Courier" pitchFamily="2" charset="0"/>
              </a:rPr>
              <a:t>  &lt;/INTERCHANGE&gt;</a:t>
            </a:r>
          </a:p>
          <a:p>
            <a:r>
              <a:rPr lang="de-CH" sz="600" dirty="0">
                <a:latin typeface="Courier" pitchFamily="2" charset="0"/>
              </a:rPr>
              <a:t>  &lt;INVOICE&gt;</a:t>
            </a:r>
          </a:p>
          <a:p>
            <a:r>
              <a:rPr lang="de-CH" sz="600" dirty="0">
                <a:latin typeface="Courier" pitchFamily="2" charset="0"/>
              </a:rPr>
              <a:t>    &lt;HEADER&gt;</a:t>
            </a:r>
          </a:p>
          <a:p>
            <a:r>
              <a:rPr lang="de-CH" sz="600" dirty="0">
                <a:latin typeface="Courier" pitchFamily="2" charset="0"/>
              </a:rPr>
              <a:t>      &lt;FUNCTION-FLAGS&gt;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Confirmation-Flag</a:t>
            </a:r>
            <a:r>
              <a:rPr lang="de-CH" sz="600" dirty="0">
                <a:latin typeface="Courier" pitchFamily="2" charset="0"/>
              </a:rPr>
              <a:t> /&gt;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Canellation-Flag</a:t>
            </a:r>
            <a:r>
              <a:rPr lang="de-CH" sz="600" dirty="0">
                <a:latin typeface="Courier" pitchFamily="2" charset="0"/>
              </a:rPr>
              <a:t> /&gt;</a:t>
            </a:r>
          </a:p>
          <a:p>
            <a:r>
              <a:rPr lang="de-CH" sz="600" dirty="0">
                <a:latin typeface="Courier" pitchFamily="2" charset="0"/>
              </a:rPr>
              <a:t>      &lt;/FUNCTION-FLAGS&gt;</a:t>
            </a:r>
          </a:p>
          <a:p>
            <a:r>
              <a:rPr lang="de-CH" sz="600" dirty="0">
                <a:latin typeface="Courier" pitchFamily="2" charset="0"/>
              </a:rPr>
              <a:t>      &lt;MESSAGE-REFERENCE&gt;</a:t>
            </a:r>
          </a:p>
          <a:p>
            <a:r>
              <a:rPr lang="de-CH" sz="600" dirty="0">
                <a:latin typeface="Courier" pitchFamily="2" charset="0"/>
              </a:rPr>
              <a:t>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&gt;20210321102254&lt;/Reference-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&lt;Date&gt;20210321&lt;/Date&gt;</a:t>
            </a:r>
          </a:p>
          <a:p>
            <a:r>
              <a:rPr lang="de-CH" sz="600" dirty="0">
                <a:latin typeface="Courier" pitchFamily="2" charset="0"/>
              </a:rPr>
              <a:t>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&lt;/MESSAGE-REFERENCE&gt;</a:t>
            </a:r>
          </a:p>
          <a:p>
            <a:r>
              <a:rPr lang="de-CH" sz="600" dirty="0">
                <a:latin typeface="Courier" pitchFamily="2" charset="0"/>
              </a:rPr>
              <a:t>      &lt;PRINT-DATE&gt;</a:t>
            </a:r>
          </a:p>
          <a:p>
            <a:r>
              <a:rPr lang="de-CH" sz="600" dirty="0">
                <a:latin typeface="Courier" pitchFamily="2" charset="0"/>
              </a:rPr>
              <a:t>        &lt;Date&gt;20210321&lt;/Date&gt;</a:t>
            </a:r>
          </a:p>
          <a:p>
            <a:r>
              <a:rPr lang="de-CH" sz="600" dirty="0">
                <a:latin typeface="Courier" pitchFamily="2" charset="0"/>
              </a:rPr>
              <a:t>      &lt;/PRINT-DATE&gt;</a:t>
            </a:r>
          </a:p>
          <a:p>
            <a:r>
              <a:rPr lang="de-CH" sz="600" dirty="0">
                <a:latin typeface="Courier" pitchFamily="2" charset="0"/>
              </a:rPr>
              <a:t>      &lt;REFERENCE&gt;</a:t>
            </a:r>
          </a:p>
          <a:p>
            <a:r>
              <a:rPr lang="de-CH" sz="600" dirty="0">
                <a:latin typeface="Courier" pitchFamily="2" charset="0"/>
              </a:rPr>
              <a:t>        &lt;INVOICE-REFERENCE&gt;</a:t>
            </a:r>
          </a:p>
          <a:p>
            <a:r>
              <a:rPr lang="de-CH" sz="600" dirty="0">
                <a:latin typeface="Courier" pitchFamily="2" charset="0"/>
              </a:rPr>
              <a:t>  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&gt;21003&lt;/Reference-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&lt;Date&gt;20210321&lt;/Date&gt;</a:t>
            </a:r>
          </a:p>
          <a:p>
            <a:r>
              <a:rPr lang="de-CH" sz="600" dirty="0">
                <a:latin typeface="Courier" pitchFamily="2" charset="0"/>
              </a:rPr>
              <a:t>  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  &lt;/INVOICE-REFERENCE&gt;</a:t>
            </a:r>
          </a:p>
          <a:p>
            <a:r>
              <a:rPr lang="de-CH" sz="600" dirty="0">
                <a:latin typeface="Courier" pitchFamily="2" charset="0"/>
              </a:rPr>
              <a:t>        &lt;ORDER&gt;</a:t>
            </a:r>
          </a:p>
          <a:p>
            <a:r>
              <a:rPr lang="de-CH" sz="600" dirty="0">
                <a:latin typeface="Courier" pitchFamily="2" charset="0"/>
              </a:rPr>
              <a:t>  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&gt;A003&lt;/Reference-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&lt;Date&gt;20210321&lt;/Date&gt;</a:t>
            </a:r>
          </a:p>
          <a:p>
            <a:r>
              <a:rPr lang="de-CH" sz="600" dirty="0">
                <a:latin typeface="Courier" pitchFamily="2" charset="0"/>
              </a:rPr>
              <a:t>  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  &lt;/ORDER&gt;</a:t>
            </a:r>
          </a:p>
          <a:p>
            <a:r>
              <a:rPr lang="de-CH" sz="600" dirty="0">
                <a:latin typeface="Courier" pitchFamily="2" charset="0"/>
              </a:rPr>
              <a:t>        &lt;REMINDER </a:t>
            </a:r>
            <a:r>
              <a:rPr lang="de-CH" sz="600" dirty="0" err="1">
                <a:latin typeface="Courier" pitchFamily="2" charset="0"/>
              </a:rPr>
              <a:t>Which</a:t>
            </a:r>
            <a:r>
              <a:rPr lang="de-CH" sz="600" dirty="0">
                <a:latin typeface="Courier" pitchFamily="2" charset="0"/>
              </a:rPr>
              <a:t>="MAH"&gt;</a:t>
            </a:r>
          </a:p>
          <a:p>
            <a:r>
              <a:rPr lang="de-CH" sz="600" dirty="0">
                <a:latin typeface="Courier" pitchFamily="2" charset="0"/>
              </a:rPr>
              <a:t>  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&lt;Date&gt;&lt;/Date&gt;</a:t>
            </a:r>
          </a:p>
          <a:p>
            <a:r>
              <a:rPr lang="de-CH" sz="600" dirty="0">
                <a:latin typeface="Courier" pitchFamily="2" charset="0"/>
              </a:rPr>
              <a:t>  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  &lt;/REMINDER&gt;</a:t>
            </a:r>
          </a:p>
          <a:p>
            <a:r>
              <a:rPr lang="de-CH" sz="600" dirty="0">
                <a:latin typeface="Courier" pitchFamily="2" charset="0"/>
              </a:rPr>
              <a:t>        &lt;OTHER-REFERENCE Type="ADE"&gt;</a:t>
            </a:r>
          </a:p>
          <a:p>
            <a:r>
              <a:rPr lang="de-CH" sz="600" dirty="0">
                <a:latin typeface="Courier" pitchFamily="2" charset="0"/>
              </a:rPr>
              <a:t>  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&gt;12345678&lt;/Reference-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&lt;Date&gt;20210321&lt;/Date&gt;</a:t>
            </a:r>
          </a:p>
          <a:p>
            <a:r>
              <a:rPr lang="de-CH" sz="600" dirty="0">
                <a:latin typeface="Courier" pitchFamily="2" charset="0"/>
              </a:rPr>
              <a:t>  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  &lt;/OTHER-REFERENCE&gt;</a:t>
            </a:r>
          </a:p>
          <a:p>
            <a:r>
              <a:rPr lang="de-CH" sz="600" dirty="0">
                <a:latin typeface="Courier" pitchFamily="2" charset="0"/>
              </a:rPr>
              <a:t>      &lt;/REFERENCE&gt;</a:t>
            </a:r>
          </a:p>
          <a:p>
            <a:r>
              <a:rPr lang="de-CH" sz="600" dirty="0">
                <a:latin typeface="Courier" pitchFamily="2" charset="0"/>
              </a:rPr>
              <a:t>      &lt;BILLER&gt;</a:t>
            </a:r>
          </a:p>
          <a:p>
            <a:r>
              <a:rPr lang="de-CH" sz="600" dirty="0">
                <a:latin typeface="Courier" pitchFamily="2" charset="0"/>
              </a:rPr>
              <a:t>        &lt;Tax-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&gt;CHE-111.222.333 MWST&lt;/Tax-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&lt;Doc-Reference Type="ESR-ALT "&gt;&lt;/Doc-Reference&gt;</a:t>
            </a:r>
          </a:p>
          <a:p>
            <a:r>
              <a:rPr lang="de-CH" sz="600" dirty="0">
                <a:latin typeface="Courier" pitchFamily="2" charset="0"/>
              </a:rPr>
              <a:t>        &lt;PARTY-ID&gt;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&gt;41010000001234567&lt;/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&lt;/PARTY-ID&gt;</a:t>
            </a:r>
          </a:p>
          <a:p>
            <a:r>
              <a:rPr lang="de-CH" sz="600" dirty="0">
                <a:latin typeface="Courier" pitchFamily="2" charset="0"/>
              </a:rPr>
              <a:t>        &lt;NAME-ADDRESS Format="COM"&gt;</a:t>
            </a:r>
          </a:p>
          <a:p>
            <a:r>
              <a:rPr lang="de-CH" sz="600" dirty="0">
                <a:latin typeface="Courier" pitchFamily="2" charset="0"/>
              </a:rPr>
              <a:t>          &lt;NAME&gt;</a:t>
            </a:r>
          </a:p>
          <a:p>
            <a:r>
              <a:rPr lang="de-CH" sz="600" dirty="0">
                <a:latin typeface="Courier" pitchFamily="2" charset="0"/>
              </a:rPr>
              <a:t>            &lt;Line-35&gt;Adam Adler&lt;/Line-35&gt;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&lt;Line-35&gt;Bahnhofstrasse 1&lt;/Line-35&gt;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&lt;Line-35&gt;8000 </a:t>
            </a:r>
            <a:r>
              <a:rPr lang="de-CH" sz="600" dirty="0" err="1">
                <a:latin typeface="Courier" pitchFamily="2" charset="0"/>
              </a:rPr>
              <a:t>Zuerich</a:t>
            </a:r>
            <a:r>
              <a:rPr lang="de-CH" sz="600" dirty="0">
                <a:latin typeface="Courier" pitchFamily="2" charset="0"/>
              </a:rPr>
              <a:t>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&lt;/NAME&gt;</a:t>
            </a:r>
          </a:p>
          <a:p>
            <a:r>
              <a:rPr lang="de-CH" sz="600" dirty="0">
                <a:latin typeface="Courier" pitchFamily="2" charset="0"/>
              </a:rPr>
              <a:t>          &lt;STREET&gt;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&lt;/STREET&gt;</a:t>
            </a:r>
          </a:p>
          <a:p>
            <a:r>
              <a:rPr lang="de-CH" sz="600" dirty="0">
                <a:latin typeface="Courier" pitchFamily="2" charset="0"/>
              </a:rPr>
              <a:t>          &lt;City&gt;&lt;/City&gt;</a:t>
            </a:r>
          </a:p>
          <a:p>
            <a:r>
              <a:rPr lang="de-CH" sz="600" dirty="0">
                <a:latin typeface="Courier" pitchFamily="2" charset="0"/>
              </a:rPr>
              <a:t>          &lt;State&gt;&lt;/State&gt;</a:t>
            </a:r>
          </a:p>
          <a:p>
            <a:r>
              <a:rPr lang="de-CH" sz="600" dirty="0">
                <a:latin typeface="Courier" pitchFamily="2" charset="0"/>
              </a:rPr>
              <a:t>          &lt;Zip&gt;&lt;/Zip&gt;</a:t>
            </a:r>
          </a:p>
          <a:p>
            <a:r>
              <a:rPr lang="de-CH" sz="600" dirty="0">
                <a:latin typeface="Courier" pitchFamily="2" charset="0"/>
              </a:rPr>
              <a:t>          &lt;Country&gt;&lt;/Country&gt;</a:t>
            </a:r>
          </a:p>
          <a:p>
            <a:r>
              <a:rPr lang="de-CH" sz="600" dirty="0">
                <a:latin typeface="Courier" pitchFamily="2" charset="0"/>
              </a:rPr>
              <a:t>        &lt;/NAME-ADDRESS&gt;</a:t>
            </a:r>
          </a:p>
          <a:p>
            <a:r>
              <a:rPr lang="de-CH" sz="600" dirty="0">
                <a:latin typeface="Courier" pitchFamily="2" charset="0"/>
              </a:rPr>
              <a:t>        &lt;BANK-INFO&gt;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Acct-No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Acct-No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Acct</a:t>
            </a:r>
            <a:r>
              <a:rPr lang="de-CH" sz="600" dirty="0">
                <a:latin typeface="Courier" pitchFamily="2" charset="0"/>
              </a:rPr>
              <a:t>-Name&gt;&lt;/</a:t>
            </a:r>
            <a:r>
              <a:rPr lang="de-CH" sz="600" dirty="0" err="1">
                <a:latin typeface="Courier" pitchFamily="2" charset="0"/>
              </a:rPr>
              <a:t>Acct</a:t>
            </a:r>
            <a:r>
              <a:rPr lang="de-CH" sz="600" dirty="0">
                <a:latin typeface="Courier" pitchFamily="2" charset="0"/>
              </a:rPr>
              <a:t>-Name&gt;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BankId</a:t>
            </a:r>
            <a:r>
              <a:rPr lang="de-CH" sz="600" dirty="0">
                <a:latin typeface="Courier" pitchFamily="2" charset="0"/>
              </a:rPr>
              <a:t> Type="</a:t>
            </a:r>
            <a:r>
              <a:rPr lang="de-CH" sz="600" dirty="0" err="1">
                <a:latin typeface="Courier" pitchFamily="2" charset="0"/>
              </a:rPr>
              <a:t>BCNr-nat</a:t>
            </a:r>
            <a:r>
              <a:rPr lang="de-CH" sz="600" dirty="0">
                <a:latin typeface="Courier" pitchFamily="2" charset="0"/>
              </a:rPr>
              <a:t>" Country="CH"&gt;001996&lt;/</a:t>
            </a:r>
            <a:r>
              <a:rPr lang="de-CH" sz="600" dirty="0" err="1">
                <a:latin typeface="Courier" pitchFamily="2" charset="0"/>
              </a:rPr>
              <a:t>BankId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&lt;/BANK-INFO&gt;</a:t>
            </a:r>
          </a:p>
          <a:p>
            <a:r>
              <a:rPr lang="de-CH" sz="600" dirty="0">
                <a:latin typeface="Courier" pitchFamily="2" charset="0"/>
              </a:rPr>
              <a:t>      &lt;/BILLER&gt;</a:t>
            </a:r>
          </a:p>
          <a:p>
            <a:r>
              <a:rPr lang="de-CH" sz="600" dirty="0">
                <a:latin typeface="Courier" pitchFamily="2" charset="0"/>
              </a:rPr>
              <a:t>      &lt;PAYER&gt;</a:t>
            </a:r>
          </a:p>
          <a:p>
            <a:r>
              <a:rPr lang="de-CH" sz="600" dirty="0">
                <a:latin typeface="Courier" pitchFamily="2" charset="0"/>
              </a:rPr>
              <a:t>        &lt;PARTY-ID&gt;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&gt;41301000000012497&lt;/</a:t>
            </a:r>
            <a:r>
              <a:rPr lang="de-CH" sz="600" dirty="0" err="1">
                <a:latin typeface="Courier" pitchFamily="2" charset="0"/>
              </a:rPr>
              <a:t>Pid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&lt;/PARTY-ID&gt;</a:t>
            </a:r>
          </a:p>
          <a:p>
            <a:r>
              <a:rPr lang="de-CH" sz="600" dirty="0">
                <a:latin typeface="Courier" pitchFamily="2" charset="0"/>
              </a:rPr>
              <a:t>        &lt;NAME-ADDRESS Format="COM"&gt;</a:t>
            </a:r>
          </a:p>
          <a:p>
            <a:r>
              <a:rPr lang="de-CH" sz="600" dirty="0">
                <a:latin typeface="Courier" pitchFamily="2" charset="0"/>
              </a:rPr>
              <a:t>          &lt;NAME&gt;</a:t>
            </a:r>
          </a:p>
          <a:p>
            <a:r>
              <a:rPr lang="de-CH" sz="600" dirty="0">
                <a:latin typeface="Courier" pitchFamily="2" charset="0"/>
              </a:rPr>
              <a:t>            &lt;Line-35&gt;Autoleasing AG&lt;/Line-35&gt;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&lt;Line-35&gt;Gewerbestrasse 100&lt;/Line-35&gt;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&lt;Line-35&gt;5000 Aarau&lt;/Line-35&gt;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&lt;/NAME&gt;</a:t>
            </a:r>
          </a:p>
          <a:p>
            <a:r>
              <a:rPr lang="de-CH" sz="600" dirty="0">
                <a:latin typeface="Courier" pitchFamily="2" charset="0"/>
              </a:rPr>
              <a:t>          &lt;STREET&gt;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  &lt;Line-35&gt;&lt;/Line-35&gt;</a:t>
            </a:r>
          </a:p>
          <a:p>
            <a:r>
              <a:rPr lang="de-CH" sz="600" dirty="0">
                <a:latin typeface="Courier" pitchFamily="2" charset="0"/>
              </a:rPr>
              <a:t>          &lt;/STREET&gt;</a:t>
            </a:r>
          </a:p>
          <a:p>
            <a:r>
              <a:rPr lang="de-CH" sz="600" dirty="0">
                <a:latin typeface="Courier" pitchFamily="2" charset="0"/>
              </a:rPr>
              <a:t>          &lt;City&gt;&lt;/City&gt;</a:t>
            </a:r>
          </a:p>
          <a:p>
            <a:r>
              <a:rPr lang="de-CH" sz="600" dirty="0">
                <a:latin typeface="Courier" pitchFamily="2" charset="0"/>
              </a:rPr>
              <a:t>          &lt;State&gt;&lt;/State&gt;</a:t>
            </a:r>
          </a:p>
          <a:p>
            <a:r>
              <a:rPr lang="de-CH" sz="600" dirty="0">
                <a:latin typeface="Courier" pitchFamily="2" charset="0"/>
              </a:rPr>
              <a:t>          &lt;Zip&gt;&lt;/Zip&gt;</a:t>
            </a:r>
          </a:p>
          <a:p>
            <a:r>
              <a:rPr lang="de-CH" sz="600" dirty="0">
                <a:latin typeface="Courier" pitchFamily="2" charset="0"/>
              </a:rPr>
              <a:t>          &lt;Country&gt;&lt;/Country&gt;</a:t>
            </a:r>
          </a:p>
          <a:p>
            <a:r>
              <a:rPr lang="de-CH" sz="600" dirty="0">
                <a:latin typeface="Courier" pitchFamily="2" charset="0"/>
              </a:rPr>
              <a:t>        &lt;/NAME-ADDRESS&gt;</a:t>
            </a:r>
          </a:p>
          <a:p>
            <a:r>
              <a:rPr lang="de-CH" sz="600" dirty="0">
                <a:latin typeface="Courier" pitchFamily="2" charset="0"/>
              </a:rPr>
              <a:t>      &lt;/PAYER&gt;</a:t>
            </a:r>
          </a:p>
          <a:p>
            <a:r>
              <a:rPr lang="de-CH" sz="600" dirty="0">
                <a:latin typeface="Courier" pitchFamily="2" charset="0"/>
              </a:rPr>
              <a:t>    &lt;/HEADER&gt;</a:t>
            </a:r>
          </a:p>
          <a:p>
            <a:r>
              <a:rPr lang="de-CH" sz="600" dirty="0">
                <a:latin typeface="Courier" pitchFamily="2" charset="0"/>
              </a:rPr>
              <a:t>    &lt;LINE-ITEM /&gt;</a:t>
            </a:r>
          </a:p>
          <a:p>
            <a:r>
              <a:rPr lang="de-CH" sz="600" dirty="0">
                <a:latin typeface="Courier" pitchFamily="2" charset="0"/>
              </a:rPr>
              <a:t>    &lt;SUMMARY&gt;</a:t>
            </a:r>
          </a:p>
          <a:p>
            <a:r>
              <a:rPr lang="de-CH" sz="600" dirty="0">
                <a:latin typeface="Courier" pitchFamily="2" charset="0"/>
              </a:rPr>
              <a:t>      &lt;INVOICE-AMOUNT&gt;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&gt;0000135000&lt;/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&lt;/INVOICE-AMOUNT&gt;</a:t>
            </a:r>
          </a:p>
          <a:p>
            <a:r>
              <a:rPr lang="de-CH" sz="600" dirty="0">
                <a:latin typeface="Courier" pitchFamily="2" charset="0"/>
              </a:rPr>
              <a:t>      &lt;VAT-AMOUNT&gt;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&lt;/VAT-AMOUNT&gt;</a:t>
            </a:r>
          </a:p>
          <a:p>
            <a:r>
              <a:rPr lang="de-CH" sz="600" dirty="0">
                <a:latin typeface="Courier" pitchFamily="2" charset="0"/>
              </a:rPr>
              <a:t>      &lt;DEPOSIT-AMOUNT&gt;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&lt;REFERENCE-DATE&gt;</a:t>
            </a:r>
          </a:p>
          <a:p>
            <a:r>
              <a:rPr lang="de-CH" sz="600" dirty="0">
                <a:latin typeface="Courier" pitchFamily="2" charset="0"/>
              </a:rPr>
              <a:t>            &lt;Reference-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&gt;&lt;/Reference-</a:t>
            </a:r>
            <a:r>
              <a:rPr lang="de-CH" sz="600" dirty="0" err="1">
                <a:latin typeface="Courier" pitchFamily="2" charset="0"/>
              </a:rPr>
              <a:t>No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&lt;Date&gt;&lt;/Date&gt;</a:t>
            </a:r>
          </a:p>
          <a:p>
            <a:r>
              <a:rPr lang="de-CH" sz="600" dirty="0">
                <a:latin typeface="Courier" pitchFamily="2" charset="0"/>
              </a:rPr>
              <a:t>          &lt;/REFERENCE-DATE&gt;</a:t>
            </a:r>
          </a:p>
          <a:p>
            <a:r>
              <a:rPr lang="de-CH" sz="600" dirty="0">
                <a:latin typeface="Courier" pitchFamily="2" charset="0"/>
              </a:rPr>
              <a:t>      &lt;/DEPOSIT-AMOUNT&gt;</a:t>
            </a:r>
          </a:p>
          <a:p>
            <a:r>
              <a:rPr lang="de-CH" sz="600" dirty="0">
                <a:latin typeface="Courier" pitchFamily="2" charset="0"/>
              </a:rPr>
              <a:t>      &lt;EXTENDED-AMOUNT Type="79"&gt;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&lt;/EXTENDED-AMOUNT&gt;</a:t>
            </a:r>
          </a:p>
          <a:p>
            <a:r>
              <a:rPr lang="de-CH" sz="600" dirty="0">
                <a:latin typeface="Courier" pitchFamily="2" charset="0"/>
              </a:rPr>
              <a:t>      &lt;TAX&gt;</a:t>
            </a:r>
          </a:p>
          <a:p>
            <a:r>
              <a:rPr lang="de-CH" sz="600" dirty="0">
                <a:latin typeface="Courier" pitchFamily="2" charset="0"/>
              </a:rPr>
              <a:t>        &lt;TAX-BASIS&gt;</a:t>
            </a:r>
          </a:p>
          <a:p>
            <a:r>
              <a:rPr lang="de-CH" sz="600" dirty="0">
                <a:latin typeface="Courier" pitchFamily="2" charset="0"/>
              </a:rPr>
              <a:t>  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&lt;/TAX-BASIS&gt;</a:t>
            </a:r>
          </a:p>
          <a:p>
            <a:r>
              <a:rPr lang="de-CH" sz="600" dirty="0">
                <a:latin typeface="Courier" pitchFamily="2" charset="0"/>
              </a:rPr>
              <a:t>        &lt;Rate </a:t>
            </a:r>
            <a:r>
              <a:rPr lang="de-CH" sz="600" dirty="0" err="1">
                <a:latin typeface="Courier" pitchFamily="2" charset="0"/>
              </a:rPr>
              <a:t>Categorie</a:t>
            </a:r>
            <a:r>
              <a:rPr lang="de-CH" sz="600" dirty="0">
                <a:latin typeface="Courier" pitchFamily="2" charset="0"/>
              </a:rPr>
              <a:t>="S"&gt;0&lt;/Rate&gt;</a:t>
            </a:r>
          </a:p>
          <a:p>
            <a:r>
              <a:rPr lang="de-CH" sz="600" dirty="0">
                <a:latin typeface="Courier" pitchFamily="2" charset="0"/>
              </a:rPr>
              <a:t>        &lt;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&gt;&lt;/</a:t>
            </a:r>
            <a:r>
              <a:rPr lang="de-CH" sz="600" dirty="0" err="1">
                <a:latin typeface="Courier" pitchFamily="2" charset="0"/>
              </a:rPr>
              <a:t>Amount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&lt;/TAX&gt;</a:t>
            </a:r>
          </a:p>
          <a:p>
            <a:r>
              <a:rPr lang="de-CH" sz="600" dirty="0">
                <a:latin typeface="Courier" pitchFamily="2" charset="0"/>
              </a:rPr>
              <a:t>      &lt;PAYMENT-TERMS&gt;</a:t>
            </a:r>
          </a:p>
          <a:p>
            <a:r>
              <a:rPr lang="de-CH" sz="600" dirty="0">
                <a:latin typeface="Courier" pitchFamily="2" charset="0"/>
              </a:rPr>
              <a:t>        &lt;BASIC Payment-Type="ESR" Terms-Type="1"&gt;</a:t>
            </a:r>
          </a:p>
          <a:p>
            <a:r>
              <a:rPr lang="de-CH" sz="600" dirty="0">
                <a:latin typeface="Courier" pitchFamily="2" charset="0"/>
              </a:rPr>
              <a:t>          &lt;TERMS&gt;</a:t>
            </a:r>
          </a:p>
          <a:p>
            <a:r>
              <a:rPr lang="de-CH" sz="600" dirty="0">
                <a:latin typeface="Courier" pitchFamily="2" charset="0"/>
              </a:rPr>
              <a:t>            &lt;Payment-</a:t>
            </a:r>
            <a:r>
              <a:rPr lang="de-CH" sz="600" dirty="0" err="1">
                <a:latin typeface="Courier" pitchFamily="2" charset="0"/>
              </a:rPr>
              <a:t>Period</a:t>
            </a:r>
            <a:r>
              <a:rPr lang="de-CH" sz="600" dirty="0">
                <a:latin typeface="Courier" pitchFamily="2" charset="0"/>
              </a:rPr>
              <a:t> Type="M" On-</a:t>
            </a:r>
            <a:r>
              <a:rPr lang="de-CH" sz="600" dirty="0" err="1">
                <a:latin typeface="Courier" pitchFamily="2" charset="0"/>
              </a:rPr>
              <a:t>Or</a:t>
            </a:r>
            <a:r>
              <a:rPr lang="de-CH" sz="600" dirty="0">
                <a:latin typeface="Courier" pitchFamily="2" charset="0"/>
              </a:rPr>
              <a:t>-After="1" Reference-Day="31"&gt;30&lt;/Payment-</a:t>
            </a:r>
            <a:r>
              <a:rPr lang="de-CH" sz="600" dirty="0" err="1">
                <a:latin typeface="Courier" pitchFamily="2" charset="0"/>
              </a:rPr>
              <a:t>Period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&lt;Date&gt;20210420&lt;/Date&gt;</a:t>
            </a:r>
          </a:p>
          <a:p>
            <a:r>
              <a:rPr lang="de-CH" sz="600" dirty="0">
                <a:latin typeface="Courier" pitchFamily="2" charset="0"/>
              </a:rPr>
              <a:t>          &lt;/TERMS&gt;</a:t>
            </a:r>
          </a:p>
          <a:p>
            <a:r>
              <a:rPr lang="de-CH" sz="600" dirty="0">
                <a:latin typeface="Courier" pitchFamily="2" charset="0"/>
              </a:rPr>
              <a:t>        &lt;/BASIC&gt;</a:t>
            </a:r>
          </a:p>
          <a:p>
            <a:r>
              <a:rPr lang="de-CH" sz="600" dirty="0">
                <a:latin typeface="Courier" pitchFamily="2" charset="0"/>
              </a:rPr>
              <a:t>        &lt;DISCOUNT Terms-Type="22"&gt;</a:t>
            </a:r>
          </a:p>
          <a:p>
            <a:r>
              <a:rPr lang="de-CH" sz="600" dirty="0">
                <a:latin typeface="Courier" pitchFamily="2" charset="0"/>
              </a:rPr>
              <a:t>          &lt;Discount-</a:t>
            </a:r>
            <a:r>
              <a:rPr lang="de-CH" sz="600" dirty="0" err="1">
                <a:latin typeface="Courier" pitchFamily="2" charset="0"/>
              </a:rPr>
              <a:t>Percentage</a:t>
            </a:r>
            <a:r>
              <a:rPr lang="de-CH" sz="600" dirty="0">
                <a:latin typeface="Courier" pitchFamily="2" charset="0"/>
              </a:rPr>
              <a:t>&gt;0.0&lt;/Discount-</a:t>
            </a:r>
            <a:r>
              <a:rPr lang="de-CH" sz="600" dirty="0" err="1">
                <a:latin typeface="Courier" pitchFamily="2" charset="0"/>
              </a:rPr>
              <a:t>Percentage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&lt;TERMS&gt;</a:t>
            </a:r>
          </a:p>
          <a:p>
            <a:r>
              <a:rPr lang="de-CH" sz="600" dirty="0">
                <a:latin typeface="Courier" pitchFamily="2" charset="0"/>
              </a:rPr>
              <a:t>            &lt;Payment-</a:t>
            </a:r>
            <a:r>
              <a:rPr lang="de-CH" sz="600" dirty="0" err="1">
                <a:latin typeface="Courier" pitchFamily="2" charset="0"/>
              </a:rPr>
              <a:t>Period</a:t>
            </a:r>
            <a:r>
              <a:rPr lang="de-CH" sz="600" dirty="0">
                <a:latin typeface="Courier" pitchFamily="2" charset="0"/>
              </a:rPr>
              <a:t> Type="M" On-</a:t>
            </a:r>
            <a:r>
              <a:rPr lang="de-CH" sz="600" dirty="0" err="1">
                <a:latin typeface="Courier" pitchFamily="2" charset="0"/>
              </a:rPr>
              <a:t>Or</a:t>
            </a:r>
            <a:r>
              <a:rPr lang="de-CH" sz="600" dirty="0">
                <a:latin typeface="Courier" pitchFamily="2" charset="0"/>
              </a:rPr>
              <a:t>-After="1" Reference-Day="31"&gt;&lt;/Payment-</a:t>
            </a:r>
            <a:r>
              <a:rPr lang="de-CH" sz="600" dirty="0" err="1">
                <a:latin typeface="Courier" pitchFamily="2" charset="0"/>
              </a:rPr>
              <a:t>Period</a:t>
            </a:r>
            <a:r>
              <a:rPr lang="de-CH" sz="600" dirty="0">
                <a:latin typeface="Courier" pitchFamily="2" charset="0"/>
              </a:rPr>
              <a:t>&gt;</a:t>
            </a:r>
          </a:p>
          <a:p>
            <a:r>
              <a:rPr lang="de-CH" sz="600" dirty="0">
                <a:latin typeface="Courier" pitchFamily="2" charset="0"/>
              </a:rPr>
              <a:t>            &lt;Date&gt;&lt;/Date&gt;</a:t>
            </a:r>
          </a:p>
          <a:p>
            <a:r>
              <a:rPr lang="de-CH" sz="600" dirty="0">
                <a:latin typeface="Courier" pitchFamily="2" charset="0"/>
              </a:rPr>
              <a:t>          &lt;/TERMS&gt;</a:t>
            </a:r>
          </a:p>
          <a:p>
            <a:r>
              <a:rPr lang="de-CH" sz="600" dirty="0">
                <a:latin typeface="Courier" pitchFamily="2" charset="0"/>
              </a:rPr>
              <a:t>          &lt;Back-Pack-Container </a:t>
            </a:r>
            <a:r>
              <a:rPr lang="de-CH" sz="600" dirty="0" err="1">
                <a:latin typeface="Courier" pitchFamily="2" charset="0"/>
              </a:rPr>
              <a:t>Encode</a:t>
            </a:r>
            <a:r>
              <a:rPr lang="de-CH" sz="600" dirty="0">
                <a:latin typeface="Courier" pitchFamily="2" charset="0"/>
              </a:rPr>
              <a:t>="Base64"&gt; &lt;/Back-Pack-Container&gt;</a:t>
            </a:r>
          </a:p>
          <a:p>
            <a:r>
              <a:rPr lang="de-CH" sz="600" dirty="0">
                <a:latin typeface="Courier" pitchFamily="2" charset="0"/>
              </a:rPr>
              <a:t>        &lt;/DISCOUNT&gt;</a:t>
            </a:r>
          </a:p>
          <a:p>
            <a:r>
              <a:rPr lang="de-CH" sz="600" dirty="0">
                <a:latin typeface="Courier" pitchFamily="2" charset="0"/>
              </a:rPr>
              <a:t>      &lt;/PAYMENT-TERMS&gt;</a:t>
            </a:r>
          </a:p>
          <a:p>
            <a:r>
              <a:rPr lang="de-CH" sz="600" dirty="0">
                <a:latin typeface="Courier" pitchFamily="2" charset="0"/>
              </a:rPr>
              <a:t>    &lt;/SUMMARY&gt;</a:t>
            </a:r>
          </a:p>
          <a:p>
            <a:r>
              <a:rPr lang="de-CH" sz="600" dirty="0">
                <a:latin typeface="Courier" pitchFamily="2" charset="0"/>
              </a:rPr>
              <a:t>  &lt;/INVOICE&gt;</a:t>
            </a:r>
          </a:p>
          <a:p>
            <a:r>
              <a:rPr lang="de-CH" sz="600" dirty="0">
                <a:latin typeface="Courier" pitchFamily="2" charset="0"/>
              </a:rPr>
              <a:t>&lt;/XML-FSCM-INVOICE-2003A&gt;</a:t>
            </a:r>
          </a:p>
        </p:txBody>
      </p:sp>
    </p:spTree>
    <p:extLst>
      <p:ext uri="{BB962C8B-B14F-4D97-AF65-F5344CB8AC3E}">
        <p14:creationId xmlns:p14="http://schemas.microsoft.com/office/powerpoint/2010/main" val="607547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/>
              <a:t>Ich werde nicht schauen ob ihr die Adresse genau 49 Zeichen eingerückt habt. Aber die Adresslinien sollten untereinander sein.</a:t>
            </a:r>
          </a:p>
          <a:p>
            <a:r>
              <a:rPr lang="de-CH" dirty="0"/>
              <a:t>Ihr könnt davon ausgehen, dass die Rechnungsposition keine zu langen Texte enthält -&gt; KEINE Zeilenumbrüche	 berücksichtigen</a:t>
            </a:r>
          </a:p>
          <a:p>
            <a:r>
              <a:rPr lang="de-CH" dirty="0"/>
              <a:t>Der Einzahlungsschein sollte immer auf der gleichen Zeile beginnen (d.h. z.B. immer auf Zeile 54) unabhängig von der Anzahl Rechnungspositionen.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 im </a:t>
            </a:r>
            <a:r>
              <a:rPr lang="de-CH" dirty="0" err="1"/>
              <a:t>txt</a:t>
            </a:r>
            <a:r>
              <a:rPr lang="de-CH" dirty="0"/>
              <a:t>-Format</a:t>
            </a:r>
          </a:p>
        </p:txBody>
      </p:sp>
    </p:spTree>
    <p:extLst>
      <p:ext uri="{BB962C8B-B14F-4D97-AF65-F5344CB8AC3E}">
        <p14:creationId xmlns:p14="http://schemas.microsoft.com/office/powerpoint/2010/main" val="186814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/>
              <a:t>Im TAG &lt;</a:t>
            </a:r>
            <a:r>
              <a:rPr lang="en-GB" dirty="0"/>
              <a:t>MESSAGE-REFERENCE&gt; </a:t>
            </a:r>
            <a:r>
              <a:rPr lang="en-GB" dirty="0" err="1"/>
              <a:t>müsst</a:t>
            </a:r>
            <a:r>
              <a:rPr lang="en-GB" dirty="0"/>
              <a:t> </a:t>
            </a:r>
            <a:r>
              <a:rPr lang="en-GB" dirty="0" err="1"/>
              <a:t>ihr</a:t>
            </a:r>
            <a:r>
              <a:rPr lang="en-GB" dirty="0"/>
              <a:t> </a:t>
            </a:r>
            <a:r>
              <a:rPr lang="en-GB" dirty="0" err="1"/>
              <a:t>eine</a:t>
            </a:r>
            <a:r>
              <a:rPr lang="en-GB" dirty="0"/>
              <a:t> Reference-No </a:t>
            </a:r>
            <a:r>
              <a:rPr lang="en-GB" dirty="0" err="1"/>
              <a:t>angeben</a:t>
            </a:r>
            <a:r>
              <a:rPr lang="en-GB" dirty="0"/>
              <a:t>. </a:t>
            </a:r>
            <a:r>
              <a:rPr lang="en-GB" dirty="0" err="1"/>
              <a:t>Nehmt</a:t>
            </a:r>
            <a:r>
              <a:rPr lang="en-GB" dirty="0"/>
              <a:t> </a:t>
            </a:r>
            <a:r>
              <a:rPr lang="en-GB" dirty="0" err="1"/>
              <a:t>einfach</a:t>
            </a:r>
            <a:r>
              <a:rPr lang="en-GB" dirty="0"/>
              <a:t> den Timestamp der </a:t>
            </a:r>
            <a:r>
              <a:rPr lang="en-GB" dirty="0" err="1"/>
              <a:t>Rechnung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Format </a:t>
            </a:r>
            <a:r>
              <a:rPr lang="en-GB" dirty="0" err="1"/>
              <a:t>YYYYmmddHHMMSS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Im</a:t>
            </a:r>
            <a:r>
              <a:rPr lang="en-GB" dirty="0"/>
              <a:t> XML-Format warden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Rechnungspositionen</a:t>
            </a:r>
            <a:r>
              <a:rPr lang="en-GB" dirty="0"/>
              <a:t> </a:t>
            </a:r>
            <a:r>
              <a:rPr lang="en-GB" dirty="0" err="1"/>
              <a:t>abgebildet</a:t>
            </a:r>
            <a:r>
              <a:rPr lang="en-GB" dirty="0"/>
              <a:t>. Das </a:t>
            </a:r>
            <a:r>
              <a:rPr lang="en-GB" dirty="0" err="1"/>
              <a:t>vereinfacht</a:t>
            </a:r>
            <a:r>
              <a:rPr lang="en-GB" dirty="0"/>
              <a:t> das </a:t>
            </a:r>
            <a:r>
              <a:rPr lang="en-GB" dirty="0" err="1"/>
              <a:t>Ganze</a:t>
            </a:r>
            <a:r>
              <a:rPr lang="en-GB" dirty="0"/>
              <a:t>. Reference-No</a:t>
            </a:r>
          </a:p>
          <a:p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 im </a:t>
            </a:r>
            <a:r>
              <a:rPr lang="de-CH" dirty="0" err="1"/>
              <a:t>xml</a:t>
            </a:r>
            <a:r>
              <a:rPr lang="de-CH" dirty="0"/>
              <a:t>-Format</a:t>
            </a:r>
          </a:p>
        </p:txBody>
      </p:sp>
    </p:spTree>
    <p:extLst>
      <p:ext uri="{BB962C8B-B14F-4D97-AF65-F5344CB8AC3E}">
        <p14:creationId xmlns:p14="http://schemas.microsoft.com/office/powerpoint/2010/main" val="56066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3BA9-7CA0-1F45-AFA2-C9015A55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Das </a:t>
            </a:r>
            <a:r>
              <a:rPr lang="en-GB" dirty="0" err="1"/>
              <a:t>Quittungsfile</a:t>
            </a:r>
            <a:r>
              <a:rPr lang="en-GB" dirty="0"/>
              <a:t> </a:t>
            </a:r>
            <a:r>
              <a:rPr lang="en-GB" dirty="0" err="1"/>
              <a:t>sieht</a:t>
            </a:r>
            <a:r>
              <a:rPr lang="en-GB" dirty="0"/>
              <a:t> so </a:t>
            </a:r>
            <a:r>
              <a:rPr lang="en-GB" dirty="0" err="1"/>
              <a:t>aus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en-GB" dirty="0"/>
              <a:t>Der </a:t>
            </a:r>
            <a:r>
              <a:rPr lang="en-GB" dirty="0" err="1"/>
              <a:t>Zeitstempel</a:t>
            </a:r>
            <a:r>
              <a:rPr lang="en-GB" dirty="0"/>
              <a:t> in der </a:t>
            </a:r>
            <a:r>
              <a:rPr lang="en-GB" dirty="0" err="1"/>
              <a:t>ersten</a:t>
            </a:r>
            <a:r>
              <a:rPr lang="en-GB" dirty="0"/>
              <a:t> </a:t>
            </a:r>
            <a:r>
              <a:rPr lang="en-GB" dirty="0" err="1"/>
              <a:t>Spalte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der </a:t>
            </a:r>
            <a:r>
              <a:rPr lang="en-GB" dirty="0" err="1"/>
              <a:t>Zeitpunkt</a:t>
            </a:r>
            <a:r>
              <a:rPr lang="en-GB" dirty="0"/>
              <a:t> der </a:t>
            </a:r>
            <a:r>
              <a:rPr lang="en-GB" dirty="0" err="1"/>
              <a:t>Verarbeitung</a:t>
            </a:r>
            <a:r>
              <a:rPr lang="en-GB" dirty="0"/>
              <a:t>. Den </a:t>
            </a:r>
            <a:r>
              <a:rPr lang="en-GB" dirty="0" err="1"/>
              <a:t>braucht</a:t>
            </a:r>
            <a:r>
              <a:rPr lang="en-GB" dirty="0"/>
              <a:t> </a:t>
            </a:r>
            <a:r>
              <a:rPr lang="en-GB" dirty="0" err="1"/>
              <a:t>ihr</a:t>
            </a:r>
            <a:r>
              <a:rPr lang="en-GB" dirty="0"/>
              <a:t> </a:t>
            </a:r>
            <a:r>
              <a:rPr lang="en-GB" dirty="0" err="1"/>
              <a:t>zum</a:t>
            </a:r>
            <a:r>
              <a:rPr lang="en-GB" dirty="0"/>
              <a:t> </a:t>
            </a:r>
            <a:r>
              <a:rPr lang="en-GB" dirty="0" err="1"/>
              <a:t>generieren</a:t>
            </a:r>
            <a:r>
              <a:rPr lang="en-GB" dirty="0"/>
              <a:t> des Emails.</a:t>
            </a:r>
          </a:p>
          <a:p>
            <a:r>
              <a:rPr lang="en-GB" dirty="0" err="1"/>
              <a:t>Aus</a:t>
            </a:r>
            <a:r>
              <a:rPr lang="en-GB" dirty="0"/>
              <a:t> der 2. </a:t>
            </a:r>
            <a:r>
              <a:rPr lang="en-GB" dirty="0" err="1"/>
              <a:t>Spalte</a:t>
            </a:r>
            <a:r>
              <a:rPr lang="en-GB" dirty="0"/>
              <a:t> </a:t>
            </a:r>
            <a:r>
              <a:rPr lang="en-GB" dirty="0" err="1"/>
              <a:t>könnt</a:t>
            </a:r>
            <a:r>
              <a:rPr lang="en-GB" dirty="0"/>
              <a:t> </a:t>
            </a:r>
            <a:r>
              <a:rPr lang="en-GB" dirty="0" err="1"/>
              <a:t>ihr</a:t>
            </a:r>
            <a:r>
              <a:rPr lang="en-GB" dirty="0"/>
              <a:t> die </a:t>
            </a:r>
            <a:r>
              <a:rPr lang="en-GB" dirty="0" err="1"/>
              <a:t>Rechnungsnummer</a:t>
            </a:r>
            <a:r>
              <a:rPr lang="en-GB" dirty="0"/>
              <a:t> </a:t>
            </a:r>
            <a:r>
              <a:rPr lang="en-GB" dirty="0" err="1"/>
              <a:t>extrahieren</a:t>
            </a:r>
            <a:r>
              <a:rPr lang="en-GB" dirty="0"/>
              <a:t>. </a:t>
            </a:r>
            <a:r>
              <a:rPr lang="en-GB" dirty="0" err="1"/>
              <a:t>Diese</a:t>
            </a:r>
            <a:r>
              <a:rPr lang="en-GB" dirty="0"/>
              <a:t> </a:t>
            </a:r>
            <a:r>
              <a:rPr lang="en-GB" dirty="0" err="1"/>
              <a:t>braucht</a:t>
            </a:r>
            <a:r>
              <a:rPr lang="en-GB" dirty="0"/>
              <a:t> </a:t>
            </a:r>
            <a:r>
              <a:rPr lang="en-GB" dirty="0" err="1"/>
              <a:t>ihr</a:t>
            </a:r>
            <a:r>
              <a:rPr lang="en-GB" dirty="0"/>
              <a:t> um das </a:t>
            </a:r>
            <a:r>
              <a:rPr lang="en-GB" dirty="0" err="1"/>
              <a:t>rechnungXXX.data</a:t>
            </a:r>
            <a:r>
              <a:rPr lang="en-GB" dirty="0"/>
              <a:t> file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finden</a:t>
            </a:r>
            <a:r>
              <a:rPr lang="en-GB" dirty="0"/>
              <a:t> in </a:t>
            </a:r>
            <a:r>
              <a:rPr lang="en-GB" dirty="0" err="1"/>
              <a:t>welchem</a:t>
            </a:r>
            <a:r>
              <a:rPr lang="en-GB" dirty="0"/>
              <a:t> die Email-</a:t>
            </a:r>
            <a:r>
              <a:rPr lang="en-GB" dirty="0" err="1"/>
              <a:t>Adresse</a:t>
            </a:r>
            <a:r>
              <a:rPr lang="en-GB" dirty="0"/>
              <a:t> </a:t>
            </a:r>
            <a:r>
              <a:rPr lang="en-GB" dirty="0" err="1"/>
              <a:t>steht</a:t>
            </a:r>
            <a:r>
              <a:rPr lang="en-GB" dirty="0"/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F2E492-36CC-D14B-9485-3E38B09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Quittungsfile Format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4D21A9-F25F-FF46-A5EC-E6AEE096843F}"/>
              </a:ext>
            </a:extLst>
          </p:cNvPr>
          <p:cNvSpPr txBox="1"/>
          <p:nvPr/>
        </p:nvSpPr>
        <p:spPr>
          <a:xfrm>
            <a:off x="838200" y="2411608"/>
            <a:ext cx="10124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urier" pitchFamily="2" charset="0"/>
              </a:rPr>
              <a:t>20210609-142503  K821_21003_invoice.xml </a:t>
            </a:r>
            <a:r>
              <a:rPr lang="en-GB" sz="1400" dirty="0" err="1">
                <a:latin typeface="Courier" pitchFamily="2" charset="0"/>
              </a:rPr>
              <a:t>verarbeitet</a:t>
            </a:r>
            <a:r>
              <a:rPr lang="en-GB" sz="1400" dirty="0">
                <a:latin typeface="Courier" pitchFamily="2" charset="0"/>
              </a:rPr>
              <a:t> -- Ref:20210321102254…</a:t>
            </a:r>
          </a:p>
          <a:p>
            <a:r>
              <a:rPr lang="en-GB" sz="1400" dirty="0">
                <a:latin typeface="Courier" pitchFamily="2" charset="0"/>
              </a:rPr>
              <a:t>20210609-142503  K821_21003_invoice.txt </a:t>
            </a:r>
            <a:r>
              <a:rPr lang="en-GB" sz="1400" dirty="0" err="1">
                <a:latin typeface="Courier" pitchFamily="2" charset="0"/>
              </a:rPr>
              <a:t>verarbeitet</a:t>
            </a:r>
            <a:r>
              <a:rPr lang="en-GB" sz="1400" dirty="0">
                <a:latin typeface="Courier" pitchFamily="2" charset="0"/>
              </a:rPr>
              <a:t> -- </a:t>
            </a:r>
            <a:r>
              <a:rPr lang="en-GB" sz="1400" dirty="0" err="1">
                <a:latin typeface="Courier" pitchFamily="2" charset="0"/>
              </a:rPr>
              <a:t>AdamAdler;Bahnhofs</a:t>
            </a:r>
            <a:r>
              <a:rPr lang="en-GB" sz="1400" dirty="0">
                <a:latin typeface="Courier" pitchFamily="2" charset="0"/>
              </a:rPr>
              <a:t>…</a:t>
            </a:r>
            <a:endParaRPr lang="de-CH" sz="14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62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</TotalTime>
  <Words>1818</Words>
  <Application>Microsoft Macintosh PowerPoint</Application>
  <PresentationFormat>Widescreen</PresentationFormat>
  <Paragraphs>244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Courier</vt:lpstr>
      <vt:lpstr>Helvetica Neue LT Pro 55 Roman</vt:lpstr>
      <vt:lpstr>Helvetica Neue LT Pro 95 Black</vt:lpstr>
      <vt:lpstr>Office Theme</vt:lpstr>
      <vt:lpstr>Custom Design</vt:lpstr>
      <vt:lpstr>M122 / LB2</vt:lpstr>
      <vt:lpstr>Worum geht es?</vt:lpstr>
      <vt:lpstr>Funtionen der Skripte</vt:lpstr>
      <vt:lpstr>Funtionen der Skripte</vt:lpstr>
      <vt:lpstr>rechnungXXX.data</vt:lpstr>
      <vt:lpstr>Rechnungsformate</vt:lpstr>
      <vt:lpstr>Rechnung im txt-Format</vt:lpstr>
      <vt:lpstr>Rechnung im xml-Format</vt:lpstr>
      <vt:lpstr>Quittungsfile Format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M143</dc:title>
  <dc:creator>Rohr Philipp</dc:creator>
  <cp:lastModifiedBy>Dörzbach Armin</cp:lastModifiedBy>
  <cp:revision>99</cp:revision>
  <dcterms:created xsi:type="dcterms:W3CDTF">2016-12-13T09:30:27Z</dcterms:created>
  <dcterms:modified xsi:type="dcterms:W3CDTF">2021-06-09T13:44:27Z</dcterms:modified>
  <cp:contentStatus>Letzte überarbeitung: 14.12.2016</cp:contentStatus>
</cp:coreProperties>
</file>