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21" r:id="rId2"/>
    <p:sldId id="308" r:id="rId3"/>
    <p:sldId id="311" r:id="rId4"/>
    <p:sldId id="312" r:id="rId5"/>
    <p:sldId id="323" r:id="rId6"/>
    <p:sldId id="322" r:id="rId7"/>
    <p:sldId id="324" r:id="rId8"/>
    <p:sldId id="325" r:id="rId9"/>
  </p:sldIdLst>
  <p:sldSz cx="10080625" cy="7559675"/>
  <p:notesSz cx="14371638" cy="99425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roid Sans Fallback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78">
          <p15:clr>
            <a:srgbClr val="A4A3A4"/>
          </p15:clr>
        </p15:guide>
        <p15:guide id="2" pos="41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97" autoAdjust="0"/>
    <p:restoredTop sz="94622" autoAdjust="0"/>
  </p:normalViewPr>
  <p:slideViewPr>
    <p:cSldViewPr snapToGrid="0">
      <p:cViewPr varScale="1">
        <p:scale>
          <a:sx n="70" d="100"/>
          <a:sy n="70" d="100"/>
        </p:scale>
        <p:origin x="1603" y="48"/>
      </p:cViewPr>
      <p:guideLst>
        <p:guide orient="horz" pos="215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678"/>
        <p:guide pos="41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10F8487E-6963-4F67-87E8-1EED8212FE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6227763" cy="495300"/>
          </a:xfrm>
          <a:prstGeom prst="rect">
            <a:avLst/>
          </a:prstGeom>
        </p:spPr>
        <p:txBody>
          <a:bodyPr vert="horz" lIns="121795" tIns="60898" rIns="121795" bIns="60898" rtlCol="0"/>
          <a:lstStyle>
            <a:lvl1pPr algn="l">
              <a:defRPr sz="1600">
                <a:latin typeface="Arial" charset="0"/>
                <a:ea typeface="Droid Sans Fallback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648838F-65C3-4008-954C-45BB433C9A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8142288" y="0"/>
            <a:ext cx="6227762" cy="495300"/>
          </a:xfrm>
          <a:prstGeom prst="rect">
            <a:avLst/>
          </a:prstGeom>
        </p:spPr>
        <p:txBody>
          <a:bodyPr vert="horz" lIns="121795" tIns="60898" rIns="121795" bIns="60898" rtlCol="0"/>
          <a:lstStyle>
            <a:lvl1pPr algn="r">
              <a:defRPr sz="1600">
                <a:latin typeface="Arial" charset="0"/>
                <a:ea typeface="Droid Sans Fallback" charset="0"/>
              </a:defRPr>
            </a:lvl1pPr>
          </a:lstStyle>
          <a:p>
            <a:pPr>
              <a:defRPr/>
            </a:pPr>
            <a:fld id="{DB75ED1D-1D53-4E46-8B41-3EE128BEC5FC}" type="datetimeFigureOut">
              <a:rPr lang="de-CH"/>
              <a:pPr>
                <a:defRPr/>
              </a:pPr>
              <a:t>08.11.2017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DC3202-8216-4FBD-9F5D-D9E1718488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6227763" cy="496887"/>
          </a:xfrm>
          <a:prstGeom prst="rect">
            <a:avLst/>
          </a:prstGeom>
        </p:spPr>
        <p:txBody>
          <a:bodyPr vert="horz" lIns="121795" tIns="60898" rIns="121795" bIns="60898" rtlCol="0" anchor="b"/>
          <a:lstStyle>
            <a:lvl1pPr algn="l">
              <a:defRPr sz="1600">
                <a:latin typeface="Arial" charset="0"/>
                <a:ea typeface="Droid Sans Fallback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74D993-D609-43D2-AF4D-DF035D08C6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8142288" y="9444038"/>
            <a:ext cx="6227762" cy="496887"/>
          </a:xfrm>
          <a:prstGeom prst="rect">
            <a:avLst/>
          </a:prstGeom>
        </p:spPr>
        <p:txBody>
          <a:bodyPr vert="horz" wrap="square" lIns="121795" tIns="60898" rIns="121795" bIns="60898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ea typeface="Droid Sans Fallback" charset="0"/>
              </a:defRPr>
            </a:lvl1pPr>
          </a:lstStyle>
          <a:p>
            <a:pPr>
              <a:defRPr/>
            </a:pPr>
            <a:fld id="{32F479DC-3290-4608-B509-F8A1122839F9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843448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">
            <a:extLst>
              <a:ext uri="{FF2B5EF4-FFF2-40B4-BE49-F238E27FC236}">
                <a16:creationId xmlns:a16="http://schemas.microsoft.com/office/drawing/2014/main" id="{F5DC4AA1-7F9A-4487-B4FB-A98C4EF28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4371638" cy="99425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21795" tIns="60898" rIns="121795" bIns="60898" anchor="ctr"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CH" altLang="de-DE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042C5445-6DA9-4B54-AC72-EB28F86868D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4700588" y="755650"/>
            <a:ext cx="4960937" cy="372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B882730-826E-41C2-8924-AE7A5921CC8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1436688" y="4722813"/>
            <a:ext cx="11491912" cy="447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 noProof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F4C7A8B-9743-4CAD-BA6C-77AFAEFC61D4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62293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596289" algn="l"/>
                <a:tab pos="1194692" algn="l"/>
                <a:tab pos="1793094" algn="l"/>
                <a:tab pos="2391496" algn="l"/>
                <a:tab pos="2989900" algn="l"/>
                <a:tab pos="3588302" algn="l"/>
                <a:tab pos="4186705" algn="l"/>
                <a:tab pos="4785107" algn="l"/>
                <a:tab pos="5383509" algn="l"/>
                <a:tab pos="5981915" algn="l"/>
                <a:tab pos="6580315" algn="l"/>
                <a:tab pos="7178719" algn="l"/>
                <a:tab pos="7777120" algn="l"/>
                <a:tab pos="8375525" algn="l"/>
                <a:tab pos="8973926" algn="l"/>
                <a:tab pos="9572330" algn="l"/>
                <a:tab pos="10170732" algn="l"/>
                <a:tab pos="10769135" algn="l"/>
                <a:tab pos="11367538" algn="l"/>
                <a:tab pos="11965941" algn="l"/>
              </a:tabLst>
              <a:defRPr sz="19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de-CH" altLang="de-DE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97431EB9-A442-43BC-AF55-2E876973C685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8134350" y="0"/>
            <a:ext cx="62309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596289" algn="l"/>
                <a:tab pos="1194692" algn="l"/>
                <a:tab pos="1793094" algn="l"/>
                <a:tab pos="2391496" algn="l"/>
                <a:tab pos="2989900" algn="l"/>
                <a:tab pos="3588302" algn="l"/>
                <a:tab pos="4186705" algn="l"/>
                <a:tab pos="4785107" algn="l"/>
                <a:tab pos="5383509" algn="l"/>
                <a:tab pos="5981915" algn="l"/>
                <a:tab pos="6580315" algn="l"/>
                <a:tab pos="7178719" algn="l"/>
                <a:tab pos="7777120" algn="l"/>
                <a:tab pos="8375525" algn="l"/>
                <a:tab pos="8973926" algn="l"/>
                <a:tab pos="9572330" algn="l"/>
                <a:tab pos="10170732" algn="l"/>
                <a:tab pos="10769135" algn="l"/>
                <a:tab pos="11367538" algn="l"/>
                <a:tab pos="11965941" algn="l"/>
              </a:tabLst>
              <a:defRPr sz="19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de-CH" altLang="de-DE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A2A80450-C782-4933-8CD2-988FEBD36D0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447213"/>
            <a:ext cx="622935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596289" algn="l"/>
                <a:tab pos="1194692" algn="l"/>
                <a:tab pos="1793094" algn="l"/>
                <a:tab pos="2391496" algn="l"/>
                <a:tab pos="2989900" algn="l"/>
                <a:tab pos="3588302" algn="l"/>
                <a:tab pos="4186705" algn="l"/>
                <a:tab pos="4785107" algn="l"/>
                <a:tab pos="5383509" algn="l"/>
                <a:tab pos="5981915" algn="l"/>
                <a:tab pos="6580315" algn="l"/>
                <a:tab pos="7178719" algn="l"/>
                <a:tab pos="7777120" algn="l"/>
                <a:tab pos="8375525" algn="l"/>
                <a:tab pos="8973926" algn="l"/>
                <a:tab pos="9572330" algn="l"/>
                <a:tab pos="10170732" algn="l"/>
                <a:tab pos="10769135" algn="l"/>
                <a:tab pos="11367538" algn="l"/>
                <a:tab pos="11965941" algn="l"/>
              </a:tabLst>
              <a:defRPr sz="19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de-CH" altLang="de-DE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3371B3C8-AC86-482C-A064-C4331D21177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134350" y="9447213"/>
            <a:ext cx="6230938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SzPct val="100000"/>
              <a:tabLst>
                <a:tab pos="0" algn="l"/>
                <a:tab pos="594890" algn="l"/>
                <a:tab pos="1194372" algn="l"/>
                <a:tab pos="1791557" algn="l"/>
                <a:tab pos="2391041" algn="l"/>
                <a:tab pos="2988227" algn="l"/>
                <a:tab pos="3587709" algn="l"/>
                <a:tab pos="4184895" algn="l"/>
                <a:tab pos="4784379" algn="l"/>
                <a:tab pos="5381563" algn="l"/>
                <a:tab pos="5981045" algn="l"/>
                <a:tab pos="6578232" algn="l"/>
                <a:tab pos="7177715" algn="l"/>
                <a:tab pos="7774901" algn="l"/>
                <a:tab pos="8374383" algn="l"/>
                <a:tab pos="8973867" algn="l"/>
                <a:tab pos="9571053" algn="l"/>
                <a:tab pos="10170535" algn="l"/>
                <a:tab pos="10767720" algn="l"/>
                <a:tab pos="11367203" algn="l"/>
                <a:tab pos="11964389" algn="l"/>
              </a:tabLst>
              <a:defRPr sz="19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21779F21-F349-4B00-AD7E-D59AAA9AD77E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071226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123F41-0A36-409E-B4BD-A45F79C490E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26DD9-143E-4C65-B07E-E144EF84170D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B7C468-66C9-46B2-8A14-B7C28B16F92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FEF4B-2479-4FE0-B1E2-7BFE67AC071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Folie: </a:t>
            </a:r>
            <a:fld id="{72CDABA3-B35D-47D4-B8F1-0F56D0E98EF9}" type="slidenum">
              <a:rPr lang="de-CH" altLang="de-DE" smtClean="0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597819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914400" indent="-4572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714500" indent="-342900">
              <a:buFont typeface="Arial" panose="020B0604020202020204" pitchFamily="34" charset="0"/>
              <a:buChar char="•"/>
              <a:defRPr/>
            </a:lvl4pPr>
            <a:lvl5pPr marL="2171700" indent="-3429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51FA9C-B3E8-4400-8566-591C2AB7FE2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66932-BF53-445B-A35D-AEFC8DEF6883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81B09A-ACC4-40D8-864B-580D305E96F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57F868-2861-4510-A243-751B25CE6B7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Folie: </a:t>
            </a:r>
            <a:fld id="{519A8B61-89E0-4CCF-A84F-4BF065716900}" type="slidenum">
              <a:rPr lang="de-CH" altLang="de-DE" smtClean="0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229820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FCC713-B5CA-4DD4-99A3-52A3CC23E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0E290F8-FC42-46C2-BB24-09E4CC324B3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A0FCF99-315E-4774-A7AD-E3070A740D37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653C13-5399-4420-9AAB-C78514AB373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EA899C-A585-45B8-A6FC-B0C5474A57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 Folie: </a:t>
            </a:r>
            <a:fld id="{DE819A15-8EA9-4558-8CFD-E4DEA22F9C26}" type="slidenum">
              <a:rPr lang="de-CH" altLang="de-DE" smtClean="0"/>
              <a:pPr>
                <a:defRPr/>
              </a:pPr>
              <a:t>‹Nr.›</a:t>
            </a:fld>
            <a:endParaRPr lang="de-CH" altLang="de-DE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ED7AAEB4-F723-49D9-A793-2BDD8B188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38" y="5580037"/>
            <a:ext cx="9067800" cy="1146200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79826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3238" y="2344738"/>
            <a:ext cx="4457700" cy="4381500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2800"/>
            </a:lvl1pPr>
            <a:lvl2pPr marL="800100" indent="-342900">
              <a:buFont typeface="Arial" panose="020B0604020202020204" pitchFamily="34" charset="0"/>
              <a:buChar char="•"/>
              <a:defRPr sz="24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657350" indent="-285750">
              <a:buFont typeface="Arial" panose="020B0604020202020204" pitchFamily="34" charset="0"/>
              <a:buChar char="•"/>
              <a:defRPr sz="1800"/>
            </a:lvl4pPr>
            <a:lvl5pPr marL="2114550" indent="-285750">
              <a:buFont typeface="Arial" panose="020B0604020202020204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3338" y="2344738"/>
            <a:ext cx="4457700" cy="4381500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2800"/>
            </a:lvl1pPr>
            <a:lvl2pPr marL="800100" indent="-342900">
              <a:buFont typeface="Arial" panose="020B0604020202020204" pitchFamily="34" charset="0"/>
              <a:buChar char="•"/>
              <a:defRPr sz="24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657350" indent="-285750">
              <a:buFont typeface="Arial" panose="020B0604020202020204" pitchFamily="34" charset="0"/>
              <a:buChar char="•"/>
              <a:defRPr sz="1800"/>
            </a:lvl4pPr>
            <a:lvl5pPr marL="2114550" indent="-285750">
              <a:buFont typeface="Arial" panose="020B0604020202020204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9F40F94-2A01-4B0B-ACAA-420A7464639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404F7-7718-4637-9E02-2F86B3D0CEED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6BC8AA1-051D-46D7-BCBA-984D4CFEA01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EDC8861-2F68-4477-A95B-210F9A83F83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 Folie: </a:t>
            </a:r>
            <a:fld id="{B8ABA1DC-7255-4D38-BA46-B9518919432B}" type="slidenum">
              <a:rPr lang="de-CH" altLang="de-DE" smtClean="0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431255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B21E2F8-BCE0-441F-9F44-12860D9457E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5C149-8C3A-4DC6-BDAC-017C3EF45582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7966F5A6-8288-4F8F-923F-9F9CA040D11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20E43362-8450-419D-AFE9-62A28C37B1A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Folie: </a:t>
            </a:r>
            <a:fld id="{463C09EE-B4D9-44CF-8EDB-24F99C7B038C}" type="slidenum">
              <a:rPr lang="de-CH" altLang="de-DE" smtClean="0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53094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9E189C1-ACA3-4722-98D5-52E53EECD21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B41F2-263F-4846-9E1C-9B65EC438617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25E9DF-C520-4BB7-8B40-781746BB57E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E0E43A-8A0F-43C2-B7EE-3173F6F2530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 Folie: </a:t>
            </a:r>
            <a:fld id="{E7FFCA5D-FC3D-4D82-BDFC-78E23D4947AB}" type="slidenum">
              <a:rPr lang="de-CH" altLang="de-DE" smtClean="0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48507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86564FB-9EAC-4442-A280-D1127564242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E782F-9B6D-4954-91B2-CCF1AD059EC1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D59336B-4486-45ED-AAD2-13F3C4F51E0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5CB63D2-8A64-474E-A7AD-2DE8AA64E30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altLang="de-DE"/>
              <a:t>Folie: </a:t>
            </a:r>
            <a:fld id="{855B79EB-F642-43CD-AA5C-5B5A9733D29A}" type="slidenum">
              <a:rPr lang="de-CH" altLang="de-DE" smtClean="0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74317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582603DD-8FE8-4BD5-8AC1-20D3977671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661988"/>
            <a:ext cx="9069387" cy="125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das Format des Titeltextes zu bearbeiten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536FFC6F-FE18-4DC1-82B6-3F57C31C13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2344738"/>
            <a:ext cx="90678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412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die Formate des Gliederungstextes zu bearbeiten</a:t>
            </a:r>
          </a:p>
          <a:p>
            <a:pPr lvl="1"/>
            <a:r>
              <a:rPr lang="en-GB" altLang="de-DE"/>
              <a:t>Zweite Gliederungsebene</a:t>
            </a:r>
          </a:p>
          <a:p>
            <a:pPr lvl="2"/>
            <a:r>
              <a:rPr lang="en-GB" altLang="de-DE"/>
              <a:t>Dritte Gliederungsebene</a:t>
            </a:r>
          </a:p>
          <a:p>
            <a:pPr lvl="3"/>
            <a:r>
              <a:rPr lang="en-GB" altLang="de-DE"/>
              <a:t>Vierte Gliederungsebene</a:t>
            </a:r>
          </a:p>
          <a:p>
            <a:pPr lvl="4"/>
            <a:r>
              <a:rPr lang="en-GB" altLang="de-DE"/>
              <a:t>Fünfte Gliederungsebene</a:t>
            </a:r>
          </a:p>
          <a:p>
            <a:pPr lvl="4"/>
            <a:r>
              <a:rPr lang="en-GB" altLang="de-DE"/>
              <a:t>Sechste Gliederungsebene</a:t>
            </a:r>
          </a:p>
          <a:p>
            <a:pPr lvl="4"/>
            <a:r>
              <a:rPr lang="en-GB" altLang="de-DE"/>
              <a:t>Siebente Gliederungsebene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19ADA40-4E87-4E5A-B650-9EE153FEF228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7150101"/>
            <a:ext cx="2344737" cy="25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4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CCF9EDA-CCE3-4EE7-B7ED-4EB2FEF7C4FD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C311E6C-FAE7-4DAB-BB7F-70E7D9D4C5E4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7150101"/>
            <a:ext cx="3192463" cy="25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4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2595F48-1336-48A0-8974-086249A4D92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7128769"/>
            <a:ext cx="2344737" cy="275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4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de-CH" altLang="de-DE"/>
              <a:t>Folie: </a:t>
            </a:r>
            <a:fld id="{DE819A15-8EA9-4558-8CFD-E4DEA22F9C26}" type="slidenum">
              <a:rPr lang="de-CH" altLang="de-DE" smtClean="0"/>
              <a:pPr>
                <a:defRPr/>
              </a:pPr>
              <a:t>‹Nr.›</a:t>
            </a:fld>
            <a:r>
              <a:rPr lang="de-CH" altLang="de-DE"/>
              <a:t> </a:t>
            </a:r>
          </a:p>
        </p:txBody>
      </p:sp>
      <p:pic>
        <p:nvPicPr>
          <p:cNvPr id="1031" name="Picture 6">
            <a:extLst>
              <a:ext uri="{FF2B5EF4-FFF2-40B4-BE49-F238E27FC236}">
                <a16:creationId xmlns:a16="http://schemas.microsoft.com/office/drawing/2014/main" id="{81967A52-74BE-47A3-8F09-B99495BF7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50800"/>
            <a:ext cx="24114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2" name="Picture 7">
            <a:extLst>
              <a:ext uri="{FF2B5EF4-FFF2-40B4-BE49-F238E27FC236}">
                <a16:creationId xmlns:a16="http://schemas.microsoft.com/office/drawing/2014/main" id="{1450B044-3755-4D4F-9654-00284FC81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50800"/>
            <a:ext cx="24114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3" name="Rectangle 8">
            <a:extLst>
              <a:ext uri="{FF2B5EF4-FFF2-40B4-BE49-F238E27FC236}">
                <a16:creationId xmlns:a16="http://schemas.microsoft.com/office/drawing/2014/main" id="{8FB313A3-607A-4FD0-9466-F522857F7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87338" cy="75596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36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de-CH" altLang="de-DE">
              <a:latin typeface="Arial" charset="0"/>
            </a:endParaRPr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3C7EF4E8-D9FB-4E9A-BBDB-E7AC610AAD2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2764631" y="4539456"/>
            <a:ext cx="57912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4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marL="0" marR="0" lvl="0" indent="0" algn="l" defTabSz="449263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de-CH" sz="1200" b="0" i="0" kern="1200">
                <a:solidFill>
                  <a:srgbClr val="000000"/>
                </a:solidFill>
                <a:effectLst/>
                <a:latin typeface="Arial" charset="0"/>
                <a:ea typeface="Droid Sans Fallback" charset="0"/>
                <a:cs typeface="Droid Sans Fallback" charset="0"/>
              </a:rPr>
              <a:t>Modul 426 Software mit agilen Methoden entwickeln anhand eines Softwareprojekts                                  BEN</a:t>
            </a:r>
            <a:endParaRPr lang="de-CH" altLang="de-DE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4" r:id="rId1"/>
    <p:sldLayoutId id="2147484515" r:id="rId2"/>
    <p:sldLayoutId id="2147484521" r:id="rId3"/>
    <p:sldLayoutId id="2147484517" r:id="rId4"/>
    <p:sldLayoutId id="2147484518" r:id="rId5"/>
    <p:sldLayoutId id="2147484519" r:id="rId6"/>
    <p:sldLayoutId id="2147484520" r:id="rId7"/>
  </p:sldLayoutIdLst>
  <p:hf hdr="0"/>
  <p:txStyles>
    <p:titleStyle>
      <a:lvl1pPr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2pPr>
      <a:lvl3pPr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3pPr>
      <a:lvl4pPr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4pPr>
      <a:lvl5pPr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5pPr>
      <a:lvl6pPr marL="2514600" indent="-228600"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6pPr>
      <a:lvl7pPr marL="2971800" indent="-228600"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7pPr>
      <a:lvl8pPr marL="3429000" indent="-228600"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8pPr>
      <a:lvl9pPr marL="3886200" indent="-228600" algn="ctr" defTabSz="449263" rtl="0" eaLnBrk="1" fontAlgn="base" hangingPunct="1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1" fontAlgn="base" hangingPunct="1">
        <a:lnSpc>
          <a:spcPct val="94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94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1" fontAlgn="base" hangingPunct="1">
        <a:lnSpc>
          <a:spcPct val="94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hyperlink" Target="https://de.wikipedia.org/wiki/Modultes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de.wikipedia.org/wiki/Liste_von_Werkzeugen_zur_statischen_Codeanalyse" TargetMode="External"/><Relationship Id="rId5" Type="http://schemas.openxmlformats.org/officeDocument/2006/relationships/hyperlink" Target="https://de.wikipedia.org/wiki/Kontinuierliche_Integration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e.wikipedia.org/wiki/Kontinuierliche_Integr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marketplace/category/continuous-integration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bscw.tbz.ch/bscw/bscw.cgi/d23827704/M426_Leistungsbeurteilung.pdf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bscw.tbz.ch/bscw/bscw.cgi/d23827704/M426_Leistungsbeurteilung.pdf" TargetMode="External"/><Relationship Id="rId3" Type="http://schemas.openxmlformats.org/officeDocument/2006/relationships/hyperlink" Target="https://de.wikipedia.org/wiki/Liste_von_Werkzeugen_zur_statischen_Codeanalyse" TargetMode="External"/><Relationship Id="rId7" Type="http://schemas.openxmlformats.org/officeDocument/2006/relationships/hyperlink" Target="https://standardjs.com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lint.org/" TargetMode="External"/><Relationship Id="rId5" Type="http://schemas.openxmlformats.org/officeDocument/2006/relationships/hyperlink" Target="http://cppcheck.sourceforge.net/" TargetMode="External"/><Relationship Id="rId4" Type="http://schemas.openxmlformats.org/officeDocument/2006/relationships/hyperlink" Target="http://checkstyle.sourceforge.net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junit.org/junit5/" TargetMode="External"/><Relationship Id="rId7" Type="http://schemas.openxmlformats.org/officeDocument/2006/relationships/hyperlink" Target="https://bscw.tbz.ch/bscw/bscw.cgi/d23827704/M426_Leistungsbeurteilung.pdf" TargetMode="External"/><Relationship Id="rId2" Type="http://schemas.openxmlformats.org/officeDocument/2006/relationships/hyperlink" Target="https://de.wikipedia.org/wiki/Modultes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sdn.microsoft.com/en-us/library/ms182532.aspx" TargetMode="External"/><Relationship Id="rId5" Type="http://schemas.openxmlformats.org/officeDocument/2006/relationships/hyperlink" Target="https://stackoverflow.com/questions/300855/javascript-unit-test-tools-for-tdd" TargetMode="External"/><Relationship Id="rId4" Type="http://schemas.openxmlformats.org/officeDocument/2006/relationships/hyperlink" Target="https://stackoverflow.com/questions/242926/comparison-of-c-unit-test-framework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de.wikipedia.org/wiki/Kano-Modell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bscw.tbz.ch/bscw/bscw.cgi/d23827704/M426_Leistungsbeurteilung.pdf" TargetMode="Externa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ermes5/dataintegration/release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untaingoatsoftware.com/system/presentation/file/78/Cohn_PrioritizingYourBacklog.pdf" TargetMode="External"/><Relationship Id="rId2" Type="http://schemas.openxmlformats.org/officeDocument/2006/relationships/hyperlink" Target="http://www.planningpoker.com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git.eclipse.org/gitroot/epf/org.eclipse.epf.libraries.git" TargetMode="External"/><Relationship Id="rId2" Type="http://schemas.openxmlformats.org/officeDocument/2006/relationships/hyperlink" Target="http://www.eclipse.org/epf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67E9B3-E3F5-4C39-B454-E5D803E28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661988"/>
            <a:ext cx="9069387" cy="1258887"/>
          </a:xfrm>
        </p:spPr>
        <p:txBody>
          <a:bodyPr/>
          <a:lstStyle/>
          <a:p>
            <a:r>
              <a:rPr lang="de-CH" dirty="0"/>
              <a:t>Software mit agilen Methoden entwickeln: Techniken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3E73252-18E9-4288-838C-3D93AC68C2C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3266932-BF53-445B-A35D-AEFC8DEF6883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6A4EE5-B845-45DD-96F6-FDECE931161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EB1046-F6A9-4F52-982A-0D19C164DC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Folie: </a:t>
            </a:r>
            <a:fld id="{519A8B61-89E0-4CCF-A84F-4BF065716900}" type="slidenum">
              <a:rPr lang="de-CH" altLang="de-DE" smtClean="0"/>
              <a:pPr>
                <a:defRPr/>
              </a:pPr>
              <a:t>1</a:t>
            </a:fld>
            <a:endParaRPr lang="de-CH" alt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22D3633-68F2-4303-A178-EAD9AA8B3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583" y="2158059"/>
            <a:ext cx="4019189" cy="162177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42C74AB4-1CA3-47E9-BA2C-2634AA461616}"/>
              </a:ext>
            </a:extLst>
          </p:cNvPr>
          <p:cNvSpPr txBox="1"/>
          <p:nvPr/>
        </p:nvSpPr>
        <p:spPr>
          <a:xfrm>
            <a:off x="1121787" y="2856323"/>
            <a:ext cx="3326552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chemeClr val="tx1"/>
                </a:solidFill>
              </a:rPr>
              <a:t>Konfiguration Management: </a:t>
            </a:r>
            <a:r>
              <a:rPr lang="de-CH" dirty="0" err="1">
                <a:solidFill>
                  <a:schemeClr val="tx1"/>
                </a:solidFill>
              </a:rPr>
              <a:t>git</a:t>
            </a:r>
            <a:endParaRPr lang="de-CH" dirty="0">
              <a:solidFill>
                <a:schemeClr val="tx1"/>
              </a:solidFill>
            </a:endParaRP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66857D5D-79FC-4E56-BCCB-C3AA0F6CE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010" y="1955812"/>
            <a:ext cx="2836828" cy="2579676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37E27854-468C-4FBF-B652-327B7FD7040B}"/>
              </a:ext>
            </a:extLst>
          </p:cNvPr>
          <p:cNvSpPr txBox="1"/>
          <p:nvPr/>
        </p:nvSpPr>
        <p:spPr>
          <a:xfrm>
            <a:off x="6070861" y="2813061"/>
            <a:ext cx="2967479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chemeClr val="tx1"/>
                </a:solidFill>
              </a:rPr>
              <a:t>Kundenzufriedenheit: Kano</a:t>
            </a:r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11B2AE1F-E7D6-44D2-931D-D8ECBD6231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218" y="4043331"/>
            <a:ext cx="4273713" cy="2009915"/>
          </a:xfrm>
          <a:prstGeom prst="rect">
            <a:avLst/>
          </a:prstGeom>
        </p:spPr>
      </p:pic>
      <p:sp>
        <p:nvSpPr>
          <p:cNvPr id="33" name="Rechteck 32">
            <a:extLst>
              <a:ext uri="{FF2B5EF4-FFF2-40B4-BE49-F238E27FC236}">
                <a16:creationId xmlns:a16="http://schemas.microsoft.com/office/drawing/2014/main" id="{EF6F9688-BF40-4E55-AB3E-6D18B1270C80}"/>
              </a:ext>
            </a:extLst>
          </p:cNvPr>
          <p:cNvSpPr/>
          <p:nvPr/>
        </p:nvSpPr>
        <p:spPr>
          <a:xfrm>
            <a:off x="1475042" y="5039075"/>
            <a:ext cx="2980303" cy="923330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tx1"/>
                </a:solidFill>
                <a:hlinkClick r:id="rId5"/>
              </a:rPr>
              <a:t>Kontinuierliche Integration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hlinkClick r:id="rId6"/>
              </a:rPr>
              <a:t>Prüfung Codekonventionen</a:t>
            </a:r>
            <a:endParaRPr lang="de-DE" dirty="0"/>
          </a:p>
          <a:p>
            <a:r>
              <a:rPr lang="de-DE" i="1" dirty="0">
                <a:hlinkClick r:id="rId7"/>
              </a:rPr>
              <a:t>Unit Tests</a:t>
            </a:r>
            <a:endParaRPr lang="de-DE" i="1" dirty="0"/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5A50C4EC-D00C-47F3-87C2-88396368E8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1027" y="4237667"/>
            <a:ext cx="3906067" cy="2886166"/>
          </a:xfrm>
          <a:prstGeom prst="rect">
            <a:avLst/>
          </a:prstGeom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639A7998-2A9C-4770-B9DC-C7593EE090B6}"/>
              </a:ext>
            </a:extLst>
          </p:cNvPr>
          <p:cNvSpPr txBox="1"/>
          <p:nvPr/>
        </p:nvSpPr>
        <p:spPr>
          <a:xfrm>
            <a:off x="6367108" y="5316717"/>
            <a:ext cx="2428870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>
            <a:defPPr>
              <a:defRPr lang="en-GB"/>
            </a:defPPr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SW Release Erstellen</a:t>
            </a:r>
          </a:p>
        </p:txBody>
      </p:sp>
    </p:spTree>
    <p:extLst>
      <p:ext uri="{BB962C8B-B14F-4D97-AF65-F5344CB8AC3E}">
        <p14:creationId xmlns:p14="http://schemas.microsoft.com/office/powerpoint/2010/main" val="2707500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FFA08C-F416-4AA4-BE71-2C8F59BB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Modulnote (1)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293B73-53C4-48DA-8805-B1AF10C06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38" y="3856578"/>
            <a:ext cx="9067800" cy="2869659"/>
          </a:xfrm>
        </p:spPr>
        <p:txBody>
          <a:bodyPr/>
          <a:lstStyle/>
          <a:p>
            <a:r>
              <a:rPr lang="de-DE" sz="2800" dirty="0">
                <a:hlinkClick r:id="rId2"/>
              </a:rPr>
              <a:t>Kontinuierliche Integration</a:t>
            </a:r>
            <a:endParaRPr lang="de-DE" sz="2800" dirty="0"/>
          </a:p>
          <a:p>
            <a:endParaRPr lang="de-DE" sz="2400" dirty="0"/>
          </a:p>
          <a:p>
            <a:pPr lvl="1"/>
            <a:endParaRPr lang="de-DE" sz="2400" dirty="0"/>
          </a:p>
          <a:p>
            <a:endParaRPr lang="de-CH" sz="28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D1CBFB-7338-4053-B74B-9B067EEBD64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3266932-BF53-445B-A35D-AEFC8DEF6883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FC5C3D-7003-4A98-AEA1-B920689770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4A89B9-51CD-48E5-84A9-3F59549417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Folie: </a:t>
            </a:r>
            <a:fld id="{519A8B61-89E0-4CCF-A84F-4BF065716900}" type="slidenum">
              <a:rPr lang="de-CH" altLang="de-DE" smtClean="0"/>
              <a:pPr>
                <a:defRPr/>
              </a:pPr>
              <a:t>2</a:t>
            </a:fld>
            <a:endParaRPr lang="de-CH" alt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A80208F-709C-47F5-9869-9308A9E3F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132" y="2005372"/>
            <a:ext cx="8202201" cy="18000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FAB7DFEA-3DCC-4081-9853-1366353F9E12}"/>
              </a:ext>
            </a:extLst>
          </p:cNvPr>
          <p:cNvSpPr/>
          <p:nvPr/>
        </p:nvSpPr>
        <p:spPr>
          <a:xfrm>
            <a:off x="3448050" y="1608775"/>
            <a:ext cx="301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>
                <a:solidFill>
                  <a:schemeClr val="tx1"/>
                </a:solidFill>
                <a:hlinkClick r:id="rId4"/>
              </a:rPr>
              <a:t>M426_Leistungsbeurteilung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93E7FE6-1DB9-4ADF-BB0E-5D9CEF61B7E5}"/>
              </a:ext>
            </a:extLst>
          </p:cNvPr>
          <p:cNvSpPr/>
          <p:nvPr/>
        </p:nvSpPr>
        <p:spPr bwMode="auto">
          <a:xfrm>
            <a:off x="6947555" y="2762053"/>
            <a:ext cx="1800519" cy="719257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de-CH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7333A7E-696B-409B-BCDC-3E5CC2C14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374" y="4324152"/>
            <a:ext cx="5492913" cy="253855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37E327B3-5B10-4B5B-9243-5FF3BAC7F598}"/>
              </a:ext>
            </a:extLst>
          </p:cNvPr>
          <p:cNvSpPr txBox="1"/>
          <p:nvPr/>
        </p:nvSpPr>
        <p:spPr>
          <a:xfrm>
            <a:off x="5156462" y="3996033"/>
            <a:ext cx="45015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>
                <a:solidFill>
                  <a:schemeClr val="tx1"/>
                </a:solidFill>
                <a:hlinkClick r:id="rId6"/>
              </a:rPr>
              <a:t>https://github.com/marketplace/category/continuous-integration</a:t>
            </a:r>
            <a:r>
              <a:rPr lang="de-CH" sz="12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CCED7CE-CD99-4F94-B720-CF4DBAFE0CA6}"/>
              </a:ext>
            </a:extLst>
          </p:cNvPr>
          <p:cNvSpPr/>
          <p:nvPr/>
        </p:nvSpPr>
        <p:spPr bwMode="auto">
          <a:xfrm>
            <a:off x="820132" y="4817097"/>
            <a:ext cx="2627918" cy="85783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de-CH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601A6D5-0EAC-496E-8E15-912514A2F062}"/>
              </a:ext>
            </a:extLst>
          </p:cNvPr>
          <p:cNvSpPr/>
          <p:nvPr/>
        </p:nvSpPr>
        <p:spPr bwMode="auto">
          <a:xfrm>
            <a:off x="3681466" y="4817097"/>
            <a:ext cx="2627918" cy="85783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de-CH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135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7823F926-EB29-481A-814F-DD6B2409A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74" y="2014579"/>
            <a:ext cx="8972812" cy="1800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7FFA08C-F416-4AA4-BE71-2C8F59BB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Modulnote (2)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293B73-53C4-48DA-8805-B1AF10C06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38" y="3856578"/>
            <a:ext cx="9067800" cy="2869659"/>
          </a:xfrm>
        </p:spPr>
        <p:txBody>
          <a:bodyPr/>
          <a:lstStyle/>
          <a:p>
            <a:r>
              <a:rPr lang="de-DE" sz="2800" dirty="0">
                <a:hlinkClick r:id="rId3"/>
              </a:rPr>
              <a:t>Prüfung Codekonventionen</a:t>
            </a:r>
            <a:endParaRPr lang="de-DE" sz="2800" dirty="0"/>
          </a:p>
          <a:p>
            <a:pPr lvl="1"/>
            <a:r>
              <a:rPr lang="de-DE" sz="2400" dirty="0"/>
              <a:t>Java: z.B. </a:t>
            </a:r>
            <a:r>
              <a:rPr lang="de-DE" sz="2400" dirty="0">
                <a:hlinkClick r:id="rId4"/>
              </a:rPr>
              <a:t>Checkstyle</a:t>
            </a:r>
            <a:endParaRPr lang="de-DE" sz="2400" i="1" dirty="0"/>
          </a:p>
          <a:p>
            <a:pPr lvl="1"/>
            <a:r>
              <a:rPr lang="de-DE" sz="2400" dirty="0"/>
              <a:t>C/C++: z.B. </a:t>
            </a:r>
            <a:r>
              <a:rPr lang="de-DE" sz="2400" dirty="0" err="1">
                <a:hlinkClick r:id="rId5"/>
              </a:rPr>
              <a:t>Cppcheck</a:t>
            </a:r>
            <a:endParaRPr lang="de-DE" sz="2400" i="1" dirty="0"/>
          </a:p>
          <a:p>
            <a:pPr lvl="1"/>
            <a:r>
              <a:rPr lang="de-DE" sz="2400" dirty="0"/>
              <a:t>JavaScript, </a:t>
            </a:r>
            <a:r>
              <a:rPr lang="de-DE" sz="2400" dirty="0" err="1"/>
              <a:t>TypeScript</a:t>
            </a:r>
            <a:r>
              <a:rPr lang="de-DE" sz="2400" dirty="0"/>
              <a:t>, Node.JS: z.B. </a:t>
            </a:r>
            <a:r>
              <a:rPr lang="de-DE" sz="2400" dirty="0" err="1">
                <a:hlinkClick r:id="rId6"/>
              </a:rPr>
              <a:t>ESLint</a:t>
            </a:r>
            <a:r>
              <a:rPr lang="de-DE" sz="2400" dirty="0"/>
              <a:t>, </a:t>
            </a:r>
            <a:r>
              <a:rPr lang="de-DE" sz="2400" dirty="0" err="1">
                <a:hlinkClick r:id="rId7"/>
              </a:rPr>
              <a:t>standardJS</a:t>
            </a:r>
            <a:endParaRPr lang="de-DE" sz="2400" i="1" dirty="0"/>
          </a:p>
          <a:p>
            <a:pPr marL="457200" lvl="1" indent="0">
              <a:buNone/>
            </a:pPr>
            <a:endParaRPr lang="de-DE" sz="2400" dirty="0">
              <a:cs typeface="Arial"/>
            </a:endParaRPr>
          </a:p>
          <a:p>
            <a:pPr lvl="1"/>
            <a:endParaRPr lang="de-DE" sz="2400" dirty="0"/>
          </a:p>
          <a:p>
            <a:pPr lvl="1"/>
            <a:endParaRPr lang="de-DE" sz="2400" dirty="0"/>
          </a:p>
          <a:p>
            <a:endParaRPr lang="de-CH" sz="28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D1CBFB-7338-4053-B74B-9B067EEBD64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3266932-BF53-445B-A35D-AEFC8DEF6883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FC5C3D-7003-4A98-AEA1-B920689770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4A89B9-51CD-48E5-84A9-3F59549417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Folie: </a:t>
            </a:r>
            <a:fld id="{519A8B61-89E0-4CCF-A84F-4BF065716900}" type="slidenum">
              <a:rPr lang="de-CH" altLang="de-DE" smtClean="0"/>
              <a:pPr>
                <a:defRPr/>
              </a:pPr>
              <a:t>3</a:t>
            </a:fld>
            <a:endParaRPr lang="de-CH" alt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AB7DFEA-3DCC-4081-9853-1366353F9E12}"/>
              </a:ext>
            </a:extLst>
          </p:cNvPr>
          <p:cNvSpPr/>
          <p:nvPr/>
        </p:nvSpPr>
        <p:spPr>
          <a:xfrm>
            <a:off x="3448050" y="1608775"/>
            <a:ext cx="301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>
                <a:solidFill>
                  <a:schemeClr val="tx1"/>
                </a:solidFill>
                <a:hlinkClick r:id="rId8"/>
              </a:rPr>
              <a:t>M426_Leistungsbeurteilung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93E7FE6-1DB9-4ADF-BB0E-5D9CEF61B7E5}"/>
              </a:ext>
            </a:extLst>
          </p:cNvPr>
          <p:cNvSpPr/>
          <p:nvPr/>
        </p:nvSpPr>
        <p:spPr bwMode="auto">
          <a:xfrm>
            <a:off x="5146280" y="2969299"/>
            <a:ext cx="2432871" cy="88175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de-CH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4BE6610-DC57-426D-BD91-AD98261501BD}"/>
              </a:ext>
            </a:extLst>
          </p:cNvPr>
          <p:cNvSpPr/>
          <p:nvPr/>
        </p:nvSpPr>
        <p:spPr bwMode="auto">
          <a:xfrm>
            <a:off x="7234844" y="1920875"/>
            <a:ext cx="2432871" cy="88175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de-CH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766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FFA08C-F416-4AA4-BE71-2C8F59BB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i="1"/>
              <a:t>Modulnote (3)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293B73-53C4-48DA-8805-B1AF10C06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38" y="3856578"/>
            <a:ext cx="9067800" cy="2869659"/>
          </a:xfrm>
        </p:spPr>
        <p:txBody>
          <a:bodyPr/>
          <a:lstStyle/>
          <a:p>
            <a:r>
              <a:rPr lang="de-DE" sz="2800" i="1" dirty="0">
                <a:hlinkClick r:id="rId2"/>
              </a:rPr>
              <a:t>Unit Tests</a:t>
            </a:r>
            <a:endParaRPr lang="de-DE" sz="2800" i="1" dirty="0"/>
          </a:p>
          <a:p>
            <a:pPr lvl="1"/>
            <a:r>
              <a:rPr lang="de-DE" sz="2400" dirty="0"/>
              <a:t>Java: z.B. </a:t>
            </a:r>
            <a:r>
              <a:rPr lang="de-DE" sz="2400" i="1" dirty="0" err="1">
                <a:hlinkClick r:id="rId3"/>
              </a:rPr>
              <a:t>JUnit</a:t>
            </a:r>
            <a:endParaRPr lang="de-DE" sz="2400" i="1" dirty="0"/>
          </a:p>
          <a:p>
            <a:pPr lvl="1"/>
            <a:r>
              <a:rPr lang="de-DE" sz="2400" dirty="0"/>
              <a:t>C/C++: z.B. </a:t>
            </a:r>
            <a:r>
              <a:rPr lang="de-DE" sz="2400" i="1" dirty="0">
                <a:hlinkClick r:id="rId4"/>
              </a:rPr>
              <a:t>Diskussion Unit Tests</a:t>
            </a:r>
            <a:endParaRPr lang="de-DE" sz="2400" i="1" dirty="0"/>
          </a:p>
          <a:p>
            <a:pPr lvl="1"/>
            <a:r>
              <a:rPr lang="de-DE" sz="2400" dirty="0"/>
              <a:t>JavaScript, Node.JS: z.B. </a:t>
            </a:r>
            <a:r>
              <a:rPr lang="de-DE" sz="2400" i="1" dirty="0">
                <a:hlinkClick r:id="rId5"/>
              </a:rPr>
              <a:t>Diskussion</a:t>
            </a:r>
            <a:endParaRPr lang="de-DE" sz="2400" i="1" dirty="0"/>
          </a:p>
          <a:p>
            <a:pPr lvl="1"/>
            <a:r>
              <a:rPr lang="de-DE" sz="2400" dirty="0"/>
              <a:t>C#: siehe </a:t>
            </a:r>
            <a:r>
              <a:rPr lang="de-DE" sz="2400" i="1" dirty="0" err="1">
                <a:hlinkClick r:id="rId6"/>
              </a:rPr>
              <a:t>Walkthrough</a:t>
            </a:r>
            <a:endParaRPr lang="de-DE" sz="2400" i="1" dirty="0"/>
          </a:p>
          <a:p>
            <a:pPr lvl="1"/>
            <a:endParaRPr lang="de-DE" sz="2400" dirty="0"/>
          </a:p>
          <a:p>
            <a:pPr lvl="1"/>
            <a:endParaRPr lang="de-DE" sz="2400" dirty="0"/>
          </a:p>
          <a:p>
            <a:endParaRPr lang="de-CH" sz="28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D1CBFB-7338-4053-B74B-9B067EEBD64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3266932-BF53-445B-A35D-AEFC8DEF6883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FC5C3D-7003-4A98-AEA1-B920689770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4A89B9-51CD-48E5-84A9-3F59549417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Folie: </a:t>
            </a:r>
            <a:fld id="{519A8B61-89E0-4CCF-A84F-4BF065716900}" type="slidenum">
              <a:rPr lang="de-CH" altLang="de-DE" smtClean="0"/>
              <a:pPr>
                <a:defRPr/>
              </a:pPr>
              <a:t>4</a:t>
            </a:fld>
            <a:endParaRPr lang="de-CH" alt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AB7DFEA-3DCC-4081-9853-1366353F9E12}"/>
              </a:ext>
            </a:extLst>
          </p:cNvPr>
          <p:cNvSpPr/>
          <p:nvPr/>
        </p:nvSpPr>
        <p:spPr>
          <a:xfrm>
            <a:off x="3448050" y="1608775"/>
            <a:ext cx="301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>
                <a:solidFill>
                  <a:schemeClr val="tx1"/>
                </a:solidFill>
                <a:hlinkClick r:id="rId7"/>
              </a:rPr>
              <a:t>M426_Leistungsbeurteilung</a:t>
            </a:r>
            <a:endParaRPr lang="de-CH">
              <a:solidFill>
                <a:schemeClr val="tx1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81E1B71-FC20-4237-8650-5C2CB0C611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0132" y="2005372"/>
            <a:ext cx="8202201" cy="180000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6C853C7A-1536-4996-AD2C-68AADD069A1D}"/>
              </a:ext>
            </a:extLst>
          </p:cNvPr>
          <p:cNvSpPr/>
          <p:nvPr/>
        </p:nvSpPr>
        <p:spPr bwMode="auto">
          <a:xfrm>
            <a:off x="6947555" y="2762053"/>
            <a:ext cx="1800519" cy="719257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de-CH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1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D59A5B-62EF-47A0-B0A6-7BCD2FFA3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Modulnote: Kano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6BD886-7AA7-4C8F-9C36-6B528B50A70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3266932-BF53-445B-A35D-AEFC8DEF6883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520CF6-08A0-4E52-9FAD-523B6590DA0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2595C3-B996-4C15-9CCB-62DC4DF9A4F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Folie: </a:t>
            </a:r>
            <a:fld id="{519A8B61-89E0-4CCF-A84F-4BF065716900}" type="slidenum">
              <a:rPr lang="de-CH" altLang="de-DE" smtClean="0"/>
              <a:pPr>
                <a:defRPr/>
              </a:pPr>
              <a:t>5</a:t>
            </a:fld>
            <a:endParaRPr lang="de-CH" altLang="de-DE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E183E69-7F87-4D4D-958C-605CA9281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38" y="5288437"/>
            <a:ext cx="9067800" cy="1437800"/>
          </a:xfrm>
        </p:spPr>
        <p:txBody>
          <a:bodyPr/>
          <a:lstStyle/>
          <a:p>
            <a:r>
              <a:rPr lang="de-CH" sz="2000" err="1"/>
              <a:t>Product</a:t>
            </a:r>
            <a:r>
              <a:rPr lang="de-CH" sz="2000"/>
              <a:t> </a:t>
            </a:r>
            <a:r>
              <a:rPr lang="de-CH" sz="2000" err="1"/>
              <a:t>Owner</a:t>
            </a:r>
            <a:r>
              <a:rPr lang="de-CH" sz="2000"/>
              <a:t> verteilt User Stories auf (Kundenzufriedenheit = Priorisierung User Stories) </a:t>
            </a:r>
            <a:r>
              <a:rPr lang="de-CH" sz="2000">
                <a:hlinkClick r:id="rId2"/>
              </a:rPr>
              <a:t>Kano Modell</a:t>
            </a:r>
            <a:endParaRPr lang="de-CH" sz="2000"/>
          </a:p>
          <a:p>
            <a:r>
              <a:rPr lang="de-CH" sz="2000"/>
              <a:t>Pro Sprint wird mindestens ein Begeisterungsmerkmal berücksichtigt</a:t>
            </a:r>
          </a:p>
          <a:p>
            <a:r>
              <a:rPr lang="de-CH" sz="2000" b="1"/>
              <a:t>Vorteil</a:t>
            </a:r>
            <a:r>
              <a:rPr lang="de-CH" sz="2000"/>
              <a:t>: Steigerung Wohlbefinden </a:t>
            </a:r>
            <a:r>
              <a:rPr lang="de-CH" sz="2000" err="1"/>
              <a:t>Product</a:t>
            </a:r>
            <a:r>
              <a:rPr lang="de-CH" sz="2000"/>
              <a:t> </a:t>
            </a:r>
            <a:r>
              <a:rPr lang="de-CH" sz="2000" err="1"/>
              <a:t>Owner</a:t>
            </a:r>
            <a:r>
              <a:rPr lang="de-CH" sz="2000"/>
              <a:t> </a:t>
            </a:r>
          </a:p>
        </p:txBody>
      </p:sp>
      <p:pic>
        <p:nvPicPr>
          <p:cNvPr id="1026" name="Picture 2" descr="https://upload.wikimedia.org/wikipedia/de/5/5e/Kano_Modell_allgemein.png">
            <a:extLst>
              <a:ext uri="{FF2B5EF4-FFF2-40B4-BE49-F238E27FC236}">
                <a16:creationId xmlns:a16="http://schemas.microsoft.com/office/drawing/2014/main" id="{E2C32763-96DF-4346-BF7C-BD00569E5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77" y="1656571"/>
            <a:ext cx="4450352" cy="352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7DAEBDF-F42B-455F-B7ED-06FB4DBD5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3960" y="4268853"/>
            <a:ext cx="4726199" cy="925356"/>
          </a:xfrm>
          <a:prstGeom prst="rect">
            <a:avLst/>
          </a:prstGeom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6A6F2CA5-FEE9-4124-9D20-E453FE635319}"/>
              </a:ext>
            </a:extLst>
          </p:cNvPr>
          <p:cNvCxnSpPr/>
          <p:nvPr/>
        </p:nvCxnSpPr>
        <p:spPr bwMode="auto">
          <a:xfrm>
            <a:off x="7993930" y="1656571"/>
            <a:ext cx="1272618" cy="299084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2DE7F1DA-AABE-4EC9-91CA-5007CEEBB28A}"/>
              </a:ext>
            </a:extLst>
          </p:cNvPr>
          <p:cNvSpPr txBox="1"/>
          <p:nvPr/>
        </p:nvSpPr>
        <p:spPr>
          <a:xfrm>
            <a:off x="5995447" y="3940403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>
                <a:solidFill>
                  <a:schemeClr val="tx1"/>
                </a:solidFill>
                <a:hlinkClick r:id="rId5"/>
              </a:rPr>
              <a:t>M426_Leistungsbeurteilung</a:t>
            </a:r>
            <a:endParaRPr lang="de-C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84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D4571A73-4004-4EEC-9C6A-74F014ACD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990" y="2046041"/>
            <a:ext cx="5217065" cy="310444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559D5EA-36B0-4DA6-BCE5-2C8B332C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Artefakte (2) - </a:t>
            </a:r>
            <a:r>
              <a:rPr lang="de-CH" dirty="0" err="1"/>
              <a:t>github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913887-3975-4706-81FB-9653CC1F530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3266932-BF53-445B-A35D-AEFC8DEF6883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39B162B-AFA8-48DA-8E9E-2C5467C5363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C0C2A3-1998-4766-8F5F-8AAAD58AF5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Folie: </a:t>
            </a:r>
            <a:fld id="{519A8B61-89E0-4CCF-A84F-4BF065716900}" type="slidenum">
              <a:rPr lang="de-CH" altLang="de-DE" smtClean="0"/>
              <a:pPr>
                <a:defRPr/>
              </a:pPr>
              <a:t>6</a:t>
            </a:fld>
            <a:endParaRPr lang="de-CH" altLang="de-DE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1C1CEC2D-4A9D-49E1-90D2-609C9DAB4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38" y="3394972"/>
            <a:ext cx="9067800" cy="3331265"/>
          </a:xfrm>
        </p:spPr>
        <p:txBody>
          <a:bodyPr/>
          <a:lstStyle/>
          <a:p>
            <a:r>
              <a:rPr lang="de-CH" dirty="0"/>
              <a:t>Repository «Taggen» (Branch)</a:t>
            </a:r>
          </a:p>
          <a:p>
            <a:r>
              <a:rPr lang="de-CH" dirty="0"/>
              <a:t>Neuer Release eintragen mit</a:t>
            </a:r>
          </a:p>
          <a:p>
            <a:pPr lvl="1"/>
            <a:r>
              <a:rPr lang="de-CH" dirty="0"/>
              <a:t>Beschreibung</a:t>
            </a:r>
          </a:p>
          <a:p>
            <a:pPr lvl="1"/>
            <a:r>
              <a:rPr lang="de-CH" dirty="0"/>
              <a:t>Änderungen</a:t>
            </a:r>
          </a:p>
          <a:p>
            <a:pPr lvl="1"/>
            <a:r>
              <a:rPr lang="de-CH" dirty="0"/>
              <a:t>Installationsanweisungen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34899A4-3507-474F-8052-B667EA12BFF8}"/>
              </a:ext>
            </a:extLst>
          </p:cNvPr>
          <p:cNvSpPr txBox="1"/>
          <p:nvPr/>
        </p:nvSpPr>
        <p:spPr>
          <a:xfrm>
            <a:off x="5564221" y="5262986"/>
            <a:ext cx="3759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>
                <a:solidFill>
                  <a:schemeClr val="tx1"/>
                </a:solidFill>
                <a:hlinkClick r:id="rId3"/>
              </a:rPr>
              <a:t>https://github.com/hermes5/dataintegration/releases</a:t>
            </a:r>
            <a:r>
              <a:rPr lang="de-CH" sz="1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2052CAD-56F1-441A-9065-7A628ADB6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87" y="1565258"/>
            <a:ext cx="4830630" cy="1460044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9403E3EB-3BA8-47F4-9765-4CAEF8EB1814}"/>
              </a:ext>
            </a:extLst>
          </p:cNvPr>
          <p:cNvSpPr/>
          <p:nvPr/>
        </p:nvSpPr>
        <p:spPr bwMode="auto">
          <a:xfrm>
            <a:off x="4285997" y="2517668"/>
            <a:ext cx="1047986" cy="56102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de-CH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4839B50E-B23A-4CC4-B4EF-094329979DF4}"/>
              </a:ext>
            </a:extLst>
          </p:cNvPr>
          <p:cNvCxnSpPr/>
          <p:nvPr/>
        </p:nvCxnSpPr>
        <p:spPr bwMode="auto">
          <a:xfrm flipV="1">
            <a:off x="5044281" y="2363821"/>
            <a:ext cx="519940" cy="43435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01729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2D9717-D652-4804-A4EF-C1B9E120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Weitergehende Techniken (1)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87458420-A599-4AB2-8ACD-03E2EDF3E7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CH" sz="2000" b="1" dirty="0" err="1"/>
              <a:t>Estimation</a:t>
            </a:r>
            <a:r>
              <a:rPr lang="de-CH" sz="2000" b="1" dirty="0"/>
              <a:t> </a:t>
            </a:r>
            <a:r>
              <a:rPr lang="de-CH" sz="2000" b="1" dirty="0" err="1"/>
              <a:t>Techniques</a:t>
            </a:r>
            <a:endParaRPr lang="de-CH" sz="2000" b="1" dirty="0"/>
          </a:p>
          <a:p>
            <a:pPr lvl="1"/>
            <a:r>
              <a:rPr lang="en-US" sz="1600" dirty="0"/>
              <a:t>Each estimator is given a deck of cards, each card has a valid estimate written on it</a:t>
            </a:r>
          </a:p>
          <a:p>
            <a:pPr lvl="1"/>
            <a:r>
              <a:rPr lang="en-US" sz="1600" dirty="0"/>
              <a:t>The Product owner reads a story and it’s discussed briefly</a:t>
            </a:r>
          </a:p>
          <a:p>
            <a:pPr lvl="1"/>
            <a:r>
              <a:rPr lang="en-US" sz="1600" dirty="0"/>
              <a:t>Each estimator selects a card representing his or her estimate</a:t>
            </a:r>
          </a:p>
          <a:p>
            <a:pPr lvl="1"/>
            <a:r>
              <a:rPr lang="en-US" sz="1600" dirty="0"/>
              <a:t>The cards are turned over so all can see them</a:t>
            </a:r>
          </a:p>
          <a:p>
            <a:pPr lvl="1"/>
            <a:r>
              <a:rPr lang="en-US" sz="1600" dirty="0"/>
              <a:t>Discuss differences (especially outliers)</a:t>
            </a:r>
          </a:p>
          <a:p>
            <a:pPr lvl="1"/>
            <a:r>
              <a:rPr lang="en-US" sz="1600" dirty="0"/>
              <a:t>Re-estimate until estimates converge</a:t>
            </a:r>
          </a:p>
          <a:p>
            <a:r>
              <a:rPr lang="en-US" sz="2000" dirty="0">
                <a:hlinkClick r:id="rId2"/>
              </a:rPr>
              <a:t>online version of Planning Poker</a:t>
            </a:r>
            <a:endParaRPr lang="en-US" sz="1600" dirty="0"/>
          </a:p>
          <a:p>
            <a:endParaRPr lang="de-CH" sz="2000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47ADFBF2-4F85-4573-8EFD-5C985068AA2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CH" sz="2000" b="1" dirty="0" err="1"/>
              <a:t>Prioritizing</a:t>
            </a:r>
            <a:r>
              <a:rPr lang="de-CH" sz="2000" b="1" dirty="0"/>
              <a:t> </a:t>
            </a:r>
            <a:r>
              <a:rPr lang="de-CH" sz="2000" b="1" dirty="0" err="1"/>
              <a:t>the</a:t>
            </a:r>
            <a:r>
              <a:rPr lang="de-CH" sz="2000" b="1" dirty="0"/>
              <a:t> Backlog</a:t>
            </a:r>
          </a:p>
          <a:p>
            <a:pPr lvl="1"/>
            <a:r>
              <a:rPr lang="en-US" sz="1600" dirty="0"/>
              <a:t>Kano Analysis</a:t>
            </a:r>
          </a:p>
          <a:p>
            <a:pPr lvl="1"/>
            <a:r>
              <a:rPr lang="en-US" sz="1600" dirty="0"/>
              <a:t>Theme Screening</a:t>
            </a:r>
          </a:p>
          <a:p>
            <a:pPr lvl="1"/>
            <a:r>
              <a:rPr lang="en-US" sz="1600" dirty="0"/>
              <a:t>Theme Scoring</a:t>
            </a:r>
          </a:p>
          <a:p>
            <a:pPr lvl="1"/>
            <a:r>
              <a:rPr lang="en-US" sz="1600" dirty="0"/>
              <a:t>Relative Weighting</a:t>
            </a:r>
          </a:p>
          <a:p>
            <a:r>
              <a:rPr lang="de-CH" sz="2000" dirty="0" err="1">
                <a:hlinkClick r:id="rId3"/>
              </a:rPr>
              <a:t>Prioritizing</a:t>
            </a:r>
            <a:r>
              <a:rPr lang="de-CH" sz="2000" dirty="0">
                <a:hlinkClick r:id="rId3"/>
              </a:rPr>
              <a:t> </a:t>
            </a:r>
            <a:r>
              <a:rPr lang="de-CH" sz="2000" dirty="0" err="1">
                <a:hlinkClick r:id="rId3"/>
              </a:rPr>
              <a:t>the</a:t>
            </a:r>
            <a:r>
              <a:rPr lang="de-CH" sz="2000" dirty="0">
                <a:hlinkClick r:id="rId3"/>
              </a:rPr>
              <a:t> </a:t>
            </a:r>
            <a:r>
              <a:rPr lang="de-CH" sz="2000" dirty="0" err="1">
                <a:hlinkClick r:id="rId3"/>
              </a:rPr>
              <a:t>Product</a:t>
            </a:r>
            <a:r>
              <a:rPr lang="de-CH" sz="2000" dirty="0">
                <a:hlinkClick r:id="rId3"/>
              </a:rPr>
              <a:t> Backlog</a:t>
            </a:r>
            <a:endParaRPr lang="de-CH" sz="20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BED5-5915-4BF4-9BD1-175A2B02D85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3266932-BF53-445B-A35D-AEFC8DEF6883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857878-47C6-4D4B-A400-2DC51A8CB50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7B767B-FCA4-43CA-B4B0-3DB6AD3E82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Folie: </a:t>
            </a:r>
            <a:fld id="{519A8B61-89E0-4CCF-A84F-4BF065716900}" type="slidenum">
              <a:rPr lang="de-CH" altLang="de-DE" smtClean="0"/>
              <a:pPr>
                <a:defRPr/>
              </a:pPr>
              <a:t>7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824581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320BFE-7D12-42EA-8219-E420BF732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Weitergehende Techniken (2)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7E1607-239A-46E0-905B-BB84F20ED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800" dirty="0" err="1"/>
              <a:t>Scrum</a:t>
            </a:r>
            <a:r>
              <a:rPr lang="de-CH" sz="2800" dirty="0"/>
              <a:t> Methode auf eigene Bedürfnisse anpassen:</a:t>
            </a:r>
          </a:p>
          <a:p>
            <a:pPr lvl="1"/>
            <a:r>
              <a:rPr lang="de-CH" sz="2400" dirty="0"/>
              <a:t>Download </a:t>
            </a:r>
            <a:r>
              <a:rPr lang="de-CH" sz="2400" dirty="0" err="1"/>
              <a:t>Eclipse</a:t>
            </a:r>
            <a:r>
              <a:rPr lang="de-CH" sz="2400" dirty="0"/>
              <a:t> EPF Composer von </a:t>
            </a:r>
            <a:r>
              <a:rPr lang="de-CH" sz="2400" dirty="0">
                <a:hlinkClick r:id="rId2"/>
              </a:rPr>
              <a:t>http://www.eclipse.org/epf/</a:t>
            </a:r>
            <a:endParaRPr lang="de-CH" sz="2400" dirty="0"/>
          </a:p>
          <a:p>
            <a:pPr lvl="1"/>
            <a:r>
              <a:rPr lang="de-CH" sz="2400" dirty="0" err="1"/>
              <a:t>Clone</a:t>
            </a:r>
            <a:r>
              <a:rPr lang="de-CH" sz="2400" dirty="0"/>
              <a:t> </a:t>
            </a:r>
            <a:r>
              <a:rPr lang="de-CH" sz="2400" dirty="0" err="1"/>
              <a:t>Git</a:t>
            </a:r>
            <a:r>
              <a:rPr lang="de-CH" sz="2400" dirty="0"/>
              <a:t> Repository:</a:t>
            </a:r>
            <a:br>
              <a:rPr lang="de-CH" sz="2400" dirty="0"/>
            </a:br>
            <a:r>
              <a:rPr lang="de-CH" sz="1600" dirty="0" err="1"/>
              <a:t>git</a:t>
            </a:r>
            <a:r>
              <a:rPr lang="de-CH" sz="1600" dirty="0"/>
              <a:t> </a:t>
            </a:r>
            <a:r>
              <a:rPr lang="de-CH" sz="1600" dirty="0" err="1"/>
              <a:t>clone</a:t>
            </a:r>
            <a:r>
              <a:rPr lang="de-CH" sz="1600" dirty="0"/>
              <a:t> </a:t>
            </a:r>
            <a:r>
              <a:rPr lang="de-CH" sz="1600" dirty="0">
                <a:hlinkClick r:id="rId3"/>
              </a:rPr>
              <a:t>http://git.eclipse.org/gitroot/epf/org.eclipse.epf.libraries.git</a:t>
            </a:r>
            <a:r>
              <a:rPr lang="de-CH" sz="1600" dirty="0"/>
              <a:t> </a:t>
            </a:r>
            <a:endParaRPr lang="de-CH" sz="2400" dirty="0"/>
          </a:p>
          <a:p>
            <a:pPr lvl="1"/>
            <a:r>
              <a:rPr lang="de-CH" sz="2400" dirty="0" err="1"/>
              <a:t>Eclipse</a:t>
            </a:r>
            <a:r>
              <a:rPr lang="de-CH" sz="2400" dirty="0"/>
              <a:t> EPF starten und Method Library in Verzeichnis </a:t>
            </a:r>
            <a:r>
              <a:rPr lang="de-CH" sz="2400" dirty="0" err="1"/>
              <a:t>org.eclipse.epf.libraries</a:t>
            </a:r>
            <a:r>
              <a:rPr lang="de-CH" sz="2400" dirty="0"/>
              <a:t>/</a:t>
            </a:r>
            <a:r>
              <a:rPr lang="de-CH" sz="2400" dirty="0" err="1"/>
              <a:t>Scrum</a:t>
            </a:r>
            <a:r>
              <a:rPr lang="de-CH" sz="2400" dirty="0"/>
              <a:t> öffnen.</a:t>
            </a:r>
          </a:p>
          <a:p>
            <a:pPr lvl="1"/>
            <a:endParaRPr lang="de-CH" sz="24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7E11C1-622C-40F4-9CDF-C2F54C5F782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3266932-BF53-445B-A35D-AEFC8DEF6883}" type="datetime1">
              <a:rPr lang="de-CH" altLang="de-DE" smtClean="0"/>
              <a:t>08.11.2017</a:t>
            </a:fld>
            <a:endParaRPr lang="de-CH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F948F2-4E05-469A-91C8-D039A4B63A6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Einleitung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526159-8EF6-4EA9-9A0A-8EBA21CDB5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r>
              <a:rPr lang="de-CH" altLang="de-DE"/>
              <a:t>Folie: </a:t>
            </a:r>
            <a:fld id="{519A8B61-89E0-4CCF-A84F-4BF065716900}" type="slidenum">
              <a:rPr lang="de-CH" altLang="de-DE" smtClean="0"/>
              <a:pPr>
                <a:defRPr/>
              </a:pPr>
              <a:t>8</a:t>
            </a:fld>
            <a:endParaRPr lang="de-CH" altLang="de-DE" dirty="0"/>
          </a:p>
        </p:txBody>
      </p:sp>
    </p:spTree>
    <p:extLst>
      <p:ext uri="{BB962C8B-B14F-4D97-AF65-F5344CB8AC3E}">
        <p14:creationId xmlns:p14="http://schemas.microsoft.com/office/powerpoint/2010/main" val="160193023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BZ.potx" id="{C794D15F-2BCF-4F0D-85A3-34AE76E3C614}" vid="{90D1FC35-1A85-4CCD-8F86-CCE102A00E7E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</Words>
  <Application>Microsoft Office PowerPoint</Application>
  <PresentationFormat>Benutzerdefiniert</PresentationFormat>
  <Paragraphs>84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DejaVu Sans</vt:lpstr>
      <vt:lpstr>Droid Sans Fallback</vt:lpstr>
      <vt:lpstr>Times New Roman</vt:lpstr>
      <vt:lpstr>Larissa</vt:lpstr>
      <vt:lpstr>Software mit agilen Methoden entwickeln: Techniken</vt:lpstr>
      <vt:lpstr>Modulnote (1) </vt:lpstr>
      <vt:lpstr>Modulnote (2)</vt:lpstr>
      <vt:lpstr>Modulnote (3)</vt:lpstr>
      <vt:lpstr>Modulnote: Kano</vt:lpstr>
      <vt:lpstr>Artefakte (2) - github</vt:lpstr>
      <vt:lpstr>Weitergehende Techniken (1)</vt:lpstr>
      <vt:lpstr>Weitergehende Techniken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426 –  Software mit agilen Methoden entwickeln anhand eines Softwareprojekts </dc:title>
  <cp:lastModifiedBy>Marcel Bernet</cp:lastModifiedBy>
  <cp:revision>22</cp:revision>
  <dcterms:modified xsi:type="dcterms:W3CDTF">2017-11-08T10:30:28Z</dcterms:modified>
</cp:coreProperties>
</file>