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6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94634" autoAdjust="0"/>
  </p:normalViewPr>
  <p:slideViewPr>
    <p:cSldViewPr>
      <p:cViewPr varScale="1">
        <p:scale>
          <a:sx n="94" d="100"/>
          <a:sy n="94" d="100"/>
        </p:scale>
        <p:origin x="70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4E5D5-52EA-48A0-AAAE-56DB96C4EBB4}" type="datetimeFigureOut">
              <a:rPr lang="x-none" smtClean="0"/>
              <a:t>12/02/2020</a:t>
            </a:fld>
            <a:endParaRPr lang="x-non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877D1-63D1-4D1D-B7AB-D84380A54CFD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355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5432112345  4321121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877D1-63D1-4D1D-B7AB-D84380A54CFD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771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12.02.2020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HashMap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dirty="0"/>
              <a:t>Java </a:t>
            </a:r>
            <a:r>
              <a:rPr lang="de-CH" dirty="0" err="1"/>
              <a:t>provides</a:t>
            </a:r>
            <a:r>
              <a:rPr lang="de-CH" dirty="0"/>
              <a:t> a </a:t>
            </a:r>
            <a:r>
              <a:rPr lang="de-CH" dirty="0" err="1"/>
              <a:t>HashMap</a:t>
            </a:r>
            <a:r>
              <a:rPr lang="de-CH" dirty="0"/>
              <a:t> </a:t>
            </a:r>
            <a:r>
              <a:rPr lang="de-CH" dirty="0" err="1"/>
              <a:t>class</a:t>
            </a:r>
            <a:r>
              <a:rPr lang="de-CH" dirty="0"/>
              <a:t> </a:t>
            </a:r>
            <a:r>
              <a:rPr lang="de-CH" sz="2000" dirty="0"/>
              <a:t>(and a </a:t>
            </a:r>
            <a:r>
              <a:rPr lang="de-CH" sz="2000" dirty="0" err="1"/>
              <a:t>Hashtable</a:t>
            </a:r>
            <a:r>
              <a:rPr lang="de-CH" sz="2000" dirty="0"/>
              <a:t> </a:t>
            </a:r>
            <a:r>
              <a:rPr lang="de-CH" sz="2000" dirty="0" err="1"/>
              <a:t>class</a:t>
            </a:r>
            <a:r>
              <a:rPr lang="de-CH" sz="2000" dirty="0"/>
              <a:t>)</a:t>
            </a:r>
          </a:p>
          <a:p>
            <a:pPr marL="0" indent="0">
              <a:buNone/>
            </a:pPr>
            <a:r>
              <a:rPr lang="de-CH" sz="2400" dirty="0" err="1"/>
              <a:t>Recapitulation</a:t>
            </a:r>
            <a:r>
              <a:rPr lang="de-CH" sz="2400" dirty="0"/>
              <a:t>: A </a:t>
            </a:r>
            <a:r>
              <a:rPr lang="de-CH" sz="2400" dirty="0" err="1"/>
              <a:t>hash</a:t>
            </a:r>
            <a:r>
              <a:rPr lang="de-CH" sz="2400" dirty="0"/>
              <a:t> </a:t>
            </a:r>
            <a:r>
              <a:rPr lang="de-CH" sz="2400" dirty="0" err="1"/>
              <a:t>map</a:t>
            </a:r>
            <a:r>
              <a:rPr lang="de-CH" sz="2400" dirty="0"/>
              <a:t> </a:t>
            </a:r>
            <a:r>
              <a:rPr lang="de-CH" sz="2400" dirty="0" err="1"/>
              <a:t>consists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>
                <a:solidFill>
                  <a:srgbClr val="FF0000"/>
                </a:solidFill>
              </a:rPr>
              <a:t>&lt;</a:t>
            </a:r>
            <a:r>
              <a:rPr lang="de-CH" sz="2400" dirty="0" err="1">
                <a:solidFill>
                  <a:srgbClr val="FF0000"/>
                </a:solidFill>
              </a:rPr>
              <a:t>key</a:t>
            </a:r>
            <a:r>
              <a:rPr lang="de-CH" sz="2400" dirty="0">
                <a:solidFill>
                  <a:srgbClr val="FF0000"/>
                </a:solidFill>
              </a:rPr>
              <a:t>/</a:t>
            </a:r>
            <a:r>
              <a:rPr lang="de-CH" sz="2400" dirty="0" err="1">
                <a:solidFill>
                  <a:srgbClr val="FF0000"/>
                </a:solidFill>
              </a:rPr>
              <a:t>value</a:t>
            </a:r>
            <a:r>
              <a:rPr lang="de-CH" sz="2400" dirty="0">
                <a:solidFill>
                  <a:srgbClr val="FF0000"/>
                </a:solidFill>
              </a:rPr>
              <a:t>&gt; </a:t>
            </a:r>
            <a:r>
              <a:rPr lang="de-CH" sz="2400" dirty="0" err="1"/>
              <a:t>pairs</a:t>
            </a:r>
            <a:r>
              <a:rPr lang="de-CH" sz="2400" dirty="0"/>
              <a:t>, </a:t>
            </a:r>
            <a:r>
              <a:rPr lang="de-CH" sz="2400" dirty="0" err="1"/>
              <a:t>stored</a:t>
            </a:r>
            <a:r>
              <a:rPr lang="de-CH" sz="2400" dirty="0"/>
              <a:t> in an </a:t>
            </a:r>
            <a:r>
              <a:rPr lang="de-CH" sz="2400" dirty="0" err="1">
                <a:solidFill>
                  <a:srgbClr val="FFC000"/>
                </a:solidFill>
              </a:rPr>
              <a:t>array</a:t>
            </a:r>
            <a:r>
              <a:rPr lang="de-CH" sz="2400" dirty="0"/>
              <a:t>. The </a:t>
            </a:r>
            <a:r>
              <a:rPr lang="de-CH" sz="2400" dirty="0" err="1">
                <a:solidFill>
                  <a:srgbClr val="FF0000"/>
                </a:solidFill>
              </a:rPr>
              <a:t>key</a:t>
            </a:r>
            <a:r>
              <a:rPr lang="de-CH" sz="2400" dirty="0"/>
              <a:t> </a:t>
            </a:r>
            <a:r>
              <a:rPr lang="de-CH" sz="2400" dirty="0" err="1"/>
              <a:t>is</a:t>
            </a:r>
            <a:r>
              <a:rPr lang="de-CH" sz="2400" dirty="0"/>
              <a:t> </a:t>
            </a:r>
            <a:r>
              <a:rPr lang="de-CH" sz="2400" dirty="0" err="1"/>
              <a:t>transformed</a:t>
            </a:r>
            <a:r>
              <a:rPr lang="de-CH" sz="2400" dirty="0"/>
              <a:t> </a:t>
            </a:r>
            <a:r>
              <a:rPr lang="de-CH" sz="2400" dirty="0" err="1"/>
              <a:t>into</a:t>
            </a:r>
            <a:r>
              <a:rPr lang="de-CH" sz="2400" dirty="0"/>
              <a:t> an </a:t>
            </a:r>
            <a:r>
              <a:rPr lang="de-CH" sz="2400" dirty="0" err="1">
                <a:solidFill>
                  <a:srgbClr val="FFC000"/>
                </a:solidFill>
              </a:rPr>
              <a:t>array</a:t>
            </a:r>
            <a:r>
              <a:rPr lang="de-CH" sz="2400" dirty="0">
                <a:solidFill>
                  <a:srgbClr val="FFC000"/>
                </a:solidFill>
              </a:rPr>
              <a:t> </a:t>
            </a:r>
            <a:r>
              <a:rPr lang="de-CH" sz="2400" dirty="0" err="1">
                <a:solidFill>
                  <a:srgbClr val="FFC000"/>
                </a:solidFill>
              </a:rPr>
              <a:t>index</a:t>
            </a:r>
            <a:r>
              <a:rPr lang="de-CH" sz="2400" dirty="0">
                <a:solidFill>
                  <a:srgbClr val="FFC000"/>
                </a:solidFill>
              </a:rPr>
              <a:t> </a:t>
            </a:r>
            <a:r>
              <a:rPr lang="de-CH" sz="2400" dirty="0" err="1"/>
              <a:t>with</a:t>
            </a:r>
            <a:r>
              <a:rPr lang="de-CH" sz="2400" dirty="0"/>
              <a:t> a </a:t>
            </a:r>
            <a:r>
              <a:rPr lang="de-CH" sz="2400" dirty="0" err="1"/>
              <a:t>hash</a:t>
            </a:r>
            <a:r>
              <a:rPr lang="de-CH" sz="2400" dirty="0"/>
              <a:t> </a:t>
            </a:r>
            <a:r>
              <a:rPr lang="de-CH" sz="2400" dirty="0" err="1"/>
              <a:t>function</a:t>
            </a:r>
            <a:r>
              <a:rPr lang="de-CH" sz="2400" dirty="0"/>
              <a:t>, </a:t>
            </a:r>
            <a:r>
              <a:rPr lang="de-CH" sz="2400" dirty="0" err="1"/>
              <a:t>enabling</a:t>
            </a:r>
            <a:r>
              <a:rPr lang="de-CH" sz="2400" dirty="0"/>
              <a:t> </a:t>
            </a:r>
            <a:r>
              <a:rPr lang="de-CH" sz="2400" dirty="0" err="1"/>
              <a:t>direct</a:t>
            </a:r>
            <a:r>
              <a:rPr lang="de-CH" sz="2400" dirty="0"/>
              <a:t> </a:t>
            </a:r>
            <a:r>
              <a:rPr lang="de-CH" sz="2400" dirty="0" err="1">
                <a:solidFill>
                  <a:srgbClr val="FFC000"/>
                </a:solidFill>
              </a:rPr>
              <a:t>access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>
                <a:solidFill>
                  <a:srgbClr val="FF0000"/>
                </a:solidFill>
              </a:rPr>
              <a:t>value</a:t>
            </a:r>
            <a:r>
              <a:rPr lang="de-CH" sz="2400" dirty="0"/>
              <a:t>.</a:t>
            </a:r>
          </a:p>
          <a:p>
            <a:pPr marL="0" indent="0">
              <a:buNone/>
            </a:pPr>
            <a:r>
              <a:rPr lang="de-CH" sz="2400" dirty="0" err="1"/>
              <a:t>To</a:t>
            </a:r>
            <a:r>
              <a:rPr lang="de-CH" sz="2400" dirty="0"/>
              <a:t> </a:t>
            </a:r>
            <a:r>
              <a:rPr lang="de-CH" sz="2400" dirty="0" err="1"/>
              <a:t>make</a:t>
            </a:r>
            <a:r>
              <a:rPr lang="de-CH" sz="2400" dirty="0"/>
              <a:t> </a:t>
            </a:r>
            <a:r>
              <a:rPr lang="de-CH" sz="2400" dirty="0" err="1"/>
              <a:t>it</a:t>
            </a:r>
            <a:r>
              <a:rPr lang="de-CH" sz="2400" dirty="0"/>
              <a:t> </a:t>
            </a:r>
            <a:r>
              <a:rPr lang="de-CH" sz="2400" dirty="0" err="1"/>
              <a:t>work</a:t>
            </a:r>
            <a:r>
              <a:rPr lang="de-CH" sz="2400" dirty="0"/>
              <a:t> (</a:t>
            </a:r>
            <a:r>
              <a:rPr lang="de-CH" sz="2400" dirty="0" err="1"/>
              <a:t>for</a:t>
            </a:r>
            <a:r>
              <a:rPr lang="de-CH" sz="2400" dirty="0"/>
              <a:t>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/>
              <a:t>provided</a:t>
            </a:r>
            <a:r>
              <a:rPr lang="de-CH" sz="2400" dirty="0"/>
              <a:t> Java </a:t>
            </a:r>
            <a:r>
              <a:rPr lang="de-CH" sz="2400" dirty="0" err="1"/>
              <a:t>HashMap</a:t>
            </a:r>
            <a:r>
              <a:rPr lang="de-CH" sz="2400" dirty="0"/>
              <a:t> </a:t>
            </a:r>
            <a:r>
              <a:rPr lang="de-CH" sz="2400" dirty="0" err="1"/>
              <a:t>class</a:t>
            </a:r>
            <a:r>
              <a:rPr lang="de-CH" sz="2400" dirty="0"/>
              <a:t>),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>
                <a:solidFill>
                  <a:srgbClr val="FF0000"/>
                </a:solidFill>
              </a:rPr>
              <a:t>key</a:t>
            </a:r>
            <a:r>
              <a:rPr lang="de-CH" sz="2400" dirty="0"/>
              <a:t> </a:t>
            </a:r>
            <a:r>
              <a:rPr lang="de-CH" sz="2400" dirty="0" err="1"/>
              <a:t>object</a:t>
            </a:r>
            <a:r>
              <a:rPr lang="de-CH" sz="2400" dirty="0"/>
              <a:t> must </a:t>
            </a:r>
            <a:r>
              <a:rPr lang="de-CH" sz="2400" dirty="0" err="1"/>
              <a:t>provide</a:t>
            </a:r>
            <a:r>
              <a:rPr lang="de-CH" sz="2400" dirty="0"/>
              <a:t> a </a:t>
            </a:r>
            <a:r>
              <a:rPr lang="de-CH" sz="2400" dirty="0" err="1">
                <a:solidFill>
                  <a:srgbClr val="FF0000"/>
                </a:solidFill>
              </a:rPr>
              <a:t>hashCode</a:t>
            </a:r>
            <a:r>
              <a:rPr lang="de-CH" sz="2400" dirty="0">
                <a:solidFill>
                  <a:srgbClr val="FF0000"/>
                </a:solidFill>
              </a:rPr>
              <a:t>() </a:t>
            </a:r>
            <a:r>
              <a:rPr lang="de-CH" sz="2400" dirty="0" err="1"/>
              <a:t>method</a:t>
            </a:r>
            <a:r>
              <a:rPr lang="de-CH" sz="2400" dirty="0"/>
              <a:t> (</a:t>
            </a:r>
            <a:r>
              <a:rPr lang="de-CH" sz="2400" dirty="0" err="1"/>
              <a:t>returning</a:t>
            </a:r>
            <a:r>
              <a:rPr lang="de-CH" sz="2400" dirty="0"/>
              <a:t> a 32-bit integer,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>
                <a:solidFill>
                  <a:srgbClr val="FF0000"/>
                </a:solidFill>
              </a:rPr>
              <a:t>hash</a:t>
            </a:r>
            <a:r>
              <a:rPr lang="de-CH" sz="2400" dirty="0">
                <a:solidFill>
                  <a:srgbClr val="FF0000"/>
                </a:solidFill>
              </a:rPr>
              <a:t> </a:t>
            </a:r>
            <a:r>
              <a:rPr lang="de-CH" sz="2400" dirty="0" err="1">
                <a:solidFill>
                  <a:srgbClr val="FF0000"/>
                </a:solidFill>
              </a:rPr>
              <a:t>value</a:t>
            </a:r>
            <a:r>
              <a:rPr lang="de-CH" sz="2400" dirty="0"/>
              <a:t>).</a:t>
            </a:r>
          </a:p>
          <a:p>
            <a:pPr marL="0" indent="0">
              <a:buNone/>
            </a:pPr>
            <a:r>
              <a:rPr lang="de-CH" sz="2400" dirty="0"/>
              <a:t>The Hash </a:t>
            </a:r>
            <a:r>
              <a:rPr lang="de-CH" sz="2400" dirty="0" err="1"/>
              <a:t>Map</a:t>
            </a:r>
            <a:r>
              <a:rPr lang="de-CH" sz="2400" dirty="0"/>
              <a:t> </a:t>
            </a:r>
            <a:r>
              <a:rPr lang="de-CH" sz="2400" dirty="0" err="1"/>
              <a:t>translates</a:t>
            </a:r>
            <a:r>
              <a:rPr lang="de-CH" sz="2400" dirty="0"/>
              <a:t> </a:t>
            </a:r>
            <a:r>
              <a:rPr lang="de-CH" sz="2400" dirty="0" err="1"/>
              <a:t>this</a:t>
            </a:r>
            <a:r>
              <a:rPr lang="de-CH" sz="2400" dirty="0"/>
              <a:t> </a:t>
            </a:r>
            <a:r>
              <a:rPr lang="de-CH" sz="2400" dirty="0" err="1"/>
              <a:t>hash</a:t>
            </a:r>
            <a:r>
              <a:rPr lang="de-CH" sz="2400" dirty="0"/>
              <a:t> </a:t>
            </a:r>
            <a:r>
              <a:rPr lang="de-CH" sz="2400" dirty="0" err="1"/>
              <a:t>value</a:t>
            </a:r>
            <a:r>
              <a:rPr lang="de-CH" sz="2400" dirty="0"/>
              <a:t> </a:t>
            </a:r>
            <a:r>
              <a:rPr lang="de-CH" sz="2400" dirty="0" err="1"/>
              <a:t>into</a:t>
            </a:r>
            <a:r>
              <a:rPr lang="de-CH" sz="2400" dirty="0"/>
              <a:t> an </a:t>
            </a:r>
            <a:r>
              <a:rPr lang="de-CH" sz="2400" dirty="0" err="1"/>
              <a:t>array</a:t>
            </a:r>
            <a:r>
              <a:rPr lang="de-CH" sz="2400" dirty="0"/>
              <a:t> </a:t>
            </a:r>
            <a:r>
              <a:rPr lang="de-CH" sz="2400" dirty="0" err="1"/>
              <a:t>index</a:t>
            </a:r>
            <a:r>
              <a:rPr lang="de-CH" sz="2400" dirty="0"/>
              <a:t>, </a:t>
            </a:r>
            <a:r>
              <a:rPr lang="de-CH" sz="2400" dirty="0" err="1"/>
              <a:t>using</a:t>
            </a:r>
            <a:r>
              <a:rPr lang="de-CH" sz="2400" dirty="0"/>
              <a:t> </a:t>
            </a:r>
            <a:r>
              <a:rPr lang="de-CH" sz="2400" dirty="0">
                <a:solidFill>
                  <a:srgbClr val="00B0F0"/>
                </a:solidFill>
              </a:rPr>
              <a:t>modular </a:t>
            </a:r>
            <a:r>
              <a:rPr lang="de-CH" sz="2400" dirty="0" err="1">
                <a:solidFill>
                  <a:srgbClr val="00B0F0"/>
                </a:solidFill>
              </a:rPr>
              <a:t>hashing</a:t>
            </a:r>
            <a:r>
              <a:rPr lang="de-CH" sz="2400" dirty="0">
                <a:solidFill>
                  <a:srgbClr val="00B0F0"/>
                </a:solidFill>
              </a:rPr>
              <a:t> </a:t>
            </a:r>
            <a:r>
              <a:rPr lang="de-CH" sz="2400" dirty="0"/>
              <a:t>(</a:t>
            </a:r>
            <a:r>
              <a:rPr lang="de-CH" sz="2400" dirty="0" err="1"/>
              <a:t>what</a:t>
            </a:r>
            <a:r>
              <a:rPr lang="de-CH" sz="2400" dirty="0"/>
              <a:t> </a:t>
            </a:r>
            <a:r>
              <a:rPr lang="de-CH" sz="2400" dirty="0" err="1"/>
              <a:t>the</a:t>
            </a:r>
            <a:r>
              <a:rPr lang="de-CH" sz="2400" dirty="0"/>
              <a:t> heck </a:t>
            </a:r>
            <a:r>
              <a:rPr lang="de-CH" sz="2400" dirty="0" err="1"/>
              <a:t>is</a:t>
            </a:r>
            <a:r>
              <a:rPr lang="de-CH" sz="2400" dirty="0"/>
              <a:t> </a:t>
            </a:r>
            <a:r>
              <a:rPr lang="de-CH" sz="2400" dirty="0" err="1"/>
              <a:t>that</a:t>
            </a:r>
            <a:r>
              <a:rPr lang="de-CH" sz="2400" dirty="0"/>
              <a:t> </a:t>
            </a:r>
            <a:r>
              <a:rPr lang="de-CH" sz="2400" dirty="0" err="1"/>
              <a:t>again</a:t>
            </a:r>
            <a:r>
              <a:rPr lang="de-CH" sz="2400" dirty="0"/>
              <a:t>?)</a:t>
            </a:r>
          </a:p>
          <a:p>
            <a:pPr marL="0" indent="0">
              <a:buNone/>
            </a:pPr>
            <a:r>
              <a:rPr lang="de-CH" sz="2400" dirty="0">
                <a:solidFill>
                  <a:srgbClr val="00B050"/>
                </a:solidFill>
              </a:rPr>
              <a:t>Solution: </a:t>
            </a:r>
            <a:r>
              <a:rPr lang="de-CH" sz="1800" dirty="0"/>
              <a:t>(</a:t>
            </a:r>
            <a:r>
              <a:rPr lang="de-CH" sz="1800" dirty="0" err="1"/>
              <a:t>you</a:t>
            </a:r>
            <a:r>
              <a:rPr lang="de-CH" sz="1800" dirty="0"/>
              <a:t> </a:t>
            </a:r>
            <a:r>
              <a:rPr lang="de-CH" sz="1800" dirty="0" err="1"/>
              <a:t>don’t</a:t>
            </a:r>
            <a:r>
              <a:rPr lang="de-CH" sz="1800" dirty="0"/>
              <a:t> </a:t>
            </a:r>
            <a:r>
              <a:rPr lang="de-CH" sz="1800" dirty="0" err="1"/>
              <a:t>have</a:t>
            </a:r>
            <a:r>
              <a:rPr lang="de-CH" sz="1800" dirty="0"/>
              <a:t> </a:t>
            </a:r>
            <a:r>
              <a:rPr lang="de-CH" sz="1800" dirty="0" err="1"/>
              <a:t>to</a:t>
            </a:r>
            <a:r>
              <a:rPr lang="de-CH" sz="1800" dirty="0"/>
              <a:t> do </a:t>
            </a:r>
            <a:r>
              <a:rPr lang="de-CH" sz="1800" dirty="0" err="1"/>
              <a:t>that</a:t>
            </a:r>
            <a:r>
              <a:rPr lang="de-CH" sz="1800" dirty="0"/>
              <a:t>, </a:t>
            </a:r>
            <a:r>
              <a:rPr lang="de-CH" sz="1800" dirty="0" err="1"/>
              <a:t>HashMap</a:t>
            </a:r>
            <a:r>
              <a:rPr lang="de-CH" sz="1800" dirty="0"/>
              <a:t> </a:t>
            </a:r>
            <a:r>
              <a:rPr lang="de-CH" sz="1800" dirty="0" err="1"/>
              <a:t>does</a:t>
            </a:r>
            <a:r>
              <a:rPr lang="de-CH" sz="1800" dirty="0"/>
              <a:t> </a:t>
            </a:r>
            <a:r>
              <a:rPr lang="de-CH" sz="1800" dirty="0" err="1"/>
              <a:t>it</a:t>
            </a:r>
            <a:r>
              <a:rPr lang="de-CH" sz="1800" dirty="0"/>
              <a:t>)</a:t>
            </a:r>
            <a:endParaRPr lang="de-CH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e-CH" sz="2400" dirty="0">
                <a:solidFill>
                  <a:srgbClr val="00B050"/>
                </a:solidFill>
              </a:rPr>
              <a:t>Divide </a:t>
            </a:r>
            <a:r>
              <a:rPr lang="de-CH" sz="2400" dirty="0" err="1">
                <a:solidFill>
                  <a:srgbClr val="00B050"/>
                </a:solidFill>
              </a:rPr>
              <a:t>the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hash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value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by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the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array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size</a:t>
            </a:r>
            <a:r>
              <a:rPr lang="de-CH" sz="2400" dirty="0">
                <a:solidFill>
                  <a:srgbClr val="00B050"/>
                </a:solidFill>
              </a:rPr>
              <a:t> and </a:t>
            </a:r>
            <a:r>
              <a:rPr lang="de-CH" sz="2400" dirty="0" err="1">
                <a:solidFill>
                  <a:srgbClr val="00B050"/>
                </a:solidFill>
              </a:rPr>
              <a:t>use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the</a:t>
            </a:r>
            <a:r>
              <a:rPr lang="de-CH" sz="2400" dirty="0">
                <a:solidFill>
                  <a:srgbClr val="00B050"/>
                </a:solidFill>
              </a:rPr>
              <a:t> </a:t>
            </a:r>
            <a:r>
              <a:rPr lang="de-CH" sz="2400" dirty="0" err="1">
                <a:solidFill>
                  <a:srgbClr val="00B050"/>
                </a:solidFill>
              </a:rPr>
              <a:t>reminder</a:t>
            </a:r>
            <a:endParaRPr lang="de-CH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523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Hash Map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CH" dirty="0" err="1"/>
              <a:t>Good</a:t>
            </a:r>
            <a:r>
              <a:rPr lang="de-CH" dirty="0"/>
              <a:t> news: Java </a:t>
            </a:r>
            <a:r>
              <a:rPr lang="de-CH" dirty="0" err="1"/>
              <a:t>provides</a:t>
            </a:r>
            <a:r>
              <a:rPr lang="de-CH" dirty="0"/>
              <a:t> a </a:t>
            </a:r>
            <a:r>
              <a:rPr lang="de-CH" dirty="0" err="1"/>
              <a:t>hashCode</a:t>
            </a:r>
            <a:r>
              <a:rPr lang="de-CH" dirty="0"/>
              <a:t>() </a:t>
            </a:r>
            <a:r>
              <a:rPr lang="de-CH" dirty="0" err="1"/>
              <a:t>method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all ist </a:t>
            </a:r>
            <a:r>
              <a:rPr lang="de-CH" dirty="0" err="1"/>
              <a:t>classes</a:t>
            </a:r>
            <a:r>
              <a:rPr lang="de-CH" dirty="0"/>
              <a:t>.</a:t>
            </a:r>
          </a:p>
          <a:p>
            <a:pPr marL="0" indent="0">
              <a:buNone/>
            </a:pPr>
            <a:r>
              <a:rPr lang="de-CH" dirty="0"/>
              <a:t>Bad news: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your</a:t>
            </a:r>
            <a:r>
              <a:rPr lang="de-CH" dirty="0"/>
              <a:t> own </a:t>
            </a:r>
            <a:r>
              <a:rPr lang="de-CH" dirty="0" err="1"/>
              <a:t>classes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must </a:t>
            </a:r>
            <a:r>
              <a:rPr lang="de-CH" dirty="0" err="1"/>
              <a:t>provide</a:t>
            </a:r>
            <a:r>
              <a:rPr lang="de-CH" dirty="0"/>
              <a:t> </a:t>
            </a:r>
            <a:r>
              <a:rPr lang="de-CH" dirty="0" err="1"/>
              <a:t>your</a:t>
            </a:r>
            <a:r>
              <a:rPr lang="de-CH" dirty="0"/>
              <a:t> own </a:t>
            </a:r>
            <a:r>
              <a:rPr lang="de-CH" dirty="0" err="1"/>
              <a:t>hashCode</a:t>
            </a:r>
            <a:r>
              <a:rPr lang="de-CH" dirty="0"/>
              <a:t>().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be</a:t>
            </a:r>
            <a:r>
              <a:rPr lang="de-CH" dirty="0"/>
              <a:t> </a:t>
            </a:r>
            <a:r>
              <a:rPr lang="de-CH" dirty="0" err="1"/>
              <a:t>precise</a:t>
            </a:r>
            <a:r>
              <a:rPr lang="de-CH" dirty="0"/>
              <a:t>: </a:t>
            </a:r>
            <a:r>
              <a:rPr lang="de-CH" dirty="0" err="1"/>
              <a:t>You</a:t>
            </a:r>
            <a:r>
              <a:rPr lang="de-CH" dirty="0"/>
              <a:t> must </a:t>
            </a:r>
            <a:r>
              <a:rPr lang="de-CH" dirty="0" err="1">
                <a:solidFill>
                  <a:srgbClr val="FF0000"/>
                </a:solidFill>
              </a:rPr>
              <a:t>overwrite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hashCode</a:t>
            </a:r>
            <a:r>
              <a:rPr lang="de-CH" dirty="0"/>
              <a:t>()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Object</a:t>
            </a:r>
            <a:r>
              <a:rPr lang="de-CH" dirty="0"/>
              <a:t> </a:t>
            </a:r>
            <a:r>
              <a:rPr lang="de-CH" dirty="0" err="1"/>
              <a:t>class</a:t>
            </a:r>
            <a:r>
              <a:rPr lang="de-CH" dirty="0"/>
              <a:t>.</a:t>
            </a:r>
          </a:p>
          <a:p>
            <a:pPr marL="0" indent="0">
              <a:buNone/>
            </a:pPr>
            <a:r>
              <a:rPr lang="de-CH" dirty="0" err="1"/>
              <a:t>If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don’t</a:t>
            </a:r>
            <a:r>
              <a:rPr lang="de-CH" dirty="0"/>
              <a:t> </a:t>
            </a:r>
            <a:r>
              <a:rPr lang="de-CH" dirty="0" err="1"/>
              <a:t>overwrite</a:t>
            </a:r>
            <a:r>
              <a:rPr lang="de-CH" dirty="0"/>
              <a:t> </a:t>
            </a:r>
            <a:r>
              <a:rPr lang="de-CH" dirty="0" err="1"/>
              <a:t>this</a:t>
            </a:r>
            <a:r>
              <a:rPr lang="de-CH" dirty="0"/>
              <a:t> </a:t>
            </a:r>
            <a:r>
              <a:rPr lang="de-CH" dirty="0" err="1"/>
              <a:t>method</a:t>
            </a:r>
            <a:r>
              <a:rPr lang="de-CH" dirty="0"/>
              <a:t>,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objects</a:t>
            </a:r>
            <a:r>
              <a:rPr lang="de-CH" dirty="0"/>
              <a:t> </a:t>
            </a:r>
            <a:r>
              <a:rPr lang="de-CH" dirty="0" err="1"/>
              <a:t>hashCode</a:t>
            </a:r>
            <a:r>
              <a:rPr lang="de-CH" dirty="0"/>
              <a:t>()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used</a:t>
            </a:r>
            <a:r>
              <a:rPr lang="de-CH" dirty="0"/>
              <a:t>, </a:t>
            </a:r>
            <a:r>
              <a:rPr lang="de-CH" dirty="0" err="1"/>
              <a:t>which</a:t>
            </a:r>
            <a:r>
              <a:rPr lang="de-CH" dirty="0"/>
              <a:t> </a:t>
            </a:r>
            <a:r>
              <a:rPr lang="de-CH" dirty="0" err="1"/>
              <a:t>uses</a:t>
            </a:r>
            <a:r>
              <a:rPr lang="de-CH" dirty="0"/>
              <a:t> </a:t>
            </a:r>
            <a:r>
              <a:rPr lang="de-CH" dirty="0" err="1"/>
              <a:t>its</a:t>
            </a:r>
            <a:r>
              <a:rPr lang="de-CH" dirty="0"/>
              <a:t> </a:t>
            </a:r>
            <a:r>
              <a:rPr lang="de-CH" dirty="0" err="1"/>
              <a:t>address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hash</a:t>
            </a:r>
            <a:r>
              <a:rPr lang="de-CH" dirty="0"/>
              <a:t> </a:t>
            </a:r>
            <a:r>
              <a:rPr lang="de-CH" dirty="0" err="1"/>
              <a:t>value</a:t>
            </a:r>
            <a:r>
              <a:rPr lang="de-CH" dirty="0"/>
              <a:t>.</a:t>
            </a:r>
          </a:p>
          <a:p>
            <a:pPr marL="0" indent="0">
              <a:buNone/>
            </a:pPr>
            <a:r>
              <a:rPr lang="de-CH" dirty="0" err="1"/>
              <a:t>Why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that</a:t>
            </a:r>
            <a:r>
              <a:rPr lang="de-CH" dirty="0"/>
              <a:t> </a:t>
            </a:r>
            <a:r>
              <a:rPr lang="de-CH" dirty="0" err="1"/>
              <a:t>bad</a:t>
            </a:r>
            <a:r>
              <a:rPr lang="de-CH" dirty="0"/>
              <a:t>? Think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it!</a:t>
            </a:r>
            <a:endParaRPr lang="de-CH" dirty="0"/>
          </a:p>
          <a:p>
            <a:pPr marL="0" indent="0">
              <a:buNone/>
            </a:pPr>
            <a:r>
              <a:rPr lang="de-CH" dirty="0" err="1"/>
              <a:t>Only</a:t>
            </a:r>
            <a:r>
              <a:rPr lang="de-CH" dirty="0"/>
              <a:t> </a:t>
            </a:r>
            <a:r>
              <a:rPr lang="de-CH" dirty="0" err="1">
                <a:solidFill>
                  <a:srgbClr val="FF0000"/>
                </a:solidFill>
              </a:rPr>
              <a:t>identical</a:t>
            </a:r>
            <a:r>
              <a:rPr lang="de-CH" dirty="0">
                <a:solidFill>
                  <a:srgbClr val="FF0000"/>
                </a:solidFill>
              </a:rPr>
              <a:t> </a:t>
            </a:r>
            <a:r>
              <a:rPr lang="de-CH" dirty="0" err="1"/>
              <a:t>objects</a:t>
            </a:r>
            <a:r>
              <a:rPr lang="de-CH" dirty="0"/>
              <a:t> </a:t>
            </a:r>
            <a:r>
              <a:rPr lang="de-CH" dirty="0" err="1"/>
              <a:t>have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same </a:t>
            </a:r>
            <a:r>
              <a:rPr lang="de-CH" dirty="0" err="1"/>
              <a:t>hash</a:t>
            </a:r>
            <a:r>
              <a:rPr lang="de-CH" dirty="0"/>
              <a:t> </a:t>
            </a:r>
            <a:r>
              <a:rPr lang="de-CH" dirty="0" err="1"/>
              <a:t>value</a:t>
            </a:r>
            <a:r>
              <a:rPr lang="de-CH" dirty="0"/>
              <a:t>, </a:t>
            </a:r>
            <a:r>
              <a:rPr lang="de-CH" dirty="0" err="1"/>
              <a:t>whereas</a:t>
            </a:r>
            <a:r>
              <a:rPr lang="de-CH" dirty="0"/>
              <a:t> </a:t>
            </a:r>
            <a:r>
              <a:rPr lang="de-CH" dirty="0" err="1"/>
              <a:t>normally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would</a:t>
            </a:r>
            <a:r>
              <a:rPr lang="de-CH" dirty="0"/>
              <a:t> </a:t>
            </a:r>
            <a:r>
              <a:rPr lang="de-CH" dirty="0" err="1"/>
              <a:t>want</a:t>
            </a:r>
            <a:r>
              <a:rPr lang="de-CH" dirty="0"/>
              <a:t> </a:t>
            </a:r>
            <a:r>
              <a:rPr lang="de-CH" dirty="0" err="1">
                <a:solidFill>
                  <a:srgbClr val="FF0000"/>
                </a:solidFill>
              </a:rPr>
              <a:t>equal</a:t>
            </a:r>
            <a:r>
              <a:rPr lang="de-CH" dirty="0"/>
              <a:t> </a:t>
            </a:r>
            <a:r>
              <a:rPr lang="de-CH" dirty="0" err="1"/>
              <a:t>objects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have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same </a:t>
            </a:r>
            <a:r>
              <a:rPr lang="de-CH" dirty="0" err="1"/>
              <a:t>hash</a:t>
            </a:r>
            <a:r>
              <a:rPr lang="de-CH" dirty="0"/>
              <a:t> </a:t>
            </a:r>
            <a:r>
              <a:rPr lang="de-CH" dirty="0" err="1"/>
              <a:t>value</a:t>
            </a:r>
            <a:r>
              <a:rPr lang="de-CH" dirty="0"/>
              <a:t>.</a:t>
            </a:r>
            <a:br>
              <a:rPr lang="de-CH" dirty="0"/>
            </a:br>
            <a:r>
              <a:rPr lang="de-CH" dirty="0"/>
              <a:t>(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know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difference</a:t>
            </a:r>
            <a:r>
              <a:rPr lang="de-CH" dirty="0"/>
              <a:t> </a:t>
            </a:r>
            <a:r>
              <a:rPr lang="de-CH" dirty="0" err="1"/>
              <a:t>between</a:t>
            </a:r>
            <a:r>
              <a:rPr lang="de-CH" dirty="0"/>
              <a:t> </a:t>
            </a:r>
            <a:r>
              <a:rPr lang="de-CH" dirty="0" err="1"/>
              <a:t>identical</a:t>
            </a:r>
            <a:r>
              <a:rPr lang="de-CH" dirty="0"/>
              <a:t> and </a:t>
            </a:r>
            <a:r>
              <a:rPr lang="de-CH" dirty="0" err="1"/>
              <a:t>equal</a:t>
            </a:r>
            <a:r>
              <a:rPr lang="de-CH" dirty="0"/>
              <a:t>, </a:t>
            </a:r>
            <a:r>
              <a:rPr lang="de-CH" dirty="0" err="1"/>
              <a:t>don’t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?)</a:t>
            </a:r>
          </a:p>
          <a:p>
            <a:pPr marL="0" indent="0">
              <a:buNone/>
            </a:pPr>
            <a:r>
              <a:rPr lang="de-CH" dirty="0"/>
              <a:t>BTW,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b="1" dirty="0">
                <a:solidFill>
                  <a:srgbClr val="FF0000"/>
                </a:solidFill>
              </a:rPr>
              <a:t>MUST</a:t>
            </a:r>
            <a:r>
              <a:rPr lang="de-CH" dirty="0">
                <a:solidFill>
                  <a:srgbClr val="FF0000"/>
                </a:solidFill>
              </a:rPr>
              <a:t> </a:t>
            </a:r>
            <a:r>
              <a:rPr lang="de-CH" dirty="0"/>
              <a:t>also </a:t>
            </a:r>
            <a:r>
              <a:rPr lang="de-CH" dirty="0" err="1"/>
              <a:t>overwrite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equal</a:t>
            </a:r>
            <a:r>
              <a:rPr lang="de-CH" dirty="0"/>
              <a:t>() </a:t>
            </a:r>
            <a:r>
              <a:rPr lang="de-CH" dirty="0" err="1"/>
              <a:t>method</a:t>
            </a:r>
            <a:r>
              <a:rPr lang="de-CH" dirty="0"/>
              <a:t>, </a:t>
            </a:r>
            <a:r>
              <a:rPr lang="de-CH" dirty="0" err="1">
                <a:solidFill>
                  <a:srgbClr val="00B050"/>
                </a:solidFill>
              </a:rPr>
              <a:t>hashCode</a:t>
            </a:r>
            <a:r>
              <a:rPr lang="de-CH" dirty="0">
                <a:solidFill>
                  <a:srgbClr val="00B050"/>
                </a:solidFill>
              </a:rPr>
              <a:t>() </a:t>
            </a:r>
            <a:r>
              <a:rPr lang="de-CH" dirty="0"/>
              <a:t>and </a:t>
            </a:r>
            <a:r>
              <a:rPr lang="de-CH" dirty="0" err="1">
                <a:solidFill>
                  <a:srgbClr val="00B050"/>
                </a:solidFill>
              </a:rPr>
              <a:t>equal</a:t>
            </a:r>
            <a:r>
              <a:rPr lang="de-CH" dirty="0">
                <a:solidFill>
                  <a:srgbClr val="00B050"/>
                </a:solidFill>
              </a:rPr>
              <a:t>() </a:t>
            </a:r>
            <a:r>
              <a:rPr lang="de-CH" dirty="0" err="1"/>
              <a:t>work</a:t>
            </a:r>
            <a:r>
              <a:rPr lang="de-CH" dirty="0"/>
              <a:t> </a:t>
            </a:r>
            <a:r>
              <a:rPr lang="de-CH" dirty="0" err="1"/>
              <a:t>together</a:t>
            </a:r>
            <a:r>
              <a:rPr lang="de-CH" dirty="0"/>
              <a:t>.</a:t>
            </a:r>
          </a:p>
          <a:p>
            <a:pPr marL="0" indent="0">
              <a:buNone/>
            </a:pP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Task: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write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hashCode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() and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equal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for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 3-dimensional Point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class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Class Point3D { </a:t>
            </a:r>
            <a:r>
              <a:rPr lang="de-CH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de-CH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x, y, z; }</a:t>
            </a:r>
          </a:p>
        </p:txBody>
      </p:sp>
    </p:spTree>
    <p:extLst>
      <p:ext uri="{BB962C8B-B14F-4D97-AF65-F5344CB8AC3E}">
        <p14:creationId xmlns:p14="http://schemas.microsoft.com/office/powerpoint/2010/main" val="106742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Recursion Exercises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CH" sz="1700" dirty="0"/>
              <a:t>1) </a:t>
            </a:r>
            <a:r>
              <a:rPr lang="de-CH" sz="1700" dirty="0" err="1"/>
              <a:t>What</a:t>
            </a:r>
            <a:r>
              <a:rPr lang="de-CH" sz="1700" dirty="0"/>
              <a:t> </a:t>
            </a:r>
            <a:r>
              <a:rPr lang="de-CH" sz="1700" dirty="0" err="1"/>
              <a:t>is</a:t>
            </a:r>
            <a:r>
              <a:rPr lang="de-CH" sz="1700" dirty="0"/>
              <a:t> </a:t>
            </a:r>
            <a:r>
              <a:rPr lang="de-CH" sz="1700" dirty="0" err="1"/>
              <a:t>the</a:t>
            </a:r>
            <a:r>
              <a:rPr lang="de-CH" sz="1700" dirty="0"/>
              <a:t> </a:t>
            </a:r>
            <a:r>
              <a:rPr lang="de-CH" sz="1700" dirty="0" err="1"/>
              <a:t>output</a:t>
            </a:r>
            <a:r>
              <a:rPr lang="de-CH" sz="1700" dirty="0"/>
              <a:t> </a:t>
            </a:r>
            <a:r>
              <a:rPr lang="de-CH" sz="1700" dirty="0" err="1"/>
              <a:t>of</a:t>
            </a:r>
            <a:r>
              <a:rPr lang="de-CH" sz="1700" dirty="0"/>
              <a:t> rec1(5):</a:t>
            </a:r>
          </a:p>
          <a:p>
            <a:pPr marL="0" indent="0">
              <a:buNone/>
            </a:pPr>
            <a:r>
              <a:rPr lang="de-CH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String rec1(int n) {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if (n &lt;= 0) return "";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n + rec1(n-1) + n;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e-CH" sz="1700" dirty="0"/>
              <a:t>2) </a:t>
            </a:r>
            <a:r>
              <a:rPr lang="de-CH" sz="1700" dirty="0" err="1"/>
              <a:t>What</a:t>
            </a:r>
            <a:r>
              <a:rPr lang="de-CH" sz="1700" dirty="0"/>
              <a:t> </a:t>
            </a:r>
            <a:r>
              <a:rPr lang="de-CH" sz="1700" dirty="0" err="1"/>
              <a:t>is</a:t>
            </a:r>
            <a:r>
              <a:rPr lang="de-CH" sz="1700" dirty="0"/>
              <a:t> </a:t>
            </a:r>
            <a:r>
              <a:rPr lang="de-CH" sz="1700" dirty="0" err="1"/>
              <a:t>the</a:t>
            </a:r>
            <a:r>
              <a:rPr lang="de-CH" sz="1700" dirty="0"/>
              <a:t> </a:t>
            </a:r>
            <a:r>
              <a:rPr lang="de-CH" sz="1700" dirty="0" err="1"/>
              <a:t>output</a:t>
            </a:r>
            <a:r>
              <a:rPr lang="de-CH" sz="1700" dirty="0"/>
              <a:t> </a:t>
            </a:r>
            <a:r>
              <a:rPr lang="de-CH" sz="1700" dirty="0" err="1"/>
              <a:t>of</a:t>
            </a:r>
            <a:r>
              <a:rPr lang="de-CH" sz="1700" dirty="0"/>
              <a:t> rec2(4):</a:t>
            </a:r>
            <a:endParaRPr lang="en-U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String rec2(int n) {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if (n &lt;= 0) return "";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n + rec2(n-1) + rec2(n-2);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r>
              <a:rPr lang="de-CH" sz="1600" dirty="0"/>
              <a:t>3) </a:t>
            </a:r>
            <a:r>
              <a:rPr lang="de-CH" sz="1600" dirty="0" err="1"/>
              <a:t>What</a:t>
            </a:r>
            <a:r>
              <a:rPr lang="de-CH" sz="1600" dirty="0"/>
              <a:t> </a:t>
            </a:r>
            <a:r>
              <a:rPr lang="de-CH" sz="1600" dirty="0" err="1"/>
              <a:t>is</a:t>
            </a:r>
            <a:r>
              <a:rPr lang="de-CH" sz="1600" dirty="0"/>
              <a:t> </a:t>
            </a:r>
            <a:r>
              <a:rPr lang="de-CH" sz="1600" dirty="0" err="1"/>
              <a:t>the</a:t>
            </a:r>
            <a:r>
              <a:rPr lang="de-CH" sz="1600" dirty="0"/>
              <a:t> </a:t>
            </a:r>
            <a:r>
              <a:rPr lang="de-CH" sz="1600" dirty="0" err="1"/>
              <a:t>output</a:t>
            </a:r>
            <a:r>
              <a:rPr lang="de-CH" sz="1600" dirty="0"/>
              <a:t> </a:t>
            </a:r>
            <a:r>
              <a:rPr lang="de-CH" sz="1600" dirty="0" err="1"/>
              <a:t>of</a:t>
            </a:r>
            <a:r>
              <a:rPr lang="de-CH" sz="1600" dirty="0"/>
              <a:t> rec3(6):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String rec3(int n) {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String s = rec3(n-2) + rec3(n-3) + "A";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if (n &lt;= 0) </a:t>
            </a:r>
            <a:r>
              <a:rPr lang="en-US" sz="1500">
                <a:latin typeface="Courier New" panose="02070309020205020404" pitchFamily="49" charset="0"/>
                <a:cs typeface="Courier New" panose="02070309020205020404" pitchFamily="49" charset="0"/>
              </a:rPr>
              <a:t>return "";</a:t>
            </a:r>
            <a:endParaRPr lang="en-US" sz="1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s;</a:t>
            </a:r>
          </a:p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endParaRPr lang="de-CH" sz="1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430</Words>
  <Application>Microsoft Office PowerPoint</Application>
  <PresentationFormat>Bildschirmpräsentation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Courier New</vt:lpstr>
      <vt:lpstr>Larissa-Design</vt:lpstr>
      <vt:lpstr>HashMap I</vt:lpstr>
      <vt:lpstr>Hash Map II</vt:lpstr>
      <vt:lpstr>Recursion 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19.12.2019</dc:title>
  <dc:creator>pius</dc:creator>
  <cp:lastModifiedBy>Pius Portmann</cp:lastModifiedBy>
  <cp:revision>92</cp:revision>
  <dcterms:created xsi:type="dcterms:W3CDTF">2019-11-19T06:31:36Z</dcterms:created>
  <dcterms:modified xsi:type="dcterms:W3CDTF">2020-02-12T11:12:22Z</dcterms:modified>
</cp:coreProperties>
</file>