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de-CH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12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128CF5-48AE-741B-E84E-26E0107B46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942B4CB-0799-D5F7-0FD2-A55AB668CB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F1EDA93-1102-B865-ABE0-B00FC9F70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2E3259-074D-2E34-8A61-D578B1CC2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B43B48-F674-D382-C750-212065F44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703332-F4DD-40DF-BF80-3CF422181078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35218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5F5B89-095B-6414-739A-FC3129D44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FC606AC-205F-3DF2-BFA5-64EC1FCFB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1F5EA8B-BDD9-03CF-EC1D-F1A4F129F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A8D15E-3628-3509-2C33-4E25E7B74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C7F2A11-15E6-DCA0-524D-3C45027FE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E249BC-3680-4CB1-8DB4-EAA2528F5A15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2234186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1E6F89-D781-1DE5-1BD9-B2969010D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5F2069A-A67F-CFD7-50F6-55C7C47CC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032C0B2-BC23-DE50-8BB4-ED727DD9D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B25239-C6F0-3966-A50A-381ED2AD7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6DA5952-E9E9-3310-48CE-17BB2BF4E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A13C28-0E24-4329-87BC-D2BDD7CC1A93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3580074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B3D1D2-E949-A831-8021-1404355D0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F0677E-ABE0-E126-A59D-EC7B87979E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ECD9094-B5F7-1E8D-634E-4FCBBEF66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C444F20-402B-6CF6-4D39-09C5CB76E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399C218-9F61-BDF0-F411-828824E93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43101D0-62A4-B13F-9DBF-FA2B54473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5CF89C-FA1D-4206-9079-E0162A5318B2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4029236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2BB80D-CB8E-61BB-6769-9124B7BDE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8B5A863-9CB1-FA8F-3097-8D7B56BEF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58F2D1E-342F-472D-0306-6B00472CF0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7FEBAE1-783D-FF21-B16F-D58FBB1AC1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E906196-4E1F-DA4B-A4DC-53B77A931F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6EF98A1-923F-2A7A-016C-414D14ECD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alt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F8F03DC-A8A7-73C8-44A8-C117BA85C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alt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DDDE083-8F4D-3D65-86D3-8F69D1D6F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5393F3-2314-4662-9D86-875AEAD05BF8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2818079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6D7CBB-94DC-47D7-203C-F00ECF1CA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0D455B1-07EA-1D7D-C4E7-ACA756E72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alt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88A0CA5-0655-ECA6-39AE-3E4B67757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alt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55A9D8-B8AB-E912-9B0B-DBF34942A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7D0497-8F35-4D9D-84A6-98E1D824FCF2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1116381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F3B6A8F-3682-42E2-9D4D-3E2538841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alt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18A5738-AB0C-0154-A816-113132C13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alt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99F1E85-111E-6AD1-E660-DF4F8AB6A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F2B728-2727-4ECD-BA73-E56E22374DE9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1867893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33B186-7E8F-4F99-13B1-F9426E3A3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5308AD-58E9-E8B3-FAE7-2FCE67A1B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BBE2684-C11B-EF3A-08C8-BECD381DA3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8F4841E-1FF8-BA53-0C73-3819B8F9B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F3380A7-A18C-268B-3096-69603F277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A9627A-6992-CF6C-FFEE-5EB11A8C2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88012E-4B80-407F-BC84-1E3339EB5DE6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1842397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251C89-068D-392D-9FF3-29F944F50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E513F4-431D-D74C-A4F9-4D725BF6D4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9B0519-7CBE-94A5-4F3F-53EA3B775A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F1EBEB5-B707-F34A-5099-58FABA800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860CD81-5FD9-00F3-71D8-780C4A37D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CE183A6-480A-02C4-3357-66D7A2EE8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E21D45-A72F-4750-9675-089652C16734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2178327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812669-3754-F473-553F-DF1B757C1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2F59273-306C-A54A-BAC4-6A5F748793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8F2F115-6E67-E626-A17D-7F654F08A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7983782-6C19-B799-632F-0A3114191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F24A188-6EF9-7C54-C904-2A6E2A00F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01C784-F1A1-454A-83B4-25F2FC49B571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3659963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17B088E-33C2-823A-E7DC-4C15F659DC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5F94551-C48F-48EC-5382-EAD8C80C6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0BF7267-0C59-0BE9-20F5-14B8B1AD2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512E8FC-5823-3CAF-CC27-D1C3E6A6A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7A01D01-413B-F08C-D63A-CDA573071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3507DA-1009-4FEE-A672-DD2F9D3410DD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2275052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E044B2F-9D4E-8B59-4447-DCA36FDE34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Titelmasterformat durch Klicken bearbeiten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5669DA7-BAE6-EBE7-0194-D1AE927475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Textmasterformate durch Klicken bearbeiten</a:t>
            </a:r>
          </a:p>
          <a:p>
            <a:pPr lvl="1"/>
            <a:r>
              <a:rPr lang="de-CH" altLang="de-DE"/>
              <a:t>Zweite Ebene</a:t>
            </a:r>
          </a:p>
          <a:p>
            <a:pPr lvl="2"/>
            <a:r>
              <a:rPr lang="de-CH" altLang="de-DE"/>
              <a:t>Dritte Ebene</a:t>
            </a:r>
          </a:p>
          <a:p>
            <a:pPr lvl="3"/>
            <a:r>
              <a:rPr lang="de-CH" altLang="de-DE"/>
              <a:t>Vierte Ebene</a:t>
            </a:r>
          </a:p>
          <a:p>
            <a:pPr lvl="4"/>
            <a:r>
              <a:rPr lang="de-CH" altLang="de-DE"/>
              <a:t>Fünfte Ebene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6427869-1EB9-D563-F9C8-0F59F172087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CH" altLang="de-DE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8328017-91C8-B149-2C04-A41907C710F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CH" altLang="de-DE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F457AB0-4EB8-BAC7-94C1-CB9917D19A2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E954F9C-88BA-4F4B-B60F-27F6B0821C32}" type="slidenum">
              <a:rPr lang="de-CH" altLang="de-DE"/>
              <a:pPr/>
              <a:t>‹Nr.›</a:t>
            </a:fld>
            <a:endParaRPr lang="de-CH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fs.admin.ch/bfs/portal/de/index/themen/02/06/thematisch/03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bfs.admin.ch/bfs/portal/de/index/themen/02/06/ind13.indicator.130615.1335.html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9DBA260-FA8C-B7C7-D799-D7C9E1D712E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908050"/>
            <a:ext cx="7772400" cy="1470025"/>
          </a:xfrm>
        </p:spPr>
        <p:txBody>
          <a:bodyPr anchor="ctr"/>
          <a:lstStyle/>
          <a:p>
            <a:r>
              <a:rPr lang="de-CH" altLang="de-DE" sz="4400"/>
              <a:t>Einsatz von Diagrammtypen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B7542B5C-B8A7-1E25-C604-4702FD2BC22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99592" y="3573463"/>
            <a:ext cx="7772400" cy="2351087"/>
          </a:xfrm>
        </p:spPr>
        <p:txBody>
          <a:bodyPr/>
          <a:lstStyle/>
          <a:p>
            <a:r>
              <a:rPr lang="de-CH" altLang="de-DE" sz="2800" dirty="0"/>
              <a:t>an den Beispielen aus der Broschüre „Umweltstatistik Schweiz in der Tasche 2007“</a:t>
            </a:r>
          </a:p>
          <a:p>
            <a:endParaRPr lang="de-CH" altLang="de-DE" sz="2800" dirty="0"/>
          </a:p>
          <a:p>
            <a:r>
              <a:rPr lang="de-CH" altLang="de-DE" sz="1400" dirty="0">
                <a:hlinkClick r:id="rId2"/>
              </a:rPr>
              <a:t>http://www.bfs.admin.ch/bfs/portal/de/index/themen/02/06/thematisch/03.html</a:t>
            </a:r>
            <a:endParaRPr lang="de-CH" altLang="de-DE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E11A78A-046F-87E7-1E66-87AC35944A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/>
              <a:t>einfaches Liniendiagramm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9D85ABA-5FE9-ED62-35F7-9D2C3D142A6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de-CH" altLang="de-DE"/>
              <a:t> 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D641048C-FEE2-ED8E-0992-6A41DE662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557338"/>
            <a:ext cx="4848225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7" name="Text Box 5">
            <a:extLst>
              <a:ext uri="{FF2B5EF4-FFF2-40B4-BE49-F238E27FC236}">
                <a16:creationId xmlns:a16="http://schemas.microsoft.com/office/drawing/2014/main" id="{5C0BCDD2-A4EC-AC01-9C86-45701F562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1557338"/>
            <a:ext cx="3240088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CH" altLang="de-DE"/>
              <a:t>Eigenschaften: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2dimensional (x/y)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verschiedene Sachverhalte mit gleicher Zahlenbasis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Index oder konkrete Dimensionierung möglich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Kombination von regelmässigen Erfassungen und Einzelerhebungen möglich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96467B0-9507-35F8-1838-4B921AF47D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 sz="4000"/>
              <a:t>Liniendiagramm mit 2 Grössenachsen (x)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2979B716-DC12-77BF-8298-3F50959E7C4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de-CH" altLang="de-DE"/>
              <a:t> </a:t>
            </a:r>
          </a:p>
        </p:txBody>
      </p:sp>
      <p:sp>
        <p:nvSpPr>
          <p:cNvPr id="14341" name="Text Box 5">
            <a:extLst>
              <a:ext uri="{FF2B5EF4-FFF2-40B4-BE49-F238E27FC236}">
                <a16:creationId xmlns:a16="http://schemas.microsoft.com/office/drawing/2014/main" id="{29F2ED18-162B-3BB1-AD57-B39DFA61F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1557338"/>
            <a:ext cx="3240088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CH" altLang="de-DE"/>
              <a:t>Eigenschaften: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Einbau einer 3. Dimension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Vergleichbarkeit der beiden x-Achsen muss gewährleistet sein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„Äpfel mit Birnen“ –Vergleich theoretisch möglich</a:t>
            </a:r>
          </a:p>
        </p:txBody>
      </p:sp>
      <p:sp>
        <p:nvSpPr>
          <p:cNvPr id="14342" name="Text Box 6">
            <a:extLst>
              <a:ext uri="{FF2B5EF4-FFF2-40B4-BE49-F238E27FC236}">
                <a16:creationId xmlns:a16="http://schemas.microsoft.com/office/drawing/2014/main" id="{09BD67F8-B962-5172-7E0B-1F041DEAE0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913" y="5465763"/>
            <a:ext cx="63420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CH" altLang="de-DE" sz="1200">
                <a:hlinkClick r:id="rId2"/>
              </a:rPr>
              <a:t>http://www.bfs.admin.ch/bfs/portal/de/index/themen/02/06/ind13.indicator.130615.1335.html</a:t>
            </a:r>
            <a:endParaRPr lang="de-CH" altLang="de-DE" sz="1200"/>
          </a:p>
        </p:txBody>
      </p:sp>
      <p:pic>
        <p:nvPicPr>
          <p:cNvPr id="14346" name="Picture 10">
            <a:extLst>
              <a:ext uri="{FF2B5EF4-FFF2-40B4-BE49-F238E27FC236}">
                <a16:creationId xmlns:a16="http://schemas.microsoft.com/office/drawing/2014/main" id="{4A9AA802-C3D7-88C2-B7CA-B141CEB69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773238"/>
            <a:ext cx="43053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EA69E929-E1A6-B779-844F-A961A120FE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/>
              <a:t>einfaches Säulendiagramm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C7BA1D3D-4EB0-9A25-4DDB-3C6400659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73238"/>
            <a:ext cx="4848225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0" name="Text Box 6">
            <a:extLst>
              <a:ext uri="{FF2B5EF4-FFF2-40B4-BE49-F238E27FC236}">
                <a16:creationId xmlns:a16="http://schemas.microsoft.com/office/drawing/2014/main" id="{D9515972-F841-8F6F-EB28-21913B963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1557338"/>
            <a:ext cx="3240088" cy="187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CH" altLang="de-DE"/>
              <a:t>Eigenschaften: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begrenzte Anzahl an Rubriken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Skalierung der y-Achse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sortierbar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0B47EB3-EC83-616C-2653-00F97541E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/>
              <a:t>gestapeltes Säulendiagramm</a:t>
            </a:r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655004D7-44AE-6DEF-A3CE-41A2CE008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1557338"/>
            <a:ext cx="3240088" cy="407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CH" altLang="de-DE"/>
              <a:t>Eigenschaften: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begrenzte Anzahl an Rubriken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Skalierung der y-Achse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stellt meist zeitlichen Verlauf dar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gute Vergleichbarkeit von zeitlicher Entwicklung verschiedener Rubriken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schwierig, wenn eine Rubrik starke Schwankungen aufweist</a:t>
            </a:r>
          </a:p>
        </p:txBody>
      </p:sp>
      <p:pic>
        <p:nvPicPr>
          <p:cNvPr id="7173" name="Picture 5">
            <a:extLst>
              <a:ext uri="{FF2B5EF4-FFF2-40B4-BE49-F238E27FC236}">
                <a16:creationId xmlns:a16="http://schemas.microsoft.com/office/drawing/2014/main" id="{48B95063-D8FC-F3E8-99B7-39493CD5E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00213"/>
            <a:ext cx="4867275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AAFD1A34-D841-A149-13A7-609698B5EF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/>
              <a:t>gestapeltes Säulendiagramm II</a:t>
            </a:r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033CB15C-8D4D-9933-E344-217DB4BB9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1557338"/>
            <a:ext cx="3240088" cy="215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CH" altLang="de-DE"/>
              <a:t>Eigenschaften: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Farbauswahl bedenken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Reihenfolge der Stapelung ist wichtig für die Lesbarkeit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Übereinstimmung Legende und Grafik</a:t>
            </a:r>
          </a:p>
        </p:txBody>
      </p:sp>
      <p:pic>
        <p:nvPicPr>
          <p:cNvPr id="8197" name="Picture 5">
            <a:extLst>
              <a:ext uri="{FF2B5EF4-FFF2-40B4-BE49-F238E27FC236}">
                <a16:creationId xmlns:a16="http://schemas.microsoft.com/office/drawing/2014/main" id="{CD0FB7F4-5CFF-D81F-EA52-28C3460D2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73238"/>
            <a:ext cx="4838700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26FB517-9E40-C732-CF10-5F3B43699D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/>
              <a:t>gruppiertes Säulendiagramm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8771983B-25EE-CA24-D32F-F506DF378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1557338"/>
            <a:ext cx="3240088" cy="325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CH" altLang="de-DE"/>
              <a:t>Eigenschaften: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einzelne Rubriken enthalten eine Aufteilung – kann auch eine zeitliche Entwicklung sein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Vergleichbarkeit der Einzelfaktoren über alle Rubriken schwieriger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prozentual und konkrete Zahlen möglich</a:t>
            </a:r>
          </a:p>
        </p:txBody>
      </p:sp>
      <p:pic>
        <p:nvPicPr>
          <p:cNvPr id="9221" name="Picture 5">
            <a:extLst>
              <a:ext uri="{FF2B5EF4-FFF2-40B4-BE49-F238E27FC236}">
                <a16:creationId xmlns:a16="http://schemas.microsoft.com/office/drawing/2014/main" id="{26C0D593-34D9-D4E9-7D72-43CE5B3E4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700213"/>
            <a:ext cx="4829175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C4B3502-DF6B-712A-F803-878090C3E8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 sz="4000"/>
              <a:t>Säulendiagramm Zuwachs/Abgang</a:t>
            </a:r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A23832AD-FBCA-64C0-2FF3-24FE507F1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1557338"/>
            <a:ext cx="3240088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CH" altLang="de-DE"/>
              <a:t>Eigenschaften: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+/- Rubriken vergleichbar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nicht erkennbar welche positiven in negative Werte mutieren (Zusammenhang)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prozentual und konkrete Zahlen möglich</a:t>
            </a:r>
          </a:p>
        </p:txBody>
      </p:sp>
      <p:pic>
        <p:nvPicPr>
          <p:cNvPr id="10245" name="Picture 5">
            <a:extLst>
              <a:ext uri="{FF2B5EF4-FFF2-40B4-BE49-F238E27FC236}">
                <a16:creationId xmlns:a16="http://schemas.microsoft.com/office/drawing/2014/main" id="{B462A311-0E81-CA4A-7CA1-62E10B3A5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00213"/>
            <a:ext cx="4857750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F70C5F5-B63D-9F8F-C82D-1521934DD2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 sz="4000"/>
              <a:t>Balkendiagramm Zuwachs/Abgang</a:t>
            </a:r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3D83D027-7255-7BBF-2137-EBA312DB4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1557338"/>
            <a:ext cx="3240088" cy="352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CH" altLang="de-DE"/>
              <a:t>Eigenschaften: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generell wie Säulendiagramm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+/- Rubriken vergleichbar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nicht erkennbar welche positiven in negative Werte mutieren (Zusammenhang)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prozentual und konkrete Zahlen möglich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Gruppierung möglich</a:t>
            </a:r>
          </a:p>
        </p:txBody>
      </p:sp>
      <p:pic>
        <p:nvPicPr>
          <p:cNvPr id="11269" name="Picture 5">
            <a:extLst>
              <a:ext uri="{FF2B5EF4-FFF2-40B4-BE49-F238E27FC236}">
                <a16:creationId xmlns:a16="http://schemas.microsoft.com/office/drawing/2014/main" id="{B4A3CD4A-2B72-F2F3-3A27-E2F91E9CD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00213"/>
            <a:ext cx="484822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BE8A442-A9E7-0EF1-8DEE-2C711DDACF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/>
              <a:t>Balkendiagramm 100%</a:t>
            </a:r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D2F2A056-763B-B6F6-70C0-7901DA0C4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1557338"/>
            <a:ext cx="3240088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CH" altLang="de-DE"/>
              <a:t>Eigenschaften: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generell wie Säulendiagramm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Rubriken mit unterschiedlichen Basiszahlen vergleichbar</a:t>
            </a:r>
          </a:p>
        </p:txBody>
      </p:sp>
      <p:pic>
        <p:nvPicPr>
          <p:cNvPr id="12293" name="Picture 5">
            <a:extLst>
              <a:ext uri="{FF2B5EF4-FFF2-40B4-BE49-F238E27FC236}">
                <a16:creationId xmlns:a16="http://schemas.microsoft.com/office/drawing/2014/main" id="{BAAE865E-A527-FAE6-7D94-06F625BF5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00213"/>
            <a:ext cx="4857750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4265A6D3-78C3-AAD7-EFE2-1971A27B03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/>
              <a:t>gestapeltes Flächendiagramm</a:t>
            </a:r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99615D13-20C3-65EB-BB91-861C4C8A5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1557338"/>
            <a:ext cx="3240088" cy="297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CH" altLang="de-DE"/>
              <a:t>Eigenschaften: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generell wie Liniendiagramm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bei nicht gestapelter Version sind eventuell Daten nicht sichtbar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„Basis“ bei den oberen Elementen schwer erkennbar, wenn die unteren Elemente stark schwanken</a:t>
            </a:r>
          </a:p>
        </p:txBody>
      </p:sp>
      <p:pic>
        <p:nvPicPr>
          <p:cNvPr id="13317" name="Picture 5">
            <a:extLst>
              <a:ext uri="{FF2B5EF4-FFF2-40B4-BE49-F238E27FC236}">
                <a16:creationId xmlns:a16="http://schemas.microsoft.com/office/drawing/2014/main" id="{DF9714DE-7C4E-3A9D-2A9B-3A493426B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557338"/>
            <a:ext cx="4867275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16576AF9-C7B9-69C8-3945-EAEACD63F6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/>
              <a:t>Säulendiagramm in %</a:t>
            </a:r>
          </a:p>
        </p:txBody>
      </p:sp>
      <p:sp>
        <p:nvSpPr>
          <p:cNvPr id="15363" name="Text Box 3">
            <a:extLst>
              <a:ext uri="{FF2B5EF4-FFF2-40B4-BE49-F238E27FC236}">
                <a16:creationId xmlns:a16="http://schemas.microsoft.com/office/drawing/2014/main" id="{20FFE3F6-1536-5380-7CF7-E049B527F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1557338"/>
            <a:ext cx="3240088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CH" altLang="de-DE"/>
              <a:t>Eigenschaften: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generell wie Säulendiagramm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Summe nicht zwangsläufig 100% (z.B. bei Mehrfachauswahlen)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viele Rubriken möglich</a:t>
            </a:r>
          </a:p>
        </p:txBody>
      </p:sp>
      <p:pic>
        <p:nvPicPr>
          <p:cNvPr id="15365" name="Picture 5">
            <a:extLst>
              <a:ext uri="{FF2B5EF4-FFF2-40B4-BE49-F238E27FC236}">
                <a16:creationId xmlns:a16="http://schemas.microsoft.com/office/drawing/2014/main" id="{B84B60EC-E8A4-6974-F5C9-B3A1F2012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628775"/>
            <a:ext cx="4876800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538607C-45A4-C68B-0C63-8ED252F798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/>
              <a:t>Kreisdiagramm</a:t>
            </a:r>
          </a:p>
        </p:txBody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DB091016-AA9F-52B1-0696-3F1FE15FB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1557338"/>
            <a:ext cx="3240088" cy="325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CH" altLang="de-DE"/>
              <a:t>Eigenschaften: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Summe zwangsläufig 100%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nur begrenzte Anzahl an Rubriken sinnvoll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Kleinstanteile eventuell verschwindend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Farbgebung wichtig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Beschriftung meist mit Legende</a:t>
            </a:r>
          </a:p>
        </p:txBody>
      </p:sp>
      <p:pic>
        <p:nvPicPr>
          <p:cNvPr id="16389" name="Picture 5">
            <a:extLst>
              <a:ext uri="{FF2B5EF4-FFF2-40B4-BE49-F238E27FC236}">
                <a16:creationId xmlns:a16="http://schemas.microsoft.com/office/drawing/2014/main" id="{17A2F372-1FE4-7B69-A6F8-BA6F75700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628775"/>
            <a:ext cx="485775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CFEE549-D699-12D2-037B-9E5C022B9D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 sz="4000"/>
              <a:t>gestapeltes Säulendiagramm 100%</a:t>
            </a:r>
          </a:p>
        </p:txBody>
      </p:sp>
      <p:sp>
        <p:nvSpPr>
          <p:cNvPr id="17411" name="Text Box 3">
            <a:extLst>
              <a:ext uri="{FF2B5EF4-FFF2-40B4-BE49-F238E27FC236}">
                <a16:creationId xmlns:a16="http://schemas.microsoft.com/office/drawing/2014/main" id="{C7297CCE-1EFC-FDB1-0ABD-C9CACADE4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1557338"/>
            <a:ext cx="3240088" cy="174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CH" altLang="de-DE"/>
              <a:t>Eigenschaften: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besser vergleichbar als mehrere Kreisdiagramme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wie gestapeltes Säulendiagramm generell</a:t>
            </a:r>
          </a:p>
        </p:txBody>
      </p:sp>
      <p:pic>
        <p:nvPicPr>
          <p:cNvPr id="17413" name="Picture 5">
            <a:extLst>
              <a:ext uri="{FF2B5EF4-FFF2-40B4-BE49-F238E27FC236}">
                <a16:creationId xmlns:a16="http://schemas.microsoft.com/office/drawing/2014/main" id="{2927376D-1E2B-9C6E-2B6A-4E08DB101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557338"/>
            <a:ext cx="48387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A0223E05-EC7D-DA80-CE82-826B434584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/>
              <a:t>Kreis aus Kreisdiagramm</a:t>
            </a:r>
          </a:p>
        </p:txBody>
      </p:sp>
      <p:sp>
        <p:nvSpPr>
          <p:cNvPr id="18435" name="Text Box 3">
            <a:extLst>
              <a:ext uri="{FF2B5EF4-FFF2-40B4-BE49-F238E27FC236}">
                <a16:creationId xmlns:a16="http://schemas.microsoft.com/office/drawing/2014/main" id="{B1DA8756-9747-090A-3818-0FD3899AB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1557338"/>
            <a:ext cx="3240088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CH" altLang="de-DE"/>
              <a:t>Eigenschaften: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einige Nachteile des Kreisdiagramms verschwinden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trotzdem nur eingeschränkte Rubrikenzahl sinnvoll</a:t>
            </a:r>
          </a:p>
        </p:txBody>
      </p:sp>
      <p:pic>
        <p:nvPicPr>
          <p:cNvPr id="18437" name="Picture 5">
            <a:extLst>
              <a:ext uri="{FF2B5EF4-FFF2-40B4-BE49-F238E27FC236}">
                <a16:creationId xmlns:a16="http://schemas.microsoft.com/office/drawing/2014/main" id="{D48FEB77-DDE4-75EB-883D-E9022C310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628775"/>
            <a:ext cx="48768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3BDB4F4A-4606-AA76-906A-502CF53AE7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/>
              <a:t>Freie Darstellungen</a:t>
            </a:r>
          </a:p>
        </p:txBody>
      </p:sp>
      <p:sp>
        <p:nvSpPr>
          <p:cNvPr id="19459" name="Text Box 3">
            <a:extLst>
              <a:ext uri="{FF2B5EF4-FFF2-40B4-BE49-F238E27FC236}">
                <a16:creationId xmlns:a16="http://schemas.microsoft.com/office/drawing/2014/main" id="{D4917D03-1751-96EF-8D0C-F55121B86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1557338"/>
            <a:ext cx="3240087" cy="229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CH" altLang="de-DE"/>
              <a:t>Eigenschaften: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Verknüpfung mehrerer Zusammenhänge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schwieriger zu interpretieren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de-CH" altLang="de-DE"/>
              <a:t> aufwändigere Tools</a:t>
            </a:r>
          </a:p>
          <a:p>
            <a:pPr>
              <a:spcBef>
                <a:spcPct val="50000"/>
              </a:spcBef>
              <a:buFontTx/>
              <a:buChar char="-"/>
            </a:pPr>
            <a:endParaRPr lang="de-CH" altLang="de-DE"/>
          </a:p>
        </p:txBody>
      </p:sp>
      <p:pic>
        <p:nvPicPr>
          <p:cNvPr id="19461" name="Picture 5">
            <a:extLst>
              <a:ext uri="{FF2B5EF4-FFF2-40B4-BE49-F238E27FC236}">
                <a16:creationId xmlns:a16="http://schemas.microsoft.com/office/drawing/2014/main" id="{A01BC9DC-3134-7492-8BC1-ECD766B11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00213"/>
            <a:ext cx="5184775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457</Words>
  <Application>Microsoft Office PowerPoint</Application>
  <PresentationFormat>Bildschirmpräsentation (4:3)</PresentationFormat>
  <Paragraphs>86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8" baseType="lpstr">
      <vt:lpstr>Arial</vt:lpstr>
      <vt:lpstr>Standarddesign</vt:lpstr>
      <vt:lpstr>Einsatz von Diagrammtypen</vt:lpstr>
      <vt:lpstr>einfaches Liniendiagramm</vt:lpstr>
      <vt:lpstr>Liniendiagramm mit 2 Grössenachsen (x)</vt:lpstr>
      <vt:lpstr>einfaches Säulendiagramm</vt:lpstr>
      <vt:lpstr>gestapeltes Säulendiagramm</vt:lpstr>
      <vt:lpstr>gestapeltes Säulendiagramm II</vt:lpstr>
      <vt:lpstr>gruppiertes Säulendiagramm</vt:lpstr>
      <vt:lpstr>Säulendiagramm Zuwachs/Abgang</vt:lpstr>
      <vt:lpstr>Balkendiagramm Zuwachs/Abgang</vt:lpstr>
      <vt:lpstr>Balkendiagramm 100%</vt:lpstr>
      <vt:lpstr>gestapeltes Flächendiagramm</vt:lpstr>
      <vt:lpstr>Säulendiagramm in %</vt:lpstr>
      <vt:lpstr>Kreisdiagramm</vt:lpstr>
      <vt:lpstr>gestapeltes Säulendiagramm 100%</vt:lpstr>
      <vt:lpstr>Kreis aus Kreisdiagramm</vt:lpstr>
      <vt:lpstr>Freie Darstellungen</vt:lpstr>
    </vt:vector>
  </TitlesOfParts>
  <Company>TBZ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Einsatz von Diagrammtypen</dc:title>
  <dc:creator>TBZ</dc:creator>
  <cp:lastModifiedBy>Müller Harald</cp:lastModifiedBy>
  <cp:revision>12</cp:revision>
  <dcterms:created xsi:type="dcterms:W3CDTF">2007-09-12T18:26:17Z</dcterms:created>
  <dcterms:modified xsi:type="dcterms:W3CDTF">2024-09-09T20:48:54Z</dcterms:modified>
</cp:coreProperties>
</file>