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63" r:id="rId16"/>
  </p:sldIdLst>
  <p:sldSz cx="9144000" cy="6858000" type="screen4x3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39" autoAdjust="0"/>
  </p:normalViewPr>
  <p:slideViewPr>
    <p:cSldViewPr>
      <p:cViewPr varScale="1">
        <p:scale>
          <a:sx n="98" d="100"/>
          <a:sy n="98" d="100"/>
        </p:scale>
        <p:origin x="76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9FFC7-3961-407B-99C3-4FA625DFF21D}" type="datetimeFigureOut">
              <a:rPr lang="de-CH" smtClean="0"/>
              <a:t>21.12.2017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ABBAD-B281-4F22-BF7C-F0CDD1D4E67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31744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3F0CB-D2F8-4DA5-A618-2A02ED285195}" type="datetimeFigureOut">
              <a:rPr lang="de-CH" smtClean="0"/>
              <a:t>21.12.2017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90570-BD97-4863-A0FD-78459FA39B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01638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3923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12813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29424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0570-BD97-4863-A0FD-78459FA39BBF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985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90800" y="6356349"/>
            <a:ext cx="3962400" cy="365125"/>
          </a:xfrm>
        </p:spPr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Textfeld 6"/>
          <p:cNvSpPr txBox="1"/>
          <p:nvPr userDrawn="1"/>
        </p:nvSpPr>
        <p:spPr>
          <a:xfrm>
            <a:off x="323528" y="188640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Modul 226B – Objektorientiert implementieren</a:t>
            </a:r>
          </a:p>
        </p:txBody>
      </p:sp>
    </p:spTree>
    <p:extLst>
      <p:ext uri="{BB962C8B-B14F-4D97-AF65-F5344CB8AC3E}">
        <p14:creationId xmlns:p14="http://schemas.microsoft.com/office/powerpoint/2010/main" val="392431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4717504" cy="365125"/>
          </a:xfrm>
        </p:spPr>
        <p:txBody>
          <a:bodyPr/>
          <a:lstStyle/>
          <a:p>
            <a:r>
              <a:rPr lang="de-CH" dirty="0"/>
              <a:t>D. A. Waldvogel / R. Zaugg | Modul 226B - Objektorientiert implementieren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369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987824" y="6356350"/>
            <a:ext cx="3168352" cy="365125"/>
          </a:xfrm>
        </p:spPr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478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D. A. Waldvogel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602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31226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1858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928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1493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46111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34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2677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19.12.2016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F46C8-AA0F-45A2-908F-051589ECFA37}" type="slidenum">
              <a:rPr lang="de-CH" smtClean="0"/>
              <a:t>‹Nr.›</a:t>
            </a:fld>
            <a:endParaRPr lang="de-CH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Bildergebnis für tbz 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144" y="277259"/>
            <a:ext cx="2413198" cy="92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13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31901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de-CH" dirty="0"/>
              <a:t>Modul 226B</a:t>
            </a:r>
            <a:br>
              <a:rPr lang="de-CH" dirty="0"/>
            </a:br>
            <a:r>
              <a:rPr lang="de-CH" dirty="0"/>
              <a:t>Objektorientiert implementieren</a:t>
            </a:r>
            <a:br>
              <a:rPr lang="de-CH" dirty="0"/>
            </a:b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D. A. Waldvogel / Roger Zaugg</a:t>
            </a:r>
          </a:p>
          <a:p>
            <a:r>
              <a:rPr lang="de-CH" sz="2400" dirty="0"/>
              <a:t>19.12.2016</a:t>
            </a:r>
          </a:p>
        </p:txBody>
      </p:sp>
    </p:spTree>
    <p:extLst>
      <p:ext uri="{BB962C8B-B14F-4D97-AF65-F5344CB8AC3E}">
        <p14:creationId xmlns:p14="http://schemas.microsoft.com/office/powerpoint/2010/main" val="69568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Lernziele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dirty="0"/>
              <a:t>Die Lernenden…</a:t>
            </a:r>
          </a:p>
          <a:p>
            <a:pPr lvl="0"/>
            <a:r>
              <a:rPr lang="de-CH" dirty="0"/>
              <a:t>…kennen die Schlüsselwörter </a:t>
            </a:r>
            <a:r>
              <a:rPr lang="de-CH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interface</a:t>
            </a:r>
            <a:r>
              <a:rPr lang="de-CH" dirty="0"/>
              <a:t> und </a:t>
            </a:r>
            <a:r>
              <a:rPr lang="de-CH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implements</a:t>
            </a:r>
            <a:endParaRPr lang="de-CH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/>
            <a:r>
              <a:rPr lang="de-CH" dirty="0"/>
              <a:t>…verstehen das Konzept von Interfaces</a:t>
            </a:r>
          </a:p>
          <a:p>
            <a:pPr lvl="0"/>
            <a:r>
              <a:rPr lang="de-CH" dirty="0"/>
              <a:t>…wenden Interfaces in ihrem Produkt zur Belegung der Kompetenzen an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5005536" cy="365125"/>
          </a:xfrm>
        </p:spPr>
        <p:txBody>
          <a:bodyPr/>
          <a:lstStyle/>
          <a:p>
            <a:r>
              <a:rPr lang="de-CH" dirty="0"/>
              <a:t>D. A. Waldvogel / R. Zaugg | Modul 226B - Objektorientiert implementieren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621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Auftrag Interfaces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5005536" cy="365125"/>
          </a:xfrm>
        </p:spPr>
        <p:txBody>
          <a:bodyPr/>
          <a:lstStyle/>
          <a:p>
            <a:r>
              <a:rPr lang="de-CH" dirty="0"/>
              <a:t>D. A. Waldvogel / R. Zaugg | Modul 226B - Objektorientiert implementieren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3</a:t>
            </a:fld>
            <a:endParaRPr lang="de-CH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416512"/>
              </p:ext>
            </p:extLst>
          </p:nvPr>
        </p:nvGraphicFramePr>
        <p:xfrm>
          <a:off x="457200" y="1606172"/>
          <a:ext cx="8229601" cy="366460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677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6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60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5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>
                          <a:effectLst/>
                        </a:rPr>
                        <a:t>Phase</a:t>
                      </a:r>
                      <a:endParaRPr lang="de-CH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>
                          <a:effectLst/>
                        </a:rPr>
                        <a:t>Ihre Aktivität</a:t>
                      </a:r>
                      <a:endParaRPr lang="de-CH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>
                          <a:effectLst/>
                        </a:rPr>
                        <a:t>Hinweise</a:t>
                      </a:r>
                      <a:endParaRPr lang="de-CH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8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2800" dirty="0">
                          <a:effectLst/>
                        </a:rPr>
                        <a:t>Think</a:t>
                      </a:r>
                      <a:endParaRPr lang="de-CH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</a:rPr>
                        <a:t>Lesen Sie den Text aufmerksam durch. Beantworten Sie danach alleine die Fragen direkt</a:t>
                      </a:r>
                      <a:r>
                        <a:rPr lang="de-CH" sz="1600" baseline="0" dirty="0">
                          <a:effectLst/>
                        </a:rPr>
                        <a:t> in das Word-Dokument.</a:t>
                      </a:r>
                      <a:endParaRPr lang="de-CH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</a:rPr>
                        <a:t>Markieren Sie sich wichtige Stellen im Text.</a:t>
                      </a:r>
                      <a:endParaRPr lang="de-CH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4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2800" dirty="0">
                          <a:effectLst/>
                        </a:rPr>
                        <a:t>Pair</a:t>
                      </a:r>
                      <a:endParaRPr lang="de-CH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</a:rPr>
                        <a:t>Vergleichen Sie Ihre Antworten in der Gruppe. Diskutieren Sie die Unterschiede.</a:t>
                      </a:r>
                      <a:endParaRPr lang="de-CH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</a:rPr>
                        <a:t>Ergänzen Sie Ihre Antworten falls nötig.</a:t>
                      </a:r>
                      <a:endParaRPr lang="de-CH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2800" dirty="0">
                          <a:effectLst/>
                        </a:rPr>
                        <a:t>Share</a:t>
                      </a:r>
                      <a:endParaRPr lang="de-CH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</a:rPr>
                        <a:t>Laden Sie Ihr Dokument auf BSCW hoch, damit auch die anderen Lernenden Zugriff darauf haben.</a:t>
                      </a:r>
                      <a:endParaRPr lang="de-CH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</a:rPr>
                        <a:t> </a:t>
                      </a:r>
                      <a:endParaRPr lang="de-CH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369848" y="5621178"/>
            <a:ext cx="75713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/>
              <a:t>BSCW Ordner: Ressourcen </a:t>
            </a:r>
            <a:r>
              <a:rPr lang="de-CH" sz="2000" b="1"/>
              <a:t>-&gt; 7 </a:t>
            </a:r>
            <a:r>
              <a:rPr lang="de-CH" sz="2000" b="1" dirty="0"/>
              <a:t>– Interface abstrakte Klassen </a:t>
            </a:r>
          </a:p>
          <a:p>
            <a:r>
              <a:rPr lang="de-CH" sz="2000" b="1" dirty="0"/>
              <a:t>Dokumente: I_Interfaces.pdf, A_Interfaces_Fragen.docx		</a:t>
            </a:r>
          </a:p>
        </p:txBody>
      </p:sp>
    </p:spTree>
    <p:extLst>
      <p:ext uri="{BB962C8B-B14F-4D97-AF65-F5344CB8AC3E}">
        <p14:creationId xmlns:p14="http://schemas.microsoft.com/office/powerpoint/2010/main" val="382909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Fallbeispiel - Game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4</a:t>
            </a:fld>
            <a:endParaRPr lang="de-CH"/>
          </a:p>
        </p:txBody>
      </p:sp>
      <p:pic>
        <p:nvPicPr>
          <p:cNvPr id="1028" name="Picture 4" descr="Bildergebnis für wow character magi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890" y="2156212"/>
            <a:ext cx="2695377" cy="387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ergebnis für wow character schurk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451310"/>
            <a:ext cx="20764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ildergebnis für wow character warri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7" y="2439471"/>
            <a:ext cx="2539222" cy="359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827584" y="1738448"/>
            <a:ext cx="7284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/>
              <a:t>  Krieger		       Magier	       	     Schurke</a:t>
            </a:r>
          </a:p>
        </p:txBody>
      </p:sp>
    </p:spTree>
    <p:extLst>
      <p:ext uri="{BB962C8B-B14F-4D97-AF65-F5344CB8AC3E}">
        <p14:creationId xmlns:p14="http://schemas.microsoft.com/office/powerpoint/2010/main" val="1736890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Fallbeispiel - Game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5</a:t>
            </a:fld>
            <a:endParaRPr lang="de-CH"/>
          </a:p>
        </p:txBody>
      </p:sp>
      <p:sp>
        <p:nvSpPr>
          <p:cNvPr id="11" name="Textfeld 10"/>
          <p:cNvSpPr txBox="1"/>
          <p:nvPr/>
        </p:nvSpPr>
        <p:spPr>
          <a:xfrm>
            <a:off x="755576" y="5334307"/>
            <a:ext cx="42611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400" dirty="0"/>
              <a:t>Gemeinsame Oberklasse Figur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400" dirty="0"/>
              <a:t>Alle Figuren können laufen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608684"/>
            <a:ext cx="6922343" cy="368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7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Fallbeispiel - Game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6</a:t>
            </a:fld>
            <a:endParaRPr lang="de-CH"/>
          </a:p>
        </p:txBody>
      </p:sp>
      <p:sp>
        <p:nvSpPr>
          <p:cNvPr id="8" name="Textfeld 7"/>
          <p:cNvSpPr txBox="1"/>
          <p:nvPr/>
        </p:nvSpPr>
        <p:spPr>
          <a:xfrm>
            <a:off x="683568" y="5805264"/>
            <a:ext cx="4375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400" dirty="0"/>
              <a:t>Figuren sollen kämpfen können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763601"/>
            <a:ext cx="6819900" cy="3695700"/>
          </a:xfrm>
          <a:prstGeom prst="rect">
            <a:avLst/>
          </a:prstGeom>
        </p:spPr>
      </p:pic>
      <p:sp>
        <p:nvSpPr>
          <p:cNvPr id="10" name="Pfeil nach links 9"/>
          <p:cNvSpPr/>
          <p:nvPr/>
        </p:nvSpPr>
        <p:spPr>
          <a:xfrm>
            <a:off x="6012160" y="3395427"/>
            <a:ext cx="2520280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7426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Fallbeispiel - Game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7</a:t>
            </a:fld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562100"/>
            <a:ext cx="6896100" cy="37338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683568" y="5303679"/>
            <a:ext cx="693164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200" dirty="0"/>
              <a:t>Figuren kämpfen unterschiedlich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200" dirty="0"/>
              <a:t>Auf Ebene der Figur wissen wir nicht, wie man kämpft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200" dirty="0"/>
              <a:t>-&gt; Klasse Figur inkl. Methode kämpfen() werden abstrakt</a:t>
            </a:r>
          </a:p>
        </p:txBody>
      </p:sp>
      <p:grpSp>
        <p:nvGrpSpPr>
          <p:cNvPr id="17" name="Gruppieren 16"/>
          <p:cNvGrpSpPr/>
          <p:nvPr/>
        </p:nvGrpSpPr>
        <p:grpSpPr>
          <a:xfrm>
            <a:off x="6543134" y="1731839"/>
            <a:ext cx="2133600" cy="4553041"/>
            <a:chOff x="6543134" y="1731839"/>
            <a:chExt cx="2133600" cy="4553041"/>
          </a:xfrm>
        </p:grpSpPr>
        <p:sp>
          <p:nvSpPr>
            <p:cNvPr id="9" name="Pfeil nach links 8"/>
            <p:cNvSpPr/>
            <p:nvPr/>
          </p:nvSpPr>
          <p:spPr>
            <a:xfrm>
              <a:off x="6553200" y="3212976"/>
              <a:ext cx="2123534" cy="216024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0" name="Pfeil nach links 9"/>
            <p:cNvSpPr/>
            <p:nvPr/>
          </p:nvSpPr>
          <p:spPr>
            <a:xfrm>
              <a:off x="6543134" y="1731839"/>
              <a:ext cx="2133600" cy="216024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8594382" y="1779407"/>
              <a:ext cx="82352" cy="45054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7903519" y="6212603"/>
              <a:ext cx="773215" cy="7200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</p:spTree>
    <p:extLst>
      <p:ext uri="{BB962C8B-B14F-4D97-AF65-F5344CB8AC3E}">
        <p14:creationId xmlns:p14="http://schemas.microsoft.com/office/powerpoint/2010/main" val="194225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Fallbeispiel - Game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CH" sz="2800" dirty="0"/>
              <a:t>Figuren können mit unterschiedlichen Waffen kämpfen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83514" y="6356350"/>
            <a:ext cx="3962400" cy="365125"/>
          </a:xfrm>
        </p:spPr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8</a:t>
            </a:fld>
            <a:endParaRPr lang="de-CH"/>
          </a:p>
        </p:txBody>
      </p:sp>
      <p:pic>
        <p:nvPicPr>
          <p:cNvPr id="7" name="Picture 4" descr="Bildergebnis für wow character magi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094772"/>
            <a:ext cx="1377904" cy="198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Bildergebnis für wow character schur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276872"/>
            <a:ext cx="1080120" cy="18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Bildergebnis für wow character warrio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45" y="2130613"/>
            <a:ext cx="1220835" cy="172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pieren 14"/>
          <p:cNvGrpSpPr/>
          <p:nvPr/>
        </p:nvGrpSpPr>
        <p:grpSpPr>
          <a:xfrm>
            <a:off x="719005" y="5116941"/>
            <a:ext cx="1608113" cy="1333289"/>
            <a:chOff x="719005" y="4913315"/>
            <a:chExt cx="1608113" cy="1333289"/>
          </a:xfrm>
        </p:grpSpPr>
        <p:pic>
          <p:nvPicPr>
            <p:cNvPr id="2052" name="Picture 4" descr="Bildergebnis für wow waffen einhandax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005" y="4913315"/>
              <a:ext cx="1608113" cy="92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feld 11"/>
            <p:cNvSpPr txBox="1"/>
            <p:nvPr/>
          </p:nvSpPr>
          <p:spPr>
            <a:xfrm>
              <a:off x="1043608" y="5877272"/>
              <a:ext cx="494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dirty="0"/>
                <a:t>Axt</a:t>
              </a:r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3304767" y="4997309"/>
            <a:ext cx="2616225" cy="1447574"/>
            <a:chOff x="3304767" y="4793683"/>
            <a:chExt cx="2616225" cy="1447574"/>
          </a:xfrm>
        </p:grpSpPr>
        <p:pic>
          <p:nvPicPr>
            <p:cNvPr id="2056" name="Picture 8" descr="Bildergebnis für wow waffen stab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4767" y="4793683"/>
              <a:ext cx="2616225" cy="1046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feld 12"/>
            <p:cNvSpPr txBox="1"/>
            <p:nvPr/>
          </p:nvSpPr>
          <p:spPr>
            <a:xfrm>
              <a:off x="4217045" y="5871925"/>
              <a:ext cx="5970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dirty="0"/>
                <a:t>Stab</a:t>
              </a:r>
            </a:p>
          </p:txBody>
        </p:sp>
      </p:grpSp>
      <p:grpSp>
        <p:nvGrpSpPr>
          <p:cNvPr id="17" name="Gruppieren 16"/>
          <p:cNvGrpSpPr/>
          <p:nvPr/>
        </p:nvGrpSpPr>
        <p:grpSpPr>
          <a:xfrm>
            <a:off x="6720271" y="5000169"/>
            <a:ext cx="1824137" cy="1453167"/>
            <a:chOff x="6720271" y="4796543"/>
            <a:chExt cx="1824137" cy="1453167"/>
          </a:xfrm>
        </p:grpSpPr>
        <p:pic>
          <p:nvPicPr>
            <p:cNvPr id="2058" name="Picture 10" descr="Bildergebnis für wow waffen dolch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0271" y="4796543"/>
              <a:ext cx="1824137" cy="9812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feld 13"/>
            <p:cNvSpPr txBox="1"/>
            <p:nvPr/>
          </p:nvSpPr>
          <p:spPr>
            <a:xfrm>
              <a:off x="7308304" y="5880378"/>
              <a:ext cx="7216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dirty="0"/>
                <a:t>Dolch</a:t>
              </a:r>
            </a:p>
          </p:txBody>
        </p:sp>
      </p:grpSp>
      <p:cxnSp>
        <p:nvCxnSpPr>
          <p:cNvPr id="19" name="Gerader Verbinder 18"/>
          <p:cNvCxnSpPr/>
          <p:nvPr/>
        </p:nvCxnSpPr>
        <p:spPr>
          <a:xfrm>
            <a:off x="1523061" y="3933056"/>
            <a:ext cx="0" cy="1064253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Gerader Verbinder 24"/>
          <p:cNvCxnSpPr/>
          <p:nvPr/>
        </p:nvCxnSpPr>
        <p:spPr>
          <a:xfrm>
            <a:off x="1523061" y="3933056"/>
            <a:ext cx="6179636" cy="95369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Gerader Verbinder 27"/>
          <p:cNvCxnSpPr>
            <a:stCxn id="7" idx="2"/>
          </p:cNvCxnSpPr>
          <p:nvPr/>
        </p:nvCxnSpPr>
        <p:spPr>
          <a:xfrm flipH="1">
            <a:off x="4612879" y="4076477"/>
            <a:ext cx="1" cy="838468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" name="Gerader Verbinder 30"/>
          <p:cNvCxnSpPr>
            <a:stCxn id="7" idx="2"/>
          </p:cNvCxnSpPr>
          <p:nvPr/>
        </p:nvCxnSpPr>
        <p:spPr>
          <a:xfrm>
            <a:off x="4612880" y="4076477"/>
            <a:ext cx="3056260" cy="810277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Gerader Verbinder 33"/>
          <p:cNvCxnSpPr>
            <a:stCxn id="7" idx="2"/>
          </p:cNvCxnSpPr>
          <p:nvPr/>
        </p:nvCxnSpPr>
        <p:spPr>
          <a:xfrm flipH="1">
            <a:off x="1611216" y="4076477"/>
            <a:ext cx="3001664" cy="920832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Gerader Verbinder 36"/>
          <p:cNvCxnSpPr/>
          <p:nvPr/>
        </p:nvCxnSpPr>
        <p:spPr>
          <a:xfrm flipH="1">
            <a:off x="7763579" y="4077072"/>
            <a:ext cx="1" cy="838468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1874030" y="4108229"/>
            <a:ext cx="5889550" cy="88908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57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Fallbeispiel - Game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835998" y="1783357"/>
            <a:ext cx="3128490" cy="4525963"/>
          </a:xfrm>
        </p:spPr>
        <p:txBody>
          <a:bodyPr>
            <a:normAutofit lnSpcReduction="10000"/>
          </a:bodyPr>
          <a:lstStyle/>
          <a:p>
            <a:r>
              <a:rPr lang="de-CH" dirty="0"/>
              <a:t>Viele Klassen</a:t>
            </a:r>
          </a:p>
          <a:p>
            <a:r>
              <a:rPr lang="de-CH" dirty="0"/>
              <a:t>Änderungen ziehen sich durch viele Klassen</a:t>
            </a:r>
          </a:p>
          <a:p>
            <a:r>
              <a:rPr lang="de-CH" dirty="0"/>
              <a:t>Erweiterungen führen zu vielen neuen Klassen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9</a:t>
            </a:fld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600200"/>
            <a:ext cx="5512470" cy="463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35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Fallbeispiel - Game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Kapselung des Waffenverhaltens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10</a:t>
            </a:fld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492896"/>
            <a:ext cx="5867400" cy="324802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150" y="2253585"/>
            <a:ext cx="3400425" cy="67627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1150" y="3284984"/>
            <a:ext cx="3752244" cy="121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6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Fallbeispiel - Game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Waffenverhalten in die Figur integrieren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11</a:t>
            </a:fld>
            <a:endParaRPr lang="de-CH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60" y="2564904"/>
            <a:ext cx="8892480" cy="2765242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827584" y="2996952"/>
            <a:ext cx="3672408" cy="288032"/>
          </a:xfrm>
          <a:prstGeom prst="rect">
            <a:avLst/>
          </a:prstGeom>
          <a:noFill/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Rechteck 10"/>
          <p:cNvSpPr/>
          <p:nvPr/>
        </p:nvSpPr>
        <p:spPr>
          <a:xfrm>
            <a:off x="826638" y="3789040"/>
            <a:ext cx="3672408" cy="485202"/>
          </a:xfrm>
          <a:prstGeom prst="rect">
            <a:avLst/>
          </a:prstGeom>
          <a:noFill/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8334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Fallbeispiel - Game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12</a:t>
            </a:fld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/>
          <a:srcRect r="53239" b="34899"/>
          <a:stretch/>
        </p:blipFill>
        <p:spPr>
          <a:xfrm>
            <a:off x="-324544" y="1551821"/>
            <a:ext cx="4158208" cy="18002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563183"/>
            <a:ext cx="3804485" cy="202605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2"/>
          <a:srcRect l="8907" t="57469" r="53034"/>
          <a:stretch/>
        </p:blipFill>
        <p:spPr>
          <a:xfrm>
            <a:off x="5076056" y="1945669"/>
            <a:ext cx="3384376" cy="117609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3352021"/>
            <a:ext cx="3464176" cy="1117476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4965714" y="4427820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oder:</a:t>
            </a: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489" y="4927851"/>
            <a:ext cx="3219919" cy="181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1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Fallbeispiel - Game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61040" cy="4525963"/>
          </a:xfrm>
        </p:spPr>
        <p:txBody>
          <a:bodyPr>
            <a:normAutofit/>
          </a:bodyPr>
          <a:lstStyle/>
          <a:p>
            <a:r>
              <a:rPr lang="de-CH" sz="2400" dirty="0"/>
              <a:t>Veränderliches Verhalten wird gekapselt</a:t>
            </a:r>
          </a:p>
          <a:p>
            <a:r>
              <a:rPr lang="de-CH" sz="2400" dirty="0"/>
              <a:t>Weitere Waffen können beliebig ergänzt werden</a:t>
            </a:r>
          </a:p>
          <a:p>
            <a:r>
              <a:rPr lang="de-CH" sz="2400" dirty="0"/>
              <a:t>Weitere Figuren können beliebig ergänzt werden</a:t>
            </a:r>
          </a:p>
          <a:p>
            <a:r>
              <a:rPr lang="de-CH" sz="2400" dirty="0"/>
              <a:t>Verhalten ist zur Laufzeit änderbar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13</a:t>
            </a:fld>
            <a:endParaRPr lang="de-CH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60" y="3544078"/>
            <a:ext cx="8892480" cy="276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9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Fallbeispiel - Game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238660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2400" dirty="0"/>
              <a:t>+ Flexibilität</a:t>
            </a:r>
          </a:p>
          <a:p>
            <a:pPr marL="0" indent="0">
              <a:buNone/>
            </a:pPr>
            <a:r>
              <a:rPr lang="de-CH" sz="2400" dirty="0"/>
              <a:t>+ Erweiterbarkeit</a:t>
            </a:r>
          </a:p>
          <a:p>
            <a:pPr marL="0" indent="0">
              <a:buNone/>
            </a:pPr>
            <a:r>
              <a:rPr lang="de-CH" sz="2400" dirty="0"/>
              <a:t>+ Wartbarkeit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14</a:t>
            </a:fld>
            <a:endParaRPr lang="de-CH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60" y="3544078"/>
            <a:ext cx="8892480" cy="2765242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5652120" y="1600200"/>
            <a:ext cx="3312368" cy="708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b="1" dirty="0"/>
              <a:t>Entwurfsprinzip</a:t>
            </a:r>
          </a:p>
          <a:p>
            <a:r>
              <a:rPr lang="de-CH" dirty="0" err="1"/>
              <a:t>Composition</a:t>
            </a:r>
            <a:r>
              <a:rPr lang="de-CH" dirty="0"/>
              <a:t> </a:t>
            </a:r>
            <a:r>
              <a:rPr lang="de-CH" dirty="0" err="1"/>
              <a:t>over</a:t>
            </a:r>
            <a:r>
              <a:rPr lang="de-CH" dirty="0"/>
              <a:t> </a:t>
            </a:r>
            <a:r>
              <a:rPr lang="de-CH" dirty="0" err="1"/>
              <a:t>Inheritance</a:t>
            </a:r>
            <a:endParaRPr lang="de-CH" dirty="0"/>
          </a:p>
        </p:txBody>
      </p:sp>
      <p:sp>
        <p:nvSpPr>
          <p:cNvPr id="10" name="Rechteck 9"/>
          <p:cNvSpPr/>
          <p:nvPr/>
        </p:nvSpPr>
        <p:spPr>
          <a:xfrm>
            <a:off x="5652120" y="2490804"/>
            <a:ext cx="3312368" cy="708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b="1" dirty="0"/>
              <a:t>Entwurfsmuster</a:t>
            </a:r>
          </a:p>
          <a:p>
            <a:r>
              <a:rPr lang="de-CH" dirty="0" err="1"/>
              <a:t>Strategy</a:t>
            </a:r>
            <a:r>
              <a:rPr lang="de-CH" dirty="0"/>
              <a:t> (Strategie)</a:t>
            </a:r>
          </a:p>
        </p:txBody>
      </p:sp>
      <p:sp>
        <p:nvSpPr>
          <p:cNvPr id="11" name="Inhaltsplatzhalter 2"/>
          <p:cNvSpPr txBox="1">
            <a:spLocks/>
          </p:cNvSpPr>
          <p:nvPr/>
        </p:nvSpPr>
        <p:spPr>
          <a:xfrm>
            <a:off x="2915816" y="1600200"/>
            <a:ext cx="238660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CH" sz="2400" dirty="0"/>
              <a:t>+ Kapselung</a:t>
            </a:r>
          </a:p>
          <a:p>
            <a:pPr marL="0" indent="0">
              <a:buFont typeface="Arial" pitchFamily="34" charset="0"/>
              <a:buNone/>
            </a:pPr>
            <a:r>
              <a:rPr lang="de-CH" sz="2400" dirty="0"/>
              <a:t>+ lose Kopplung</a:t>
            </a:r>
          </a:p>
        </p:txBody>
      </p:sp>
    </p:spTree>
    <p:extLst>
      <p:ext uri="{BB962C8B-B14F-4D97-AF65-F5344CB8AC3E}">
        <p14:creationId xmlns:p14="http://schemas.microsoft.com/office/powerpoint/2010/main" val="217146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Fragen?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19.12.2016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F46C8-AA0F-45A2-908F-051589ECFA37}" type="slidenum">
              <a:rPr lang="de-CH" smtClean="0"/>
              <a:t>15</a:t>
            </a:fld>
            <a:endParaRPr lang="de-CH"/>
          </a:p>
        </p:txBody>
      </p:sp>
      <p:pic>
        <p:nvPicPr>
          <p:cNvPr id="3074" name="Picture 2" descr="http://zockerzicke.de/upload/dez09_frag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5328592" cy="39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R. Zaugg | Modul 226B - Objektorientiert implementieren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7329287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443</Words>
  <Application>Microsoft Office PowerPoint</Application>
  <PresentationFormat>Bildschirmpräsentation (4:3)</PresentationFormat>
  <Paragraphs>110</Paragraphs>
  <Slides>15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Calibri</vt:lpstr>
      <vt:lpstr>Courier New</vt:lpstr>
      <vt:lpstr>Times New Roman</vt:lpstr>
      <vt:lpstr>Larissa</vt:lpstr>
      <vt:lpstr>Modul 226B Objektorientiert implementieren </vt:lpstr>
      <vt:lpstr>Lernziele</vt:lpstr>
      <vt:lpstr>Auftrag Interfaces</vt:lpstr>
      <vt:lpstr>Fallbeispiel - Game</vt:lpstr>
      <vt:lpstr>Fallbeispiel - Game</vt:lpstr>
      <vt:lpstr>Fallbeispiel - Game</vt:lpstr>
      <vt:lpstr>Fallbeispiel - Game</vt:lpstr>
      <vt:lpstr>Fallbeispiel - Game</vt:lpstr>
      <vt:lpstr>Fallbeispiel - Game</vt:lpstr>
      <vt:lpstr>Fallbeispiel - Game</vt:lpstr>
      <vt:lpstr>Fallbeispiel - Game</vt:lpstr>
      <vt:lpstr>Fallbeispiel - Game</vt:lpstr>
      <vt:lpstr>Fallbeispiel - Game</vt:lpstr>
      <vt:lpstr>Fallbeispiel - Game</vt:lpstr>
      <vt:lpstr>Fragen?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Testdriven Development &amp; JUnit</dc:title>
  <dc:creator>Roger</dc:creator>
  <cp:lastModifiedBy>Dominik Waldvogel</cp:lastModifiedBy>
  <cp:revision>315</cp:revision>
  <cp:lastPrinted>2015-11-25T08:30:57Z</cp:lastPrinted>
  <dcterms:created xsi:type="dcterms:W3CDTF">2011-09-05T13:20:13Z</dcterms:created>
  <dcterms:modified xsi:type="dcterms:W3CDTF">2017-12-21T10:39:23Z</dcterms:modified>
</cp:coreProperties>
</file>