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03" r:id="rId2"/>
    <p:sldId id="330" r:id="rId3"/>
    <p:sldId id="328" r:id="rId4"/>
    <p:sldId id="329" r:id="rId5"/>
    <p:sldId id="327" r:id="rId6"/>
    <p:sldId id="333" r:id="rId7"/>
    <p:sldId id="332" r:id="rId8"/>
    <p:sldId id="334" r:id="rId9"/>
    <p:sldId id="335" r:id="rId10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15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DDBFF"/>
    <a:srgbClr val="000066"/>
    <a:srgbClr val="4D4D4D"/>
    <a:srgbClr val="878787"/>
    <a:srgbClr val="B2B2B2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4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4319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1426" y="-6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300" smtClean="0"/>
            </a:lvl1pPr>
          </a:lstStyle>
          <a:p>
            <a:pPr>
              <a:defRPr/>
            </a:pPr>
            <a:fld id="{D0E735D6-2967-214B-8E4F-10C5C10BFF7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1678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075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2" name="Rectangle 307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2293" name="Rectangle 307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294" name="Rectangle 3078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307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B4E98907-2C8E-3C48-99BD-B355F99BD7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2816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F1CC489E-E248-9048-AE29-C2C16484E45C}" type="slidenum">
              <a:rPr lang="de-DE" sz="1300" smtClean="0"/>
              <a:pPr>
                <a:defRPr/>
              </a:pPr>
              <a:t>1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8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284D5986-B931-8B4D-AA11-26841E277146}" type="slidenum">
              <a:rPr lang="de-DE" sz="1300" smtClean="0"/>
              <a:pPr>
                <a:defRPr/>
              </a:pPr>
              <a:t>3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29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C951AAF8-2013-B04D-9BB9-6601D18CB35A}" type="slidenum">
              <a:rPr lang="de-DE" sz="1300" smtClean="0"/>
              <a:pPr>
                <a:defRPr/>
              </a:pPr>
              <a:t>4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ea typeface="ＭＳ Ｐゴシック" charset="0"/>
                <a:cs typeface="+mn-cs"/>
              </a:rPr>
              <a:t>Hinweis: Ein</a:t>
            </a:r>
            <a:r>
              <a:rPr lang="de-CH" baseline="0" dirty="0">
                <a:ea typeface="ＭＳ Ｐゴシック" charset="0"/>
                <a:cs typeface="+mn-cs"/>
              </a:rPr>
              <a:t> Testfall muss immer ein Resultat mit </a:t>
            </a:r>
            <a:r>
              <a:rPr lang="de-CH" baseline="0" dirty="0" err="1">
                <a:ea typeface="ＭＳ Ｐゴシック" charset="0"/>
                <a:cs typeface="+mn-cs"/>
              </a:rPr>
              <a:t>Assert</a:t>
            </a:r>
            <a:r>
              <a:rPr lang="de-CH" baseline="0" dirty="0">
                <a:ea typeface="ＭＳ Ｐゴシック" charset="0"/>
                <a:cs typeface="+mn-cs"/>
              </a:rPr>
              <a:t> vergleichen!!</a:t>
            </a:r>
            <a:endParaRPr lang="de-CH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533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1E97C347-66E8-EB4F-A025-048B8EDDCB98}" type="slidenum">
              <a:rPr lang="de-DE" sz="1300" smtClean="0"/>
              <a:pPr>
                <a:defRPr/>
              </a:pPr>
              <a:t>5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937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7C2AB724-86AE-6746-9185-3D339B439657}" type="slidenum">
              <a:rPr lang="de-DE" sz="1300" smtClean="0"/>
              <a:pPr>
                <a:defRPr/>
              </a:pPr>
              <a:t>6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690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D251A185-3CBA-BC42-8E90-37ED3F2E7384}" type="slidenum">
              <a:rPr lang="de-DE" sz="1300" smtClean="0"/>
              <a:pPr>
                <a:defRPr/>
              </a:pPr>
              <a:t>7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310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B5293DAE-1D8D-8C42-927A-1AD55B187B53}" type="slidenum">
              <a:rPr lang="de-DE" sz="1300" smtClean="0"/>
              <a:pPr>
                <a:defRPr/>
              </a:pPr>
              <a:t>8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234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509085A3-8C76-E54D-9C6D-A9F9C690F905}" type="slidenum">
              <a:rPr lang="de-DE" sz="1300" smtClean="0"/>
              <a:pPr>
                <a:defRPr/>
              </a:pPr>
              <a:t>9</a:t>
            </a:fld>
            <a:endParaRPr lang="de-DE" sz="13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ea typeface="ＭＳ Ｐゴシック" charset="0"/>
                <a:cs typeface="+mn-cs"/>
              </a:rPr>
              <a:t>Um die Klassen Rechner und </a:t>
            </a:r>
            <a:r>
              <a:rPr lang="de-CH" dirty="0" err="1">
                <a:ea typeface="ＭＳ Ｐゴシック" charset="0"/>
                <a:cs typeface="+mn-cs"/>
              </a:rPr>
              <a:t>Graf.Schnittstelle</a:t>
            </a:r>
            <a:r>
              <a:rPr lang="de-CH" dirty="0">
                <a:ea typeface="ＭＳ Ｐゴシック" charset="0"/>
                <a:cs typeface="+mn-cs"/>
              </a:rPr>
              <a:t> testen zu können müssen zusätzliche </a:t>
            </a:r>
            <a:r>
              <a:rPr lang="de-CH" baseline="0" dirty="0">
                <a:ea typeface="ＭＳ Ｐゴシック" charset="0"/>
                <a:cs typeface="+mn-cs"/>
              </a:rPr>
              <a:t> Methoden mit Rückgabewerten, </a:t>
            </a:r>
            <a:endParaRPr lang="de-CH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610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für Begrü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:\Rektorat\Logos\blau\TBZ_1f_Schriftzug_100m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" y="1474839"/>
            <a:ext cx="544539" cy="48951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1241210" y="1474838"/>
            <a:ext cx="7685340" cy="48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CH"/>
              <a:t>Bild auf Platzhalter ziehen oder durch Klicken auf Symbol hinzufügen</a:t>
            </a:r>
            <a:endParaRPr lang="de-CH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17301" y="785813"/>
            <a:ext cx="7749040" cy="59892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de-DE" dirty="0" err="1"/>
              <a:t>Begrüssung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023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32628" y="849687"/>
            <a:ext cx="7676728" cy="451433"/>
          </a:xfrm>
        </p:spPr>
        <p:txBody>
          <a:bodyPr lIns="0" rIns="0">
            <a:noAutofit/>
          </a:bodyPr>
          <a:lstStyle>
            <a:lvl1pPr algn="l">
              <a:defRPr sz="2800" b="1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/>
              <a:t>Titel der Folie</a:t>
            </a:r>
            <a:endParaRPr lang="de-CH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1461" y="1569836"/>
            <a:ext cx="8326544" cy="4857650"/>
          </a:xfrm>
        </p:spPr>
        <p:txBody>
          <a:bodyPr/>
          <a:lstStyle>
            <a:lvl1pPr>
              <a:lnSpc>
                <a:spcPts val="3850"/>
              </a:lnSpc>
              <a:buClr>
                <a:schemeClr val="tx2">
                  <a:lumMod val="60000"/>
                  <a:lumOff val="40000"/>
                </a:schemeClr>
              </a:buClr>
              <a:defRPr/>
            </a:lvl1pPr>
            <a:lvl2pPr marL="1548000" indent="-540000">
              <a:lnSpc>
                <a:spcPts val="3850"/>
              </a:lnSpc>
              <a:buClr>
                <a:schemeClr val="tx2">
                  <a:lumMod val="40000"/>
                  <a:lumOff val="60000"/>
                </a:schemeClr>
              </a:buClr>
              <a:buFont typeface="Wingdings 2" pitchFamily="18" charset="2"/>
              <a:buChar char=""/>
              <a:defRPr i="1"/>
            </a:lvl2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17641077-333A-4AC1-8C75-236E604FFAC5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5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427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Spalt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3879" y="1563688"/>
            <a:ext cx="3588628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0" y="1563688"/>
            <a:ext cx="4354550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42D3B61A-EBD4-4208-8DE8-4124F64ADE55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52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inks und Grafik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9557" y="1563880"/>
            <a:ext cx="3366177" cy="4884042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195257" y="1744664"/>
            <a:ext cx="4731293" cy="4703259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B2F35864-9B41-4612-B7D9-164C72E6FEDB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102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1751888"/>
            <a:ext cx="7685340" cy="4696034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6F612C78-FF20-4936-A6DF-F1A4C851E25B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260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754064"/>
            <a:ext cx="7685340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0587C338-B0C6-4215-BEC4-281A5DA3160F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433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 extra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53028" y="754064"/>
            <a:ext cx="8638774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D0AC2E49-EAA4-4740-94A1-52D16B65755E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022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nur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477505DF-F269-444D-9B4B-0A290BD637B8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677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ster zum exakten Ausrich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985884"/>
              </p:ext>
            </p:extLst>
          </p:nvPr>
        </p:nvGraphicFramePr>
        <p:xfrm>
          <a:off x="0" y="0"/>
          <a:ext cx="9143995" cy="6870216"/>
        </p:xfrm>
        <a:graphic>
          <a:graphicData uri="http://schemas.openxmlformats.org/drawingml/2006/table">
            <a:tbl>
              <a:tblPr firstRow="1" firstCol="1" bandRow="1"/>
              <a:tblGrid>
                <a:gridCol w="247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47135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</a:tblGrid>
              <a:tr h="25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CAF3CC6E-9D09-4FA3-968D-D82735E90C03}" type="datetime1">
              <a:rPr lang="de-CH" smtClean="0"/>
              <a:t>24.11.2021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995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844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57728" y="690563"/>
            <a:ext cx="7749040" cy="59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2796" y="1566019"/>
            <a:ext cx="8278825" cy="4923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12772" y="362945"/>
            <a:ext cx="494902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58" y="250064"/>
            <a:ext cx="741471" cy="259516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466068" y="3321278"/>
            <a:ext cx="1846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CH" sz="8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cxnSp>
        <p:nvCxnSpPr>
          <p:cNvPr id="10" name="Gerade Verbindung 9"/>
          <p:cNvCxnSpPr/>
          <p:nvPr/>
        </p:nvCxnSpPr>
        <p:spPr>
          <a:xfrm>
            <a:off x="250781" y="6605914"/>
            <a:ext cx="8657097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1241209" y="260559"/>
            <a:ext cx="7666669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239623" y="427159"/>
            <a:ext cx="281648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dirty="0">
                <a:latin typeface="Verdana" pitchFamily="34" charset="0"/>
                <a:ea typeface="Verdana" pitchFamily="34" charset="0"/>
                <a:cs typeface="Verdana" pitchFamily="34" charset="0"/>
              </a:rPr>
              <a:t>M226</a:t>
            </a:r>
            <a:r>
              <a:rPr lang="de-CH" sz="600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© </a:t>
            </a:r>
            <a:r>
              <a:rPr lang="de-CH" sz="600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M.Kellenberger</a:t>
            </a:r>
            <a:endParaRPr lang="de-CH" sz="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540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60000"/>
            <a:lumOff val="40000"/>
          </a:schemeClr>
        </a:buClr>
        <a:buSzPct val="115000"/>
        <a:buFont typeface="Wingdings 2" pitchFamily="18" charset="2"/>
        <a:buChar char="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548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40000"/>
            <a:lumOff val="60000"/>
          </a:schemeClr>
        </a:buClr>
        <a:buSzPct val="115000"/>
        <a:buFont typeface="Wingdings 2" pitchFamily="18" charset="2"/>
        <a:buChar char=""/>
        <a:defRPr sz="24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junit.sourceforge.net/javadoc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04664"/>
            <a:ext cx="7336904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Kapitel 7.1 – 7.13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755576" y="1340768"/>
            <a:ext cx="7920806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457200" indent="-457200">
              <a:buFont typeface="Wingdings" charset="2"/>
              <a:buChar char="§"/>
              <a:defRPr/>
            </a:pPr>
            <a:r>
              <a:rPr lang="de-DE" sz="2400" b="1" dirty="0"/>
              <a:t>Fehler:</a:t>
            </a:r>
            <a:br>
              <a:rPr lang="de-DE" sz="2400" dirty="0"/>
            </a:br>
            <a:r>
              <a:rPr lang="de-DE" sz="2400" dirty="0"/>
              <a:t>   - Syntax-Fehler (Compiler)</a:t>
            </a:r>
            <a:br>
              <a:rPr lang="de-DE" sz="2400" dirty="0"/>
            </a:br>
            <a:r>
              <a:rPr lang="de-DE" sz="2400" dirty="0"/>
              <a:t>   - Laufzeit-Fehler (</a:t>
            </a:r>
            <a:r>
              <a:rPr lang="de-DE" sz="2400" dirty="0">
                <a:sym typeface="Wingdings" charset="0"/>
              </a:rPr>
              <a:t> </a:t>
            </a:r>
            <a:r>
              <a:rPr lang="de-DE" sz="2400" dirty="0" err="1">
                <a:sym typeface="Wingdings" charset="0"/>
              </a:rPr>
              <a:t>Exceptionhandling</a:t>
            </a:r>
            <a:r>
              <a:rPr lang="de-DE" sz="2400" dirty="0">
                <a:sym typeface="Wingdings" charset="0"/>
              </a:rPr>
              <a:t>)</a:t>
            </a:r>
            <a:br>
              <a:rPr lang="de-DE" sz="2400" dirty="0"/>
            </a:br>
            <a:r>
              <a:rPr lang="de-DE" sz="2400" dirty="0"/>
              <a:t>   - Logische Fehler (</a:t>
            </a:r>
            <a:r>
              <a:rPr lang="de-DE" sz="2400" dirty="0">
                <a:solidFill>
                  <a:srgbClr val="FF0000"/>
                </a:solidFill>
              </a:rPr>
              <a:t>Modultest </a:t>
            </a:r>
            <a:r>
              <a:rPr lang="de-DE" sz="2400" dirty="0">
                <a:solidFill>
                  <a:srgbClr val="FF0000"/>
                </a:solidFill>
                <a:sym typeface="Wingdings" charset="0"/>
              </a:rPr>
              <a:t> </a:t>
            </a:r>
            <a:r>
              <a:rPr lang="de-DE" sz="2400" dirty="0" err="1">
                <a:solidFill>
                  <a:srgbClr val="FF0000"/>
                </a:solidFill>
                <a:sym typeface="Wingdings" charset="0"/>
              </a:rPr>
              <a:t>JUnit</a:t>
            </a:r>
            <a:r>
              <a:rPr lang="de-DE" sz="2400" dirty="0"/>
              <a:t>)</a:t>
            </a:r>
            <a:br>
              <a:rPr lang="de-DE" sz="2400" dirty="0"/>
            </a:br>
            <a:r>
              <a:rPr lang="de-DE" sz="2400" dirty="0"/>
              <a:t>   - Entwurfsfehler (</a:t>
            </a:r>
            <a:r>
              <a:rPr lang="de-DE" sz="2000" dirty="0" err="1"/>
              <a:t>Integrationstest</a:t>
            </a:r>
            <a:r>
              <a:rPr lang="de-DE" sz="2000" dirty="0" err="1">
                <a:sym typeface="Wingdings" charset="0"/>
              </a:rPr>
              <a:t></a:t>
            </a:r>
            <a:r>
              <a:rPr lang="de-DE" sz="2000" dirty="0" err="1"/>
              <a:t>Refactoring</a:t>
            </a:r>
            <a:r>
              <a:rPr lang="de-DE" sz="2400" dirty="0"/>
              <a:t>)</a:t>
            </a:r>
            <a:br>
              <a:rPr lang="de-DE" sz="2400" dirty="0"/>
            </a:br>
            <a:r>
              <a:rPr lang="de-DE" sz="2400" dirty="0"/>
              <a:t>   - Umsetzungsfehler (Systemtest)</a:t>
            </a:r>
            <a:br>
              <a:rPr lang="de-DE" sz="2400" dirty="0"/>
            </a:br>
            <a:r>
              <a:rPr lang="de-DE" sz="2400" dirty="0"/>
              <a:t>   - GUI-Fehler (</a:t>
            </a:r>
            <a:r>
              <a:rPr lang="de-DE" sz="2400" dirty="0" err="1">
                <a:sym typeface="Wingdings" charset="0"/>
              </a:rPr>
              <a:t>Usability</a:t>
            </a:r>
            <a:r>
              <a:rPr lang="de-DE" sz="2400" dirty="0">
                <a:sym typeface="Wingdings" charset="0"/>
              </a:rPr>
              <a:t>-Test</a:t>
            </a:r>
            <a:r>
              <a:rPr lang="de-DE" sz="2400" dirty="0"/>
              <a:t>)</a:t>
            </a:r>
          </a:p>
          <a:p>
            <a:pPr marL="342900" indent="-342900">
              <a:buFont typeface="Wingdings" charset="2"/>
              <a:buChar char="§"/>
              <a:defRPr/>
            </a:pPr>
            <a:r>
              <a:rPr lang="de-DE" sz="2400" dirty="0"/>
              <a:t> </a:t>
            </a:r>
            <a:r>
              <a:rPr lang="de-DE" sz="2400" b="1" dirty="0"/>
              <a:t>Fehlerbeseitigung:</a:t>
            </a:r>
            <a:br>
              <a:rPr lang="de-DE" sz="2400" dirty="0"/>
            </a:br>
            <a:r>
              <a:rPr lang="de-DE" sz="2400" dirty="0"/>
              <a:t>   - Manuell (</a:t>
            </a:r>
            <a:r>
              <a:rPr lang="de-DE" sz="2400" dirty="0" err="1"/>
              <a:t>Walkthrough</a:t>
            </a:r>
            <a:r>
              <a:rPr lang="de-DE" sz="2400" dirty="0"/>
              <a:t>, Review)</a:t>
            </a:r>
            <a:br>
              <a:rPr lang="de-DE" sz="2400" dirty="0"/>
            </a:br>
            <a:r>
              <a:rPr lang="de-DE" sz="2400" dirty="0"/>
              <a:t>   - Debugger</a:t>
            </a:r>
            <a:br>
              <a:rPr lang="de-DE" sz="2400" dirty="0"/>
            </a:br>
            <a:r>
              <a:rPr lang="de-DE" sz="2400" dirty="0"/>
              <a:t>   - Print-Anweisungen (Variablen-Inhalt)</a:t>
            </a:r>
            <a:br>
              <a:rPr lang="de-DE" sz="2400" dirty="0"/>
            </a:br>
            <a:r>
              <a:rPr lang="de-DE" sz="2400" dirty="0"/>
              <a:t>   - </a:t>
            </a:r>
            <a:r>
              <a:rPr lang="de-DE" sz="2400" dirty="0" err="1"/>
              <a:t>JUnit</a:t>
            </a:r>
            <a:r>
              <a:rPr lang="de-DE" sz="2400" dirty="0"/>
              <a:t> </a:t>
            </a:r>
            <a:r>
              <a:rPr lang="de-DE" sz="2400" dirty="0">
                <a:sym typeface="Wingdings" charset="0"/>
              </a:rPr>
              <a:t> </a:t>
            </a:r>
            <a:r>
              <a:rPr lang="de-DE" sz="2400" dirty="0"/>
              <a:t>Modultest</a:t>
            </a:r>
            <a:br>
              <a:rPr lang="de-DE" sz="2400" dirty="0"/>
            </a:br>
            <a:r>
              <a:rPr lang="de-DE" sz="2400" dirty="0"/>
              <a:t>   - Automatisierte Tests (Regressionstests</a:t>
            </a:r>
            <a:r>
              <a:rPr lang="de-DE" sz="2800" dirty="0"/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496944" cy="93610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ea typeface="MS PGothic" charset="0"/>
              </a:rPr>
              <a:t>Modul-, Komponenten-, Unit-Test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1124744"/>
            <a:ext cx="7920880" cy="5400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DEFINITION: Unit-Tests sind Teststrukturen für einzelne Einheiten (z.B. Klasse), die mit Hilfe eines Test-Frameworks (z.B. </a:t>
            </a:r>
            <a:r>
              <a:rPr lang="de-DE" sz="2200" dirty="0" err="1">
                <a:latin typeface="Arial" charset="0"/>
                <a:ea typeface="MS PGothic" charset="0"/>
              </a:rPr>
              <a:t>JUnit</a:t>
            </a:r>
            <a:r>
              <a:rPr lang="de-DE" sz="2200" dirty="0">
                <a:latin typeface="Arial" charset="0"/>
                <a:ea typeface="MS PGothic" charset="0"/>
              </a:rPr>
              <a:t>) implementiert werden und dessen Qualität (Güte) sicherstellen.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Sind „feinkörnige“ Test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Sind wichtiger Bestandteil von Regressionstests, die die kontinuierliche Funktionstüchtigkeit der getesteten Einheit bei Änderungen (z.B. Modifikationen) sicherstellt.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Jede Klasse sollte beim Erstellen automatisch mit einer Teststruktur implementiert werden. </a:t>
            </a:r>
            <a:br>
              <a:rPr lang="de-DE" sz="2200" dirty="0">
                <a:latin typeface="Arial" charset="0"/>
                <a:ea typeface="MS PGothic" charset="0"/>
              </a:rPr>
            </a:br>
            <a:r>
              <a:rPr lang="de-DE" sz="2200" dirty="0">
                <a:latin typeface="Arial" charset="0"/>
                <a:ea typeface="MS PGothic" charset="0"/>
              </a:rPr>
              <a:t>(Am Besten durch den Programmierpartner </a:t>
            </a:r>
            <a:r>
              <a:rPr lang="de-DE" sz="2200" dirty="0">
                <a:latin typeface="Arial" charset="0"/>
                <a:ea typeface="MS PGothic" charset="0"/>
                <a:sym typeface="Wingdings" charset="0"/>
              </a:rPr>
              <a:t></a:t>
            </a:r>
            <a:r>
              <a:rPr lang="de-DE" sz="2200" dirty="0">
                <a:latin typeface="Arial" charset="0"/>
                <a:ea typeface="MS PGothic" charset="0"/>
              </a:rPr>
              <a:t> Pair </a:t>
            </a:r>
            <a:r>
              <a:rPr lang="de-DE" sz="2200" dirty="0" err="1">
                <a:latin typeface="Arial" charset="0"/>
                <a:ea typeface="MS PGothic" charset="0"/>
              </a:rPr>
              <a:t>Programming</a:t>
            </a:r>
            <a:r>
              <a:rPr lang="de-DE" sz="2200" dirty="0">
                <a:latin typeface="Arial" charset="0"/>
                <a:ea typeface="MS PGothic" charset="0"/>
              </a:rPr>
              <a:t> PP. Beim </a:t>
            </a:r>
            <a:r>
              <a:rPr lang="de-DE" sz="2200" b="1" dirty="0">
                <a:latin typeface="Arial" charset="0"/>
                <a:ea typeface="MS PGothic" charset="0"/>
              </a:rPr>
              <a:t>Test-</a:t>
            </a:r>
            <a:r>
              <a:rPr lang="de-DE" sz="2200" b="1" dirty="0" err="1">
                <a:latin typeface="Arial" charset="0"/>
                <a:ea typeface="MS PGothic" charset="0"/>
              </a:rPr>
              <a:t>Driven</a:t>
            </a:r>
            <a:r>
              <a:rPr lang="de-DE" sz="2200" b="1" dirty="0">
                <a:latin typeface="Arial" charset="0"/>
                <a:ea typeface="MS PGothic" charset="0"/>
              </a:rPr>
              <a:t>-</a:t>
            </a:r>
            <a:r>
              <a:rPr lang="de-DE" sz="2200" b="1" dirty="0" err="1">
                <a:latin typeface="Arial" charset="0"/>
                <a:ea typeface="MS PGothic" charset="0"/>
              </a:rPr>
              <a:t>Programming</a:t>
            </a:r>
            <a:r>
              <a:rPr lang="de-DE" sz="2200" b="1" dirty="0">
                <a:latin typeface="Arial" charset="0"/>
                <a:ea typeface="MS PGothic" charset="0"/>
              </a:rPr>
              <a:t> TDD </a:t>
            </a:r>
            <a:r>
              <a:rPr lang="de-DE" sz="2200" dirty="0">
                <a:latin typeface="Arial" charset="0"/>
                <a:ea typeface="MS PGothic" charset="0"/>
              </a:rPr>
              <a:t>wird die Teststruktur sogar zuerst geschrieben)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Teststrukturen sind wie andere Quelltexte zu behandeln: Analyse, Design, Implementation und DOKUMENTATION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Ein Unit-Test soll schnell und einfach ausführbar sein und dessen Ergebnisse sollen Klarheit schaffen </a:t>
            </a:r>
            <a:r>
              <a:rPr lang="de-DE" sz="2200" dirty="0">
                <a:latin typeface="Arial" charset="0"/>
                <a:ea typeface="MS PGothic" charset="0"/>
                <a:sym typeface="Wingdings" charset="0"/>
              </a:rPr>
              <a:t>wenn möglich automatisiert!</a:t>
            </a:r>
            <a:endParaRPr lang="de-DE" sz="2200" dirty="0">
              <a:latin typeface="Arial" charset="0"/>
              <a:ea typeface="MS PGothic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Modultest </a:t>
            </a: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  <a:sym typeface="Wingdings" charset="0"/>
              </a:rPr>
              <a:t></a:t>
            </a: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 Testfälle einer Klasse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95536" y="1556792"/>
            <a:ext cx="828092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/>
              <a:t>Datenfelder: </a:t>
            </a:r>
            <a:r>
              <a:rPr lang="de-DE" sz="2000" dirty="0"/>
              <a:t>Initialwert?</a:t>
            </a:r>
            <a:r>
              <a:rPr lang="de-DE" sz="2000" b="1" dirty="0"/>
              <a:t> </a:t>
            </a:r>
            <a:br>
              <a:rPr lang="de-DE" sz="2000" b="1" dirty="0"/>
            </a:br>
            <a:r>
              <a:rPr lang="de-DE" sz="2000" b="1" dirty="0"/>
              <a:t>     </a:t>
            </a:r>
            <a:r>
              <a:rPr lang="de-DE" sz="2000" dirty="0"/>
              <a:t>Typ richtig?  </a:t>
            </a:r>
            <a:br>
              <a:rPr lang="de-DE" sz="2000" dirty="0"/>
            </a:br>
            <a:r>
              <a:rPr lang="de-DE" sz="2000" dirty="0"/>
              <a:t>     Platzbedarf ok? </a:t>
            </a:r>
            <a:br>
              <a:rPr lang="de-DE" sz="2000" dirty="0"/>
            </a:br>
            <a:r>
              <a:rPr lang="de-DE" sz="2000" dirty="0"/>
              <a:t>     Konstanten?</a:t>
            </a:r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/>
              <a:t>Arrays:</a:t>
            </a:r>
            <a:r>
              <a:rPr lang="de-DE" sz="2000" dirty="0"/>
              <a:t> </a:t>
            </a:r>
            <a:r>
              <a:rPr lang="de-DE" sz="2000" dirty="0" err="1"/>
              <a:t>Feldgrösse</a:t>
            </a:r>
            <a:r>
              <a:rPr lang="de-DE" sz="2000" dirty="0"/>
              <a:t>? Indexgrenzen?</a:t>
            </a:r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/>
              <a:t>Alle</a:t>
            </a:r>
            <a:r>
              <a:rPr lang="de-DE" sz="2000" dirty="0"/>
              <a:t> </a:t>
            </a:r>
            <a:r>
              <a:rPr lang="de-DE" sz="2000" b="1" dirty="0"/>
              <a:t>Methoden:</a:t>
            </a:r>
            <a:br>
              <a:rPr lang="de-DE" sz="2000" dirty="0"/>
            </a:br>
            <a:r>
              <a:rPr lang="de-DE" sz="2000" dirty="0"/>
              <a:t>   - </a:t>
            </a:r>
            <a:r>
              <a:rPr lang="de-DE" sz="2000" b="1" dirty="0"/>
              <a:t>Parameter:</a:t>
            </a:r>
            <a:r>
              <a:rPr lang="de-DE" sz="2000" dirty="0"/>
              <a:t> (Obj.-)Typ? Grenzen? NULL?</a:t>
            </a:r>
            <a:br>
              <a:rPr lang="de-DE" sz="2000" dirty="0"/>
            </a:br>
            <a:r>
              <a:rPr lang="de-DE" sz="2000" dirty="0"/>
              <a:t>   - </a:t>
            </a:r>
            <a:r>
              <a:rPr lang="de-DE" sz="2000" b="1" dirty="0"/>
              <a:t>Logik: </a:t>
            </a:r>
            <a:r>
              <a:rPr lang="de-DE" sz="2000" dirty="0"/>
              <a:t>Korrekt*? Grenzbereiche? </a:t>
            </a:r>
            <a:r>
              <a:rPr lang="de-DE" sz="2000" dirty="0" err="1"/>
              <a:t>Masseinheit</a:t>
            </a:r>
            <a:r>
              <a:rPr lang="de-DE" sz="2000" dirty="0"/>
              <a:t>? </a:t>
            </a:r>
            <a:br>
              <a:rPr lang="de-DE" sz="2000" dirty="0"/>
            </a:br>
            <a:r>
              <a:rPr lang="de-DE" sz="2000" dirty="0"/>
              <a:t>   - </a:t>
            </a:r>
            <a:r>
              <a:rPr lang="de-DE" sz="2000" b="1" dirty="0"/>
              <a:t>Return:</a:t>
            </a:r>
            <a:r>
              <a:rPr lang="de-DE" sz="2000" dirty="0"/>
              <a:t> *, (Obj.-)Typ? Grenzwerte? NULL? </a:t>
            </a:r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>
                <a:sym typeface="Wingdings" charset="0"/>
              </a:rPr>
              <a:t>Kommunikation </a:t>
            </a:r>
            <a:r>
              <a:rPr lang="de-DE" sz="2000" dirty="0">
                <a:sym typeface="Wingdings" charset="0"/>
              </a:rPr>
              <a:t>(mit einem </a:t>
            </a:r>
            <a:r>
              <a:rPr lang="de-DE" sz="2000" dirty="0" err="1">
                <a:sym typeface="Wingdings" charset="0"/>
              </a:rPr>
              <a:t>ref</a:t>
            </a:r>
            <a:r>
              <a:rPr lang="de-DE" sz="2000" dirty="0">
                <a:sym typeface="Wingdings" charset="0"/>
              </a:rPr>
              <a:t>. Objekt)</a:t>
            </a:r>
            <a:r>
              <a:rPr lang="de-DE" sz="2000" b="1" dirty="0">
                <a:sym typeface="Wingdings" charset="0"/>
              </a:rPr>
              <a:t>:</a:t>
            </a:r>
            <a:br>
              <a:rPr lang="de-DE" sz="2000" b="1" dirty="0">
                <a:sym typeface="Wingdings" charset="0"/>
              </a:rPr>
            </a:br>
            <a:r>
              <a:rPr lang="de-DE" sz="2000" dirty="0"/>
              <a:t>   </a:t>
            </a:r>
            <a:r>
              <a:rPr lang="de-DE" sz="2000" b="1" dirty="0">
                <a:sym typeface="Wingdings" charset="0"/>
              </a:rPr>
              <a:t>- </a:t>
            </a:r>
            <a:r>
              <a:rPr lang="de-DE" sz="2000" dirty="0">
                <a:sym typeface="Wingdings" charset="0"/>
              </a:rPr>
              <a:t>Korrekte</a:t>
            </a:r>
            <a:r>
              <a:rPr lang="de-DE" sz="2000" b="1" dirty="0">
                <a:sym typeface="Wingdings" charset="0"/>
              </a:rPr>
              <a:t> Initialisierung einer Objekt-Referenz</a:t>
            </a:r>
            <a:br>
              <a:rPr lang="de-DE" sz="2000" b="1" dirty="0">
                <a:sym typeface="Wingdings" charset="0"/>
              </a:rPr>
            </a:br>
            <a:r>
              <a:rPr lang="de-DE" sz="2000" dirty="0"/>
              <a:t>   </a:t>
            </a:r>
            <a:r>
              <a:rPr lang="de-DE" sz="2000" b="1" dirty="0">
                <a:sym typeface="Wingdings" charset="0"/>
              </a:rPr>
              <a:t>- Aufruf </a:t>
            </a:r>
            <a:r>
              <a:rPr lang="de-DE" sz="2000" dirty="0">
                <a:sym typeface="Wingdings" charset="0"/>
              </a:rPr>
              <a:t>einer </a:t>
            </a:r>
            <a:r>
              <a:rPr lang="de-DE" sz="2000" dirty="0" err="1">
                <a:sym typeface="Wingdings" charset="0"/>
              </a:rPr>
              <a:t>referenz</a:t>
            </a:r>
            <a:r>
              <a:rPr lang="de-DE" sz="2000" dirty="0">
                <a:sym typeface="Wingdings" charset="0"/>
              </a:rPr>
              <a:t>. Objekt-</a:t>
            </a:r>
            <a:r>
              <a:rPr lang="de-DE" sz="2000" b="1" dirty="0">
                <a:sym typeface="Wingdings" charset="0"/>
              </a:rPr>
              <a:t>Methode</a:t>
            </a:r>
            <a:r>
              <a:rPr lang="de-DE" sz="2000" b="1" dirty="0"/>
              <a:t> </a:t>
            </a:r>
          </a:p>
          <a:p>
            <a:pPr marL="342900" indent="-342900">
              <a:buFont typeface="Wingdings" charset="2"/>
              <a:buChar char="§"/>
              <a:defRPr/>
            </a:pPr>
            <a:endParaRPr lang="de-DE" sz="2000" dirty="0"/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/>
              <a:t>Testfall Art</a:t>
            </a:r>
            <a:r>
              <a:rPr lang="de-DE" sz="2000" dirty="0"/>
              <a:t>: positiv oder negativ?</a:t>
            </a:r>
            <a:br>
              <a:rPr lang="de-DE" sz="2000" dirty="0"/>
            </a:br>
            <a:r>
              <a:rPr lang="de-DE" sz="2000" dirty="0"/>
              <a:t>   </a:t>
            </a:r>
            <a:r>
              <a:rPr lang="de-DE" sz="2000" dirty="0">
                <a:sym typeface="Wingdings" charset="0"/>
              </a:rPr>
              <a:t> Grenzbereiche, NULL, </a:t>
            </a:r>
            <a:r>
              <a:rPr lang="de-DE" sz="2000" i="1" dirty="0" err="1">
                <a:sym typeface="Wingdings" charset="0"/>
              </a:rPr>
              <a:t>Exceptions</a:t>
            </a:r>
            <a:r>
              <a:rPr lang="de-DE" sz="2000" dirty="0">
                <a:sym typeface="Wingdings" charset="0"/>
              </a:rPr>
              <a:t>, ...</a:t>
            </a: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268760"/>
            <a:ext cx="4140200" cy="1447800"/>
          </a:xfrm>
          <a:prstGeom prst="rect">
            <a:avLst/>
          </a:prstGeom>
        </p:spPr>
      </p:pic>
      <p:cxnSp>
        <p:nvCxnSpPr>
          <p:cNvPr id="4" name="Gerade Verbindung mit Pfeil 3"/>
          <p:cNvCxnSpPr/>
          <p:nvPr/>
        </p:nvCxnSpPr>
        <p:spPr>
          <a:xfrm flipV="1">
            <a:off x="7380312" y="2996952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V="1">
            <a:off x="6516216" y="4149080"/>
            <a:ext cx="864096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91440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ea typeface="+mj-ea"/>
                <a:cs typeface="+mj-cs"/>
              </a:rPr>
              <a:t>JUnit4 mit </a:t>
            </a:r>
            <a:r>
              <a:rPr lang="de-DE" sz="3200" b="1" dirty="0" err="1">
                <a:solidFill>
                  <a:srgbClr val="000066"/>
                </a:solidFill>
                <a:ea typeface="+mj-ea"/>
                <a:cs typeface="+mj-cs"/>
              </a:rPr>
              <a:t>BlueJ</a:t>
            </a:r>
            <a:endParaRPr lang="de-DE" sz="3200" b="1" dirty="0">
              <a:solidFill>
                <a:srgbClr val="000066"/>
              </a:solidFill>
              <a:ea typeface="+mj-ea"/>
              <a:cs typeface="+mj-cs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23528" y="1340768"/>
            <a:ext cx="8567737" cy="481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dirty="0"/>
              <a:t> </a:t>
            </a:r>
            <a:r>
              <a:rPr lang="de-DE" sz="2400" b="1" dirty="0">
                <a:solidFill>
                  <a:srgbClr val="FF0000"/>
                </a:solidFill>
              </a:rPr>
              <a:t>Interaktiver</a:t>
            </a:r>
            <a:r>
              <a:rPr lang="de-DE" sz="2400" b="1" dirty="0"/>
              <a:t> Testfallgenerator</a:t>
            </a:r>
            <a:br>
              <a:rPr lang="de-DE" sz="2400" b="1" dirty="0"/>
            </a:br>
            <a:r>
              <a:rPr lang="de-DE" sz="2400" b="1" dirty="0"/>
              <a:t>   </a:t>
            </a:r>
            <a:r>
              <a:rPr lang="de-DE" sz="2400" dirty="0"/>
              <a:t>- </a:t>
            </a:r>
            <a:r>
              <a:rPr lang="de-DE" sz="2400" i="1" dirty="0" err="1"/>
              <a:t>setUp</a:t>
            </a:r>
            <a:r>
              <a:rPr lang="de-DE" sz="2400" i="1" dirty="0"/>
              <a:t>()</a:t>
            </a:r>
            <a:br>
              <a:rPr lang="de-DE" sz="2400" dirty="0"/>
            </a:br>
            <a:r>
              <a:rPr lang="de-DE" sz="2400" dirty="0"/>
              <a:t>   - Testfälle()</a:t>
            </a:r>
            <a:br>
              <a:rPr lang="de-DE" sz="2400" dirty="0"/>
            </a:br>
            <a:r>
              <a:rPr lang="de-DE" sz="2400" dirty="0"/>
              <a:t>   - </a:t>
            </a:r>
            <a:r>
              <a:rPr lang="de-DE" sz="2400" i="1" dirty="0" err="1"/>
              <a:t>tearDown</a:t>
            </a:r>
            <a:r>
              <a:rPr lang="de-DE" sz="2400" i="1" dirty="0"/>
              <a:t>()</a:t>
            </a:r>
          </a:p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b="1" dirty="0"/>
              <a:t> Testdurchführung </a:t>
            </a:r>
            <a:r>
              <a:rPr lang="de-DE" sz="2400" dirty="0">
                <a:sym typeface="Wingdings" charset="0"/>
              </a:rPr>
              <a:t> </a:t>
            </a:r>
            <a:r>
              <a:rPr lang="de-DE" sz="2400" dirty="0" err="1">
                <a:sym typeface="Wingdings" charset="0"/>
              </a:rPr>
              <a:t>RegressionsTests</a:t>
            </a:r>
            <a:endParaRPr lang="de-DE" sz="2400" dirty="0"/>
          </a:p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dirty="0"/>
              <a:t> </a:t>
            </a:r>
            <a:r>
              <a:rPr lang="de-DE" sz="2400" b="1" dirty="0"/>
              <a:t>Überprüfung </a:t>
            </a:r>
            <a:r>
              <a:rPr lang="de-DE" sz="2400" b="1" i="1" dirty="0"/>
              <a:t>erhaltene* </a:t>
            </a:r>
            <a:r>
              <a:rPr lang="de-DE" sz="2400" b="1" dirty="0"/>
              <a:t>Resultate </a:t>
            </a:r>
            <a:r>
              <a:rPr lang="de-DE" sz="2400" dirty="0">
                <a:sym typeface="Wingdings" charset="0"/>
              </a:rPr>
              <a:t> </a:t>
            </a:r>
            <a:r>
              <a:rPr lang="de-DE" sz="2400" dirty="0" err="1">
                <a:solidFill>
                  <a:srgbClr val="FF0000"/>
                </a:solidFill>
                <a:sym typeface="Wingdings" charset="0"/>
              </a:rPr>
              <a:t>assert</a:t>
            </a:r>
            <a:r>
              <a:rPr lang="de-DE" sz="2400" dirty="0">
                <a:solidFill>
                  <a:srgbClr val="FF0000"/>
                </a:solidFill>
                <a:sym typeface="Wingdings" charset="0"/>
              </a:rPr>
              <a:t>…()</a:t>
            </a:r>
            <a:br>
              <a:rPr lang="de-DE" sz="2400" dirty="0">
                <a:solidFill>
                  <a:srgbClr val="FF0000"/>
                </a:solidFill>
                <a:sym typeface="Wingdings" charset="0"/>
              </a:rPr>
            </a:br>
            <a:r>
              <a:rPr lang="de-DE" sz="2400" dirty="0">
                <a:sym typeface="Wingdings" charset="0"/>
              </a:rPr>
              <a:t>   </a:t>
            </a:r>
            <a:r>
              <a:rPr lang="de-DE" sz="2400" dirty="0">
                <a:sym typeface="Wingdings" charset="0"/>
                <a:hlinkClick r:id="rId3"/>
              </a:rPr>
              <a:t>http://junit.sourceforge.net/javadoc/</a:t>
            </a:r>
            <a:br>
              <a:rPr lang="de-DE" sz="2400" dirty="0">
                <a:sym typeface="Wingdings" charset="0"/>
              </a:rPr>
            </a:br>
            <a:r>
              <a:rPr lang="de-DE" sz="1400" dirty="0">
                <a:sym typeface="Wingdings" charset="0"/>
              </a:rPr>
              <a:t>*Evtl. müssen spez. Hilfs-Methoden implementiert werden, um ein testbares Resultat zu erhalten!</a:t>
            </a:r>
            <a:endParaRPr lang="de-DE" sz="1400" dirty="0"/>
          </a:p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b="1" dirty="0"/>
              <a:t> Anzeige Testresultate (</a:t>
            </a:r>
            <a:r>
              <a:rPr lang="de-DE" sz="2400" b="1" dirty="0">
                <a:solidFill>
                  <a:srgbClr val="00B050"/>
                </a:solidFill>
              </a:rPr>
              <a:t>PASS</a:t>
            </a:r>
            <a:r>
              <a:rPr lang="de-DE" sz="2400" b="1" dirty="0"/>
              <a:t> / </a:t>
            </a:r>
            <a:r>
              <a:rPr lang="de-DE" sz="2400" b="1" dirty="0">
                <a:solidFill>
                  <a:srgbClr val="FF0000"/>
                </a:solidFill>
              </a:rPr>
              <a:t>FAIL</a:t>
            </a:r>
            <a:r>
              <a:rPr lang="de-DE" sz="2400" b="1" dirty="0"/>
              <a:t>)</a:t>
            </a:r>
            <a:r>
              <a:rPr lang="de-DE" sz="2400" dirty="0"/>
              <a:t>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ea typeface="MS PGothic" charset="0"/>
              </a:rPr>
              <a:t>JUnit4: Struktur </a:t>
            </a:r>
            <a:r>
              <a:rPr lang="de-DE" sz="3200" b="1" dirty="0" err="1">
                <a:solidFill>
                  <a:srgbClr val="000066"/>
                </a:solidFill>
                <a:ea typeface="MS PGothic" charset="0"/>
              </a:rPr>
              <a:t>TestSuite</a:t>
            </a:r>
            <a:endParaRPr lang="de-DE" sz="3200" b="1" dirty="0">
              <a:solidFill>
                <a:srgbClr val="000066"/>
              </a:solidFill>
              <a:ea typeface="MS PGothic" charset="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52513"/>
            <a:ext cx="4987925" cy="582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cxnSp>
        <p:nvCxnSpPr>
          <p:cNvPr id="4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 flipV="1">
            <a:off x="3348038" y="1196975"/>
            <a:ext cx="3455987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04025" y="1125538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Testklasse zu einer Klasse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 flipV="1">
            <a:off x="3348038" y="2349500"/>
            <a:ext cx="3455987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2276475"/>
            <a:ext cx="194468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Leerer </a:t>
            </a:r>
            <a:r>
              <a:rPr lang="de-DE" sz="1800" i="1" dirty="0" err="1">
                <a:latin typeface="Arial" charset="0"/>
                <a:ea typeface="ＭＳ Ｐゴシック" charset="0"/>
                <a:cs typeface="+mn-cs"/>
              </a:rPr>
              <a:t>Konstruktor</a:t>
            </a:r>
            <a:endParaRPr lang="de-DE" sz="1800" i="1" dirty="0">
              <a:latin typeface="Arial" charset="0"/>
              <a:ea typeface="ＭＳ Ｐゴシック" charset="0"/>
              <a:cs typeface="+mn-cs"/>
            </a:endParaRP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>
            <a:off x="2700338" y="5230813"/>
            <a:ext cx="4103687" cy="7905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772275" y="5751513"/>
            <a:ext cx="194468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Danach folgen Testmethoden: </a:t>
            </a:r>
            <a:r>
              <a:rPr lang="de-DE" sz="1800" b="1" i="1" dirty="0">
                <a:latin typeface="Arial" charset="0"/>
                <a:ea typeface="ＭＳ Ｐゴシック" charset="0"/>
                <a:cs typeface="+mn-cs"/>
              </a:rPr>
              <a:t>@Test</a:t>
            </a:r>
          </a:p>
        </p:txBody>
      </p: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>
            <a:off x="3348038" y="4035425"/>
            <a:ext cx="3455987" cy="1143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573463"/>
            <a:ext cx="194468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/>
              <a:t>Testgerüst aufbauen: </a:t>
            </a:r>
            <a:r>
              <a:rPr lang="de-DE" sz="1800" b="1" i="1"/>
              <a:t>@Before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4737100"/>
            <a:ext cx="1944688" cy="98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/>
              <a:t>Testgerüst bereinigen</a:t>
            </a:r>
            <a:r>
              <a:rPr lang="de-DE" sz="2000" i="1"/>
              <a:t>:</a:t>
            </a:r>
            <a:br>
              <a:rPr lang="de-DE" sz="2000" i="1"/>
            </a:br>
            <a:r>
              <a:rPr lang="de-DE" sz="2000" b="1" i="1"/>
              <a:t>@After</a:t>
            </a:r>
            <a:endParaRPr lang="de-DE" sz="1800" b="1" i="1"/>
          </a:p>
        </p:txBody>
      </p:sp>
      <p:cxnSp>
        <p:nvCxnSpPr>
          <p:cNvPr id="16" name="Gerade Verbindung mit Pfeil 10"/>
          <p:cNvCxnSpPr>
            <a:cxnSpLocks noChangeShapeType="1"/>
            <a:stCxn id="11" idx="1"/>
          </p:cNvCxnSpPr>
          <p:nvPr/>
        </p:nvCxnSpPr>
        <p:spPr bwMode="auto">
          <a:xfrm flipH="1">
            <a:off x="971550" y="6213475"/>
            <a:ext cx="5800725" cy="4556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Grafi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53721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Testfälle interaktiv erzeugen</a:t>
            </a:r>
          </a:p>
        </p:txBody>
      </p:sp>
      <p:cxnSp>
        <p:nvCxnSpPr>
          <p:cNvPr id="4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 flipV="1">
            <a:off x="3563938" y="2708275"/>
            <a:ext cx="3240087" cy="1984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04025" y="2582863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Testklasse zu einer Klasse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>
            <a:off x="1763713" y="1846263"/>
            <a:ext cx="5040312" cy="1204912"/>
          </a:xfrm>
          <a:prstGeom prst="straightConnector1">
            <a:avLst/>
          </a:prstGeom>
          <a:noFill/>
          <a:ln w="9525">
            <a:solidFill>
              <a:srgbClr val="B3B3B3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1106488"/>
            <a:ext cx="1944688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Werkzeug &gt; Einstellungen.. &gt; Diverses &gt; Testwerkzeuge anzeigen </a:t>
            </a: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 flipV="1">
            <a:off x="3132138" y="3141663"/>
            <a:ext cx="3671887" cy="18192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804025" y="6021388"/>
            <a:ext cx="19446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Test starten</a:t>
            </a:r>
          </a:p>
        </p:txBody>
      </p: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 flipV="1">
            <a:off x="3563938" y="2906713"/>
            <a:ext cx="3240087" cy="92233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228975"/>
            <a:ext cx="1944688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/>
              <a:t>Kontextmenü:</a:t>
            </a:r>
            <a:br>
              <a:rPr lang="de-DE" sz="1800" i="1"/>
            </a:br>
            <a:r>
              <a:rPr lang="de-DE" sz="1800" i="1"/>
              <a:t>Erzeuge Test-methode (Auf-zeichnung!)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4360863"/>
            <a:ext cx="194468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>
                <a:latin typeface="Arial" charset="0"/>
              </a:rPr>
              <a:t>Erzeuge Objekte und Methoden für Testmethode interaktiv! [Ende]</a:t>
            </a:r>
          </a:p>
        </p:txBody>
      </p:sp>
      <p:cxnSp>
        <p:nvCxnSpPr>
          <p:cNvPr id="16" name="Gerade Verbindung mit Pfeil 10"/>
          <p:cNvCxnSpPr>
            <a:cxnSpLocks noChangeShapeType="1"/>
            <a:stCxn id="11" idx="1"/>
          </p:cNvCxnSpPr>
          <p:nvPr/>
        </p:nvCxnSpPr>
        <p:spPr bwMode="auto">
          <a:xfrm flipH="1" flipV="1">
            <a:off x="1116013" y="3716338"/>
            <a:ext cx="5688012" cy="24892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>
            <a:off x="2339975" y="1844675"/>
            <a:ext cx="44640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>
            <a:off x="2484438" y="4960938"/>
            <a:ext cx="4319587" cy="119062"/>
          </a:xfrm>
          <a:prstGeom prst="straightConnector1">
            <a:avLst/>
          </a:prstGeom>
          <a:noFill/>
          <a:ln w="9525">
            <a:solidFill>
              <a:srgbClr val="B3B3B3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6804025" y="5561013"/>
            <a:ext cx="19446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>
                <a:latin typeface="Arial" charset="0"/>
              </a:rPr>
              <a:t>Asserts einfügen</a:t>
            </a:r>
          </a:p>
        </p:txBody>
      </p:sp>
      <p:cxnSp>
        <p:nvCxnSpPr>
          <p:cNvPr id="27" name="Gerade Verbindung mit Pfeil 10"/>
          <p:cNvCxnSpPr>
            <a:cxnSpLocks noChangeShapeType="1"/>
            <a:stCxn id="26" idx="1"/>
          </p:cNvCxnSpPr>
          <p:nvPr/>
        </p:nvCxnSpPr>
        <p:spPr bwMode="auto">
          <a:xfrm flipH="1" flipV="1">
            <a:off x="3563938" y="2906713"/>
            <a:ext cx="3240087" cy="284003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Grafi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53721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Testgerüst </a:t>
            </a:r>
            <a:r>
              <a:rPr lang="de-DE" sz="3200" b="1" dirty="0" err="1">
                <a:solidFill>
                  <a:srgbClr val="000066"/>
                </a:solidFill>
                <a:latin typeface="Arial" charset="0"/>
                <a:ea typeface="MS PGothic" charset="0"/>
              </a:rPr>
              <a:t>SetUp</a:t>
            </a: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 erzeugen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>
            <a:off x="2268538" y="2600325"/>
            <a:ext cx="4535487" cy="26289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2276475"/>
            <a:ext cx="194468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 err="1">
                <a:latin typeface="Arial" charset="0"/>
                <a:ea typeface="ＭＳ Ｐゴシック" charset="0"/>
                <a:cs typeface="+mn-cs"/>
              </a:rPr>
              <a:t>SetUp</a:t>
            </a: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-Objekte erzeugen</a:t>
            </a: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 flipV="1">
            <a:off x="3492500" y="2924175"/>
            <a:ext cx="3311525" cy="21828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 flipV="1">
            <a:off x="3563938" y="2636838"/>
            <a:ext cx="3240087" cy="9652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141663"/>
            <a:ext cx="1944688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/>
              <a:t>Kontextmenü:</a:t>
            </a:r>
            <a:br>
              <a:rPr lang="de-DE" sz="1800" i="1"/>
            </a:br>
            <a:r>
              <a:rPr lang="de-DE" sz="1800" i="1"/>
              <a:t>Objektzustand speichern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4437063"/>
            <a:ext cx="1944688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/>
              <a:t>Kontextmenü:</a:t>
            </a:r>
            <a:br>
              <a:rPr lang="de-DE" sz="1800" i="1"/>
            </a:br>
            <a:r>
              <a:rPr lang="de-DE" sz="1800" i="1"/>
              <a:t>Bearbeiten</a:t>
            </a:r>
          </a:p>
          <a:p>
            <a:pPr>
              <a:spcBef>
                <a:spcPct val="50000"/>
              </a:spcBef>
              <a:defRPr/>
            </a:pPr>
            <a:r>
              <a:rPr lang="de-DE" sz="1800" i="1">
                <a:sym typeface="Wingdings" charset="0"/>
              </a:rPr>
              <a:t> Manuell ergänzen</a:t>
            </a:r>
            <a:endParaRPr lang="de-DE" sz="1800" i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Grafik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36004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Grafik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146425"/>
            <a:ext cx="36004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 err="1">
                <a:solidFill>
                  <a:srgbClr val="000066"/>
                </a:solidFill>
                <a:ea typeface="MS PGothic" charset="0"/>
              </a:rPr>
              <a:t>JUnit</a:t>
            </a:r>
            <a:r>
              <a:rPr lang="de-DE" sz="3200" b="1" dirty="0">
                <a:solidFill>
                  <a:srgbClr val="000066"/>
                </a:solidFill>
                <a:ea typeface="MS PGothic" charset="0"/>
              </a:rPr>
              <a:t>: Testresultate</a:t>
            </a:r>
          </a:p>
        </p:txBody>
      </p:sp>
      <p:cxnSp>
        <p:nvCxnSpPr>
          <p:cNvPr id="4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>
            <a:off x="2627313" y="1447800"/>
            <a:ext cx="4176712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04025" y="1125538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/>
              <a:t>Ausgeführte Tests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>
            <a:off x="4716463" y="1447800"/>
            <a:ext cx="2087562" cy="23415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2276475"/>
            <a:ext cx="194468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Erfolgreiches Testresultat: </a:t>
            </a:r>
            <a:r>
              <a:rPr lang="de-DE" sz="18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+mn-cs"/>
              </a:rPr>
              <a:t>PASS</a:t>
            </a: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 flipV="1">
            <a:off x="5003800" y="4724400"/>
            <a:ext cx="1800225" cy="4730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>
            <a:off x="5580063" y="3895725"/>
            <a:ext cx="1223962" cy="5413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573463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</a:rPr>
              <a:t>Testresultat nicht erfolgreich: </a:t>
            </a:r>
            <a:r>
              <a:rPr lang="de-DE" sz="1800" i="1" dirty="0">
                <a:solidFill>
                  <a:srgbClr val="FF3300"/>
                </a:solidFill>
                <a:latin typeface="Arial" charset="0"/>
                <a:ea typeface="ＭＳ Ｐゴシック" charset="0"/>
              </a:rPr>
              <a:t>FAIL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5013325"/>
            <a:ext cx="19446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Details</a:t>
            </a:r>
          </a:p>
        </p:txBody>
      </p:sp>
      <p:cxnSp>
        <p:nvCxnSpPr>
          <p:cNvPr id="19" name="Gerade Verbindung mit Pfeil 10"/>
          <p:cNvCxnSpPr>
            <a:cxnSpLocks noChangeShapeType="1"/>
          </p:cNvCxnSpPr>
          <p:nvPr/>
        </p:nvCxnSpPr>
        <p:spPr bwMode="auto">
          <a:xfrm flipH="1">
            <a:off x="3563938" y="2565400"/>
            <a:ext cx="31686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640959" cy="9361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3600" b="1" dirty="0">
                <a:solidFill>
                  <a:srgbClr val="000066"/>
                </a:solidFill>
                <a:ea typeface="MS PGothic" charset="0"/>
              </a:rPr>
              <a:t>Projekt Recheneinheit </a:t>
            </a:r>
            <a:r>
              <a:rPr lang="de-DE" sz="3600" b="1" dirty="0">
                <a:solidFill>
                  <a:srgbClr val="000066"/>
                </a:solidFill>
                <a:ea typeface="MS PGothic" charset="0"/>
                <a:sym typeface="Wingdings" panose="05000000000000000000" pitchFamily="2" charset="2"/>
              </a:rPr>
              <a:t> Bewertung</a:t>
            </a:r>
            <a:endParaRPr lang="de-DE" sz="3600" b="1" dirty="0">
              <a:solidFill>
                <a:srgbClr val="000066"/>
              </a:solidFill>
              <a:ea typeface="MS PGothic" charset="0"/>
            </a:endParaRPr>
          </a:p>
        </p:txBody>
      </p:sp>
      <p:pic>
        <p:nvPicPr>
          <p:cNvPr id="19458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74750"/>
            <a:ext cx="610552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323850" y="4303713"/>
            <a:ext cx="856773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de-DE" dirty="0"/>
              <a:t> </a:t>
            </a:r>
            <a:r>
              <a:rPr lang="de-DE" sz="2400" b="1" dirty="0"/>
              <a:t>Geheimnisprinzip</a:t>
            </a:r>
          </a:p>
          <a:p>
            <a:pPr>
              <a:buFontTx/>
              <a:buChar char="•"/>
              <a:defRPr/>
            </a:pPr>
            <a:r>
              <a:rPr lang="de-DE" sz="2400" b="1" i="1" dirty="0"/>
              <a:t> </a:t>
            </a:r>
            <a:r>
              <a:rPr lang="de-DE" sz="2400" b="1" dirty="0" err="1"/>
              <a:t>JavaDoc</a:t>
            </a:r>
            <a:endParaRPr lang="de-DE" sz="2400" b="1" dirty="0"/>
          </a:p>
          <a:p>
            <a:pPr>
              <a:buFontTx/>
              <a:buChar char="•"/>
              <a:defRPr/>
            </a:pPr>
            <a:r>
              <a:rPr lang="de-DE" sz="2400" b="1" dirty="0"/>
              <a:t> Komponententest </a:t>
            </a:r>
            <a:r>
              <a:rPr lang="de-DE" sz="2400" dirty="0"/>
              <a:t>(auch Kommunikation) </a:t>
            </a:r>
            <a:r>
              <a:rPr lang="de-DE" sz="2400" b="1" dirty="0"/>
              <a:t>mit JUnit4</a:t>
            </a:r>
            <a:endParaRPr lang="de-DE" sz="2400" dirty="0"/>
          </a:p>
          <a:p>
            <a:pPr>
              <a:buFontTx/>
              <a:buChar char="•"/>
              <a:defRPr/>
            </a:pPr>
            <a:r>
              <a:rPr lang="de-DE" sz="2400" b="1" dirty="0"/>
              <a:t> Testsuite (</a:t>
            </a:r>
            <a:r>
              <a:rPr lang="de-DE" sz="2400" b="1" dirty="0" err="1"/>
              <a:t>SetUp</a:t>
            </a:r>
            <a:r>
              <a:rPr lang="de-DE" sz="2400" b="1" dirty="0"/>
              <a:t>)</a:t>
            </a:r>
            <a:endParaRPr lang="de-DE" sz="2400" dirty="0"/>
          </a:p>
          <a:p>
            <a:pPr>
              <a:buFontTx/>
              <a:buChar char="•"/>
              <a:defRPr/>
            </a:pPr>
            <a:r>
              <a:rPr lang="de-DE" sz="2400" b="1" dirty="0"/>
              <a:t> Testdurchführung </a:t>
            </a:r>
            <a:r>
              <a:rPr lang="de-DE" sz="2400" dirty="0">
                <a:sym typeface="Wingdings" charset="0"/>
              </a:rPr>
              <a:t> </a:t>
            </a:r>
            <a:r>
              <a:rPr lang="de-DE" sz="2400" b="1" dirty="0"/>
              <a:t>Resultate (</a:t>
            </a:r>
            <a:r>
              <a:rPr lang="de-DE" sz="2400" b="1" dirty="0">
                <a:solidFill>
                  <a:srgbClr val="00B050"/>
                </a:solidFill>
              </a:rPr>
              <a:t>PASS</a:t>
            </a:r>
            <a:r>
              <a:rPr lang="de-DE" sz="2400" b="1" dirty="0"/>
              <a:t> / </a:t>
            </a:r>
            <a:r>
              <a:rPr lang="de-DE" sz="2400" b="1" dirty="0">
                <a:solidFill>
                  <a:srgbClr val="FF0000"/>
                </a:solidFill>
              </a:rPr>
              <a:t>FAIL</a:t>
            </a:r>
            <a:r>
              <a:rPr lang="de-DE" sz="2400" b="1" dirty="0"/>
              <a:t>)</a:t>
            </a:r>
            <a:r>
              <a:rPr lang="de-DE" sz="2400" dirty="0"/>
              <a:t>   </a:t>
            </a:r>
          </a:p>
        </p:txBody>
      </p:sp>
      <p:cxnSp>
        <p:nvCxnSpPr>
          <p:cNvPr id="3" name="Gerade Verbindung mit Pfeil 2"/>
          <p:cNvCxnSpPr/>
          <p:nvPr/>
        </p:nvCxnSpPr>
        <p:spPr>
          <a:xfrm flipH="1">
            <a:off x="6444208" y="2852936"/>
            <a:ext cx="216024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H="1">
            <a:off x="5364088" y="2132856"/>
            <a:ext cx="504056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>
            <a:off x="4067944" y="1700808"/>
            <a:ext cx="576064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Standarddesign.thmx</Template>
  <TotalTime>0</TotalTime>
  <Words>579</Words>
  <Application>Microsoft Office PowerPoint</Application>
  <PresentationFormat>Bildschirmpräsentation (4:3)</PresentationFormat>
  <Paragraphs>61</Paragraphs>
  <Slides>9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Calibri</vt:lpstr>
      <vt:lpstr>Times New Roman</vt:lpstr>
      <vt:lpstr>Verdana</vt:lpstr>
      <vt:lpstr>Wingdings</vt:lpstr>
      <vt:lpstr>Wingdings 2</vt:lpstr>
      <vt:lpstr>Standarddesign</vt:lpstr>
      <vt:lpstr>Kapitel 7.1 – 7.13</vt:lpstr>
      <vt:lpstr>Modul-, Komponenten-, Unit-Test</vt:lpstr>
      <vt:lpstr>Modultest  Testfälle einer Klasse</vt:lpstr>
      <vt:lpstr>JUnit4 mit BlueJ</vt:lpstr>
      <vt:lpstr>JUnit4: Struktur TestSuite</vt:lpstr>
      <vt:lpstr>Testfälle interaktiv erzeugen</vt:lpstr>
      <vt:lpstr>Testgerüst SetUp erzeugen</vt:lpstr>
      <vt:lpstr>JUnit: Testresultate</vt:lpstr>
      <vt:lpstr>Projekt Recheneinheit  Bewertung</vt:lpstr>
    </vt:vector>
  </TitlesOfParts>
  <Company>privat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Analogie</dc:title>
  <dc:creator>D. A. Waldvogel</dc:creator>
  <cp:lastModifiedBy>Harald G. Müller</cp:lastModifiedBy>
  <cp:revision>235</cp:revision>
  <cp:lastPrinted>2013-10-28T13:35:35Z</cp:lastPrinted>
  <dcterms:created xsi:type="dcterms:W3CDTF">2000-10-08T17:11:03Z</dcterms:created>
  <dcterms:modified xsi:type="dcterms:W3CDTF">2021-11-24T20:29:34Z</dcterms:modified>
</cp:coreProperties>
</file>