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71" r:id="rId5"/>
    <p:sldId id="370" r:id="rId6"/>
    <p:sldId id="398" r:id="rId7"/>
    <p:sldId id="290" r:id="rId8"/>
    <p:sldId id="371" r:id="rId9"/>
    <p:sldId id="413" r:id="rId10"/>
    <p:sldId id="401" r:id="rId11"/>
    <p:sldId id="399" r:id="rId12"/>
    <p:sldId id="354" r:id="rId13"/>
    <p:sldId id="356" r:id="rId14"/>
    <p:sldId id="402" r:id="rId15"/>
    <p:sldId id="403" r:id="rId16"/>
    <p:sldId id="357" r:id="rId17"/>
    <p:sldId id="404" r:id="rId18"/>
    <p:sldId id="319" r:id="rId19"/>
    <p:sldId id="405" r:id="rId20"/>
    <p:sldId id="389" r:id="rId21"/>
    <p:sldId id="400" r:id="rId22"/>
    <p:sldId id="406" r:id="rId23"/>
    <p:sldId id="394" r:id="rId24"/>
    <p:sldId id="395" r:id="rId25"/>
    <p:sldId id="396" r:id="rId26"/>
    <p:sldId id="411" r:id="rId27"/>
    <p:sldId id="408" r:id="rId28"/>
    <p:sldId id="412" r:id="rId29"/>
    <p:sldId id="407" r:id="rId30"/>
    <p:sldId id="368" r:id="rId31"/>
    <p:sldId id="316" r:id="rId32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A2950A-1AB8-ED4F-97F8-FBB9125E5DB9}" v="40" dt="2022-09-12T07:55:43.149"/>
    <p1510:client id="{BEBFD817-54CE-4ED0-B113-78D552CAF3E0}" v="6" dt="2022-09-12T07:41:39.8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1392" y="211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08T14:31:28.949" v="3672" actId="20577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mod ord modClrScheme chgLayout">
        <pc:chgData name="Huber Florian" userId="e447029a-6328-4a09-9410-16b2071bbfe0" providerId="ADAL" clId="{590573E9-4CAF-5E44-8F4C-07FA0EC99575}" dt="2022-09-07T22:22:48.224" v="2431" actId="14100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mod">
        <pc:chgData name="Huber Florian" userId="e447029a-6328-4a09-9410-16b2071bbfe0" providerId="ADAL" clId="{590573E9-4CAF-5E44-8F4C-07FA0EC99575}" dt="2022-09-07T22:11:31.397" v="2185" actId="107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33A2950A-1AB8-ED4F-97F8-FBB9125E5DB9}"/>
    <pc:docChg chg="addSld modSld sldOrd">
      <pc:chgData name="Huber Florian" userId="e447029a-6328-4a09-9410-16b2071bbfe0" providerId="ADAL" clId="{33A2950A-1AB8-ED4F-97F8-FBB9125E5DB9}" dt="2022-09-12T07:55:43.149" v="33" actId="20578"/>
      <pc:docMkLst>
        <pc:docMk/>
      </pc:docMkLst>
      <pc:sldChg chg="modSp mod">
        <pc:chgData name="Huber Florian" userId="e447029a-6328-4a09-9410-16b2071bbfe0" providerId="ADAL" clId="{33A2950A-1AB8-ED4F-97F8-FBB9125E5DB9}" dt="2022-09-12T07:40:26.497" v="25" actId="12"/>
        <pc:sldMkLst>
          <pc:docMk/>
          <pc:sldMk cId="1515793328" sldId="319"/>
        </pc:sldMkLst>
        <pc:spChg chg="mod">
          <ac:chgData name="Huber Florian" userId="e447029a-6328-4a09-9410-16b2071bbfe0" providerId="ADAL" clId="{33A2950A-1AB8-ED4F-97F8-FBB9125E5DB9}" dt="2022-09-12T07:40:26.497" v="25" actId="12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33A2950A-1AB8-ED4F-97F8-FBB9125E5DB9}" dt="2022-09-12T07:37:49.969" v="19" actId="20577"/>
          <ac:spMkLst>
            <pc:docMk/>
            <pc:sldMk cId="1515793328" sldId="319"/>
            <ac:spMk id="7" creationId="{35F617F3-750B-E42C-0F0C-6FEC21792A56}"/>
          </ac:spMkLst>
        </pc:spChg>
      </pc:sldChg>
      <pc:sldChg chg="modSp mod">
        <pc:chgData name="Huber Florian" userId="e447029a-6328-4a09-9410-16b2071bbfe0" providerId="ADAL" clId="{33A2950A-1AB8-ED4F-97F8-FBB9125E5DB9}" dt="2022-09-12T07:46:12.519" v="29" actId="20577"/>
        <pc:sldMkLst>
          <pc:docMk/>
          <pc:sldMk cId="3821046968" sldId="400"/>
        </pc:sldMkLst>
        <pc:spChg chg="mod">
          <ac:chgData name="Huber Florian" userId="e447029a-6328-4a09-9410-16b2071bbfe0" providerId="ADAL" clId="{33A2950A-1AB8-ED4F-97F8-FBB9125E5DB9}" dt="2022-09-12T07:46:12.519" v="29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33A2950A-1AB8-ED4F-97F8-FBB9125E5DB9}" dt="2022-09-12T07:45:51.728" v="27" actId="20577"/>
          <ac:spMkLst>
            <pc:docMk/>
            <pc:sldMk cId="3821046968" sldId="400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33A2950A-1AB8-ED4F-97F8-FBB9125E5DB9}" dt="2022-09-12T07:36:55.858" v="1" actId="113"/>
        <pc:sldMkLst>
          <pc:docMk/>
          <pc:sldMk cId="2370403413" sldId="402"/>
        </pc:sldMkLst>
        <pc:spChg chg="mod">
          <ac:chgData name="Huber Florian" userId="e447029a-6328-4a09-9410-16b2071bbfe0" providerId="ADAL" clId="{33A2950A-1AB8-ED4F-97F8-FBB9125E5DB9}" dt="2022-09-12T07:36:55.858" v="1" actId="113"/>
          <ac:spMkLst>
            <pc:docMk/>
            <pc:sldMk cId="2370403413" sldId="402"/>
            <ac:spMk id="6" creationId="{996B8ED2-B1AE-628D-F72F-25D665565CF4}"/>
          </ac:spMkLst>
        </pc:spChg>
      </pc:sldChg>
      <pc:sldChg chg="add ord">
        <pc:chgData name="Huber Florian" userId="e447029a-6328-4a09-9410-16b2071bbfe0" providerId="ADAL" clId="{33A2950A-1AB8-ED4F-97F8-FBB9125E5DB9}" dt="2022-09-12T07:55:43.149" v="33" actId="20578"/>
        <pc:sldMkLst>
          <pc:docMk/>
          <pc:sldMk cId="408648023" sldId="411"/>
        </pc:sldMkLst>
      </pc:sldChg>
      <pc:sldChg chg="add">
        <pc:chgData name="Huber Florian" userId="e447029a-6328-4a09-9410-16b2071bbfe0" providerId="ADAL" clId="{33A2950A-1AB8-ED4F-97F8-FBB9125E5DB9}" dt="2022-09-12T07:54:55.142" v="31"/>
        <pc:sldMkLst>
          <pc:docMk/>
          <pc:sldMk cId="4268614998" sldId="412"/>
        </pc:sldMkLst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27.09.2022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tzwoche.ch/news/2022-05-06/neue-zkb-app-kommt-nicht-gut-an" TargetMode="External"/><Relationship Id="rId2" Type="http://schemas.openxmlformats.org/officeDocument/2006/relationships/hyperlink" Target="https://www.netzwoche.ch/news/2021-04-19/update-die-neue-postfinance-app-vergrault-nutzer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de.wikipedia.org/wiki/ISO_9241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>
                <a:cs typeface="Calibri"/>
              </a:rPr>
              <a:t>Agenda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>
                <a:latin typeface="+mj-lt"/>
              </a:rPr>
              <a:t>Tag 3</a:t>
            </a:r>
            <a:endParaRPr lang="de-DE" sz="2400"/>
          </a:p>
          <a:p>
            <a:pPr lvl="0" indent="-350520"/>
            <a:endParaRPr lang="de-DE" sz="2400"/>
          </a:p>
          <a:p>
            <a:pPr lvl="0" indent="-350520"/>
            <a:r>
              <a:rPr lang="de-DE" sz="2400"/>
              <a:t>Begrüßung und Rückblick</a:t>
            </a:r>
          </a:p>
          <a:p>
            <a:pPr lvl="0" indent="-350520"/>
            <a:r>
              <a:rPr lang="de-DE" sz="240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Halbfertiges Produkt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Input «Dialoggestaltung und Usability»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Self-</a:t>
            </a:r>
            <a:r>
              <a:rPr lang="de-CH" sz="2400" err="1">
                <a:cs typeface="Calibri" panose="020F0502020204030204"/>
              </a:rPr>
              <a:t>Checkout</a:t>
            </a:r>
            <a:endParaRPr lang="de-CH" sz="2400">
              <a:cs typeface="Calibri" panose="020F0502020204030204"/>
            </a:endParaRP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Extreme Users &amp; Personas	</a:t>
            </a:r>
          </a:p>
          <a:p>
            <a:pPr lvl="0" indent="-350520"/>
            <a:r>
              <a:rPr lang="de-CH" sz="2400"/>
              <a:t>Abschluss und Rückblick </a:t>
            </a:r>
            <a:endParaRPr lang="de-CH" sz="2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5 Fragen zum Gestaltungsprozess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/>
              <a:t>«Fotografieren Sie Benutzerschnittstellen im Alltag.»</a:t>
            </a:r>
          </a:p>
          <a:p>
            <a:endParaRPr lang="de-CH"/>
          </a:p>
          <a:p>
            <a:r>
              <a:rPr lang="de-CH" b="1"/>
              <a:t>Einzelarbeit</a:t>
            </a:r>
          </a:p>
          <a:p>
            <a:r>
              <a:rPr lang="de-CH"/>
              <a:t>5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Benutzerschnittstellen fotografieren</a:t>
            </a:r>
            <a:endParaRPr lang="de-CH" sz="2400"/>
          </a:p>
          <a:p>
            <a:endParaRPr lang="de-CH" sz="2400"/>
          </a:p>
          <a:p>
            <a:r>
              <a:rPr lang="de-CH" sz="2400"/>
              <a:t>Was ist Orientierung?</a:t>
            </a:r>
          </a:p>
          <a:p>
            <a:r>
              <a:rPr lang="de-CH" sz="2400"/>
              <a:t>Was ist Navigation?</a:t>
            </a:r>
          </a:p>
          <a:p>
            <a:r>
              <a:rPr lang="de-CH" sz="240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err="1"/>
              <a:t>Postfinance</a:t>
            </a:r>
            <a:r>
              <a:rPr lang="de-CH"/>
              <a:t> und ZKB vergraulen </a:t>
            </a:r>
            <a:r>
              <a:rPr lang="de-CH" err="1"/>
              <a:t>App-Nutzer:innen</a:t>
            </a:r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>
                <a:ea typeface="+mj-lt"/>
                <a:cs typeface="+mj-lt"/>
              </a:rPr>
              <a:t>Halbfertiges Produkt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021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«Begründen Sie die Aufregung über zwei Banking-Apps.»</a:t>
            </a:r>
          </a:p>
          <a:p>
            <a:endParaRPr lang="de-CH"/>
          </a:p>
          <a:p>
            <a:r>
              <a:rPr lang="de-CH" b="1"/>
              <a:t>Think-Pair-Share</a:t>
            </a:r>
          </a:p>
          <a:p>
            <a:r>
              <a:rPr lang="de-CH"/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Lernaufgabe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Halbfertiges Produkt</a:t>
            </a:r>
          </a:p>
          <a:p>
            <a:endParaRPr lang="de-CH" sz="2400"/>
          </a:p>
          <a:p>
            <a:r>
              <a:rPr lang="de-CH" sz="2400"/>
              <a:t>Lesen Sie je einen der beiden Artikel über die </a:t>
            </a:r>
            <a:r>
              <a:rPr lang="de-CH" sz="2400" err="1">
                <a:hlinkClick r:id="rId2"/>
              </a:rPr>
              <a:t>Postfiance</a:t>
            </a:r>
            <a:r>
              <a:rPr lang="de-CH" sz="2400"/>
              <a:t> oder </a:t>
            </a:r>
            <a:r>
              <a:rPr lang="de-CH" sz="2400">
                <a:hlinkClick r:id="rId3"/>
              </a:rPr>
              <a:t>ZKB</a:t>
            </a:r>
            <a:r>
              <a:rPr lang="de-CH" sz="2400"/>
              <a:t>.</a:t>
            </a:r>
          </a:p>
          <a:p>
            <a:r>
              <a:rPr lang="de-CH" sz="2400"/>
              <a:t>Berichten Sie im 2er Team um was sich der Artikel dreht und was die grössten Kritikpunkte sind.</a:t>
            </a:r>
          </a:p>
          <a:p>
            <a:r>
              <a:rPr lang="de-CH" sz="2400"/>
              <a:t>Ziehen Sie gemeinsam ein Fazit und begründen sie die Aufregung im Plenum.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0FFF614-0892-0271-CD53-5DC94E727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92865FE-90A7-4942-6AED-8A36DE9E9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1A06E23-97D8-BD62-F938-78E30F7FA711}"/>
              </a:ext>
            </a:extLst>
          </p:cNvPr>
          <p:cNvSpPr txBox="1"/>
          <p:nvPr/>
        </p:nvSpPr>
        <p:spPr>
          <a:xfrm>
            <a:off x="1328735" y="4347678"/>
            <a:ext cx="3375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https://www.netzwoche.ch/news/2021-04-19/update-die-neue-postfinance-app-vergrault-nutzer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FBB8C4B-0775-6BD2-042A-8E4F1373B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00" y="377688"/>
            <a:ext cx="3928200" cy="396999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1FFCC94-4488-8A36-F709-345B53042704}"/>
              </a:ext>
            </a:extLst>
          </p:cNvPr>
          <p:cNvSpPr txBox="1"/>
          <p:nvPr/>
        </p:nvSpPr>
        <p:spPr>
          <a:xfrm>
            <a:off x="6371813" y="4347678"/>
            <a:ext cx="33757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https://www.netzwoche.ch/news/2022-05-06/neue-zkb-app-kommt-nicht-gut-an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FC00CFC-44F1-4583-B9A0-759B37352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398" y="768738"/>
            <a:ext cx="3193036" cy="32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Womit befasst sich</a:t>
            </a:r>
            <a:br>
              <a:rPr lang="de-DE" b="0"/>
            </a:br>
            <a:r>
              <a:rPr lang="de-DE"/>
              <a:t>Human-Computer Interaction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6478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62924"/>
            <a:ext cx="10080000" cy="1754326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/>
              <a:t>«</a:t>
            </a:r>
            <a:r>
              <a:rPr lang="de-CH" b="1"/>
              <a:t>Human-Computer Interaction </a:t>
            </a:r>
            <a:r>
              <a:rPr lang="de-CH"/>
              <a:t>(HCI) ist ein interdisziplinäres Forschungsfeld und verbindet insbesondere Informatik, Psychologie und Design.</a:t>
            </a:r>
            <a:r>
              <a:rPr lang="de-DE"/>
              <a:t>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2602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D04F81D-8938-0DAB-5BDD-D9D4D58A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800" y="539999"/>
            <a:ext cx="7772400" cy="497706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0979F-FD32-7799-1C5F-4718C7E37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4863BF-AB88-3CA9-82BC-D30061B23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32415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Was ist </a:t>
            </a:r>
            <a:r>
              <a:rPr lang="de-DE"/>
              <a:t>das Ziel</a:t>
            </a:r>
            <a:r>
              <a:rPr lang="de-DE" b="0"/>
              <a:t> von</a:t>
            </a:r>
            <a:br>
              <a:rPr lang="de-DE" b="0"/>
            </a:br>
            <a:r>
              <a:rPr lang="de-DE" b="0"/>
              <a:t>Interaction Design?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de-DE" b="0"/>
              <a:t>Was ist </a:t>
            </a:r>
            <a:r>
              <a:rPr lang="de-DE"/>
              <a:t>das Ziel</a:t>
            </a:r>
            <a:r>
              <a:rPr lang="de-DE" b="0"/>
              <a:t> von</a:t>
            </a:r>
            <a:br>
              <a:rPr lang="de-DE" b="0"/>
            </a:br>
            <a:r>
              <a:rPr lang="de-DE" b="0"/>
              <a:t>Interaction Design?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6B8ED2-B1AE-628D-F72F-25D665565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671" y="3240000"/>
            <a:ext cx="6746657" cy="25200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/>
              <a:t>Interaction Design</a:t>
            </a:r>
            <a:r>
              <a:rPr lang="de-CH" sz="2400"/>
              <a:t> hat zum Ziel, interaktive Anwendungen, Produkte oder Systeme möglichst </a:t>
            </a:r>
            <a:r>
              <a:rPr lang="de-CH" sz="2400" b="1"/>
              <a:t>ergonomisch</a:t>
            </a:r>
            <a:r>
              <a:rPr lang="de-CH" sz="2400"/>
              <a:t> zu entwickeln.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400"/>
              <a:t>Der Fokus liegt dabei auf der Interaktion </a:t>
            </a:r>
            <a:r>
              <a:rPr lang="de-CH" sz="2400" b="1"/>
              <a:t>zwischen</a:t>
            </a:r>
            <a:r>
              <a:rPr lang="de-CH" sz="2400"/>
              <a:t> Mensch und Computer.</a:t>
            </a: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37040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861522"/>
            <a:ext cx="8640000" cy="757130"/>
          </a:xfrm>
        </p:spPr>
        <p:txBody>
          <a:bodyPr anchor="b">
            <a:spAutoFit/>
          </a:bodyPr>
          <a:lstStyle/>
          <a:p>
            <a:r>
              <a:rPr lang="de-DE" b="0"/>
              <a:t>Was ist </a:t>
            </a:r>
            <a:r>
              <a:rPr lang="de-DE"/>
              <a:t>Software-Ergonomie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5823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74219"/>
            <a:ext cx="10080000" cy="3531736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/>
              <a:t>«</a:t>
            </a:r>
            <a:r>
              <a:rPr lang="de-CH" b="1"/>
              <a:t>Software-Ergonomie</a:t>
            </a:r>
            <a:r>
              <a:rPr lang="de-CH"/>
              <a:t> ist die Arbeit hin zu leicht verständlicher und schnell benutzbarer Software unter den gebotenen technischen Möglichkeiten und unter der Einhaltung definierter bzw. empirisch entstandener </a:t>
            </a:r>
            <a:r>
              <a:rPr lang="de-CH" u="sng"/>
              <a:t>Standards</a:t>
            </a:r>
            <a:r>
              <a:rPr lang="de-CH"/>
              <a:t> und </a:t>
            </a:r>
            <a:r>
              <a:rPr lang="de-CH" u="sng"/>
              <a:t>Styleguides</a:t>
            </a:r>
            <a:r>
              <a:rPr lang="de-DE"/>
              <a:t>.»</a:t>
            </a:r>
          </a:p>
          <a:p>
            <a:pPr marL="4762" indent="0">
              <a:buNone/>
            </a:pPr>
            <a:r>
              <a:rPr lang="de-DE" i="1"/>
              <a:t>(Wikipedia)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52623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196724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Welche </a:t>
            </a:r>
            <a:r>
              <a:rPr lang="de-DE"/>
              <a:t>Standards</a:t>
            </a:r>
            <a:r>
              <a:rPr lang="de-DE" b="0"/>
              <a:t> gibt es und welche sind wichtig?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25729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160001"/>
            <a:ext cx="3240000" cy="1440000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/>
              <a:t>Standards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2799164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r>
              <a:rPr lang="de-CH" sz="2400" dirty="0"/>
              <a:t>Teil 11 Usability</a:t>
            </a:r>
          </a:p>
          <a:p>
            <a:r>
              <a:rPr lang="de-CH" sz="2400" dirty="0"/>
              <a:t>Teil 110 Interaktionsprinzipien</a:t>
            </a:r>
          </a:p>
          <a:p>
            <a:r>
              <a:rPr lang="de-CH" sz="2400" dirty="0"/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E0CA0E-9EE0-B29D-D936-E8D21F394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156" y="4330242"/>
            <a:ext cx="1571844" cy="152421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F222347-325C-DDD7-9119-7A42AA406904}"/>
              </a:ext>
            </a:extLst>
          </p:cNvPr>
          <p:cNvSpPr txBox="1"/>
          <p:nvPr/>
        </p:nvSpPr>
        <p:spPr>
          <a:xfrm>
            <a:off x="720000" y="3346201"/>
            <a:ext cx="5556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hlinkClick r:id="rId5"/>
              </a:rPr>
              <a:t>https://de.wikipedia.org/wiki/ISO_9241</a:t>
            </a:r>
            <a:endParaRPr lang="de-CH" sz="24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754BB52-DB63-B72C-1006-D7675DB60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3604" y="4349817"/>
            <a:ext cx="1552792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9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160000"/>
            <a:ext cx="3240000" cy="3600000"/>
          </a:xfrm>
        </p:spPr>
        <p:txBody>
          <a:bodyPr/>
          <a:lstStyle/>
          <a:p>
            <a:r>
              <a:rPr lang="de-CH"/>
              <a:t>«Wie kann die Gebrauchstauglichkeit gemessen werden?»</a:t>
            </a:r>
          </a:p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/>
              <a:t>Usability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86894" y="720000"/>
            <a:ext cx="5513105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/>
              <a:t>Kriterien</a:t>
            </a:r>
          </a:p>
          <a:p>
            <a:r>
              <a:rPr lang="de-CH" sz="2400"/>
              <a:t>Effektivität zur Lösung einer Aufgabe</a:t>
            </a:r>
          </a:p>
          <a:p>
            <a:r>
              <a:rPr lang="de-CH" sz="2400"/>
              <a:t>Effizienz bei der Aufgabenbearbeitung</a:t>
            </a:r>
          </a:p>
          <a:p>
            <a:r>
              <a:rPr lang="de-CH" sz="2400"/>
              <a:t>Zufriedenstellung der Nutzer</a:t>
            </a:r>
          </a:p>
        </p:txBody>
      </p:sp>
    </p:spTree>
    <p:extLst>
      <p:ext uri="{BB962C8B-B14F-4D97-AF65-F5344CB8AC3E}">
        <p14:creationId xmlns:p14="http://schemas.microsoft.com/office/powerpoint/2010/main" val="2032831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Wann ist also ein User Interface </a:t>
            </a:r>
            <a:r>
              <a:rPr lang="de-DE"/>
              <a:t>ergonomisch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50401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112167" cy="3960000"/>
          </a:xfrm>
        </p:spPr>
        <p:txBody>
          <a:bodyPr/>
          <a:lstStyle/>
          <a:p>
            <a:r>
              <a:rPr lang="de-CH" dirty="0"/>
              <a:t>«Dokumentieren sie die Abfolge einer Benutzerschnittstelle.»</a:t>
            </a:r>
          </a:p>
          <a:p>
            <a:endParaRPr lang="de-CH" dirty="0"/>
          </a:p>
          <a:p>
            <a:r>
              <a:rPr lang="de-CH" b="1" dirty="0"/>
              <a:t>Gruppenarbeit</a:t>
            </a:r>
          </a:p>
          <a:p>
            <a:r>
              <a:rPr lang="de-CH" dirty="0"/>
              <a:t>30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Lernaufgabe 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Self-</a:t>
            </a:r>
            <a:r>
              <a:rPr lang="de-CH" b="1" dirty="0" err="1"/>
              <a:t>Checkout</a:t>
            </a:r>
            <a:endParaRPr lang="de-CH" b="1" dirty="0"/>
          </a:p>
          <a:p>
            <a:endParaRPr lang="de-CH" sz="2400" dirty="0"/>
          </a:p>
          <a:p>
            <a:r>
              <a:rPr lang="de-CH" sz="2400" dirty="0"/>
              <a:t>Bilden Sie zwei Teams, eines für in die Migros und eines für ins Coop.</a:t>
            </a:r>
          </a:p>
          <a:p>
            <a:r>
              <a:rPr lang="de-CH" sz="2400" dirty="0"/>
              <a:t>Kaufen Sie pro Team 10 Glacés Ihrer Wahl inkl. Kühltasche.</a:t>
            </a:r>
          </a:p>
          <a:p>
            <a:r>
              <a:rPr lang="de-CH" sz="2400" dirty="0"/>
              <a:t>Bezahlen Sie diese an der </a:t>
            </a:r>
            <a:r>
              <a:rPr lang="de-CH" sz="2400" b="1" dirty="0"/>
              <a:t>Selbstbedienungskasse</a:t>
            </a:r>
            <a:r>
              <a:rPr lang="de-CH" sz="2400" dirty="0"/>
              <a:t> mit </a:t>
            </a:r>
            <a:r>
              <a:rPr lang="de-CH" sz="2400" b="1" dirty="0" err="1"/>
              <a:t>Twint</a:t>
            </a:r>
            <a:r>
              <a:rPr lang="de-CH" sz="2400" dirty="0"/>
              <a:t>.</a:t>
            </a:r>
          </a:p>
          <a:p>
            <a:r>
              <a:rPr lang="de-CH" sz="2400" dirty="0"/>
              <a:t>Filmen Sie den gesamten Kaufprozess von Kasse und </a:t>
            </a:r>
            <a:r>
              <a:rPr lang="de-CH" sz="2400" b="1" dirty="0" err="1"/>
              <a:t>Twint</a:t>
            </a:r>
            <a:r>
              <a:rPr lang="de-CH" sz="2400" dirty="0"/>
              <a:t> auf dem Handy.</a:t>
            </a:r>
          </a:p>
          <a:p>
            <a:r>
              <a:rPr lang="de-CH" sz="2400" dirty="0"/>
              <a:t>Bringen Sie die Quittung mit!</a:t>
            </a:r>
          </a:p>
        </p:txBody>
      </p:sp>
    </p:spTree>
    <p:extLst>
      <p:ext uri="{BB962C8B-B14F-4D97-AF65-F5344CB8AC3E}">
        <p14:creationId xmlns:p14="http://schemas.microsoft.com/office/powerpoint/2010/main" val="382104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61" y="360000"/>
            <a:ext cx="8640000" cy="874068"/>
          </a:xfrm>
        </p:spPr>
        <p:txBody>
          <a:bodyPr anchor="b"/>
          <a:lstStyle/>
          <a:p>
            <a:r>
              <a:rPr lang="de-DE" b="0" dirty="0"/>
              <a:t>Design </a:t>
            </a:r>
            <a:r>
              <a:rPr lang="de-DE" b="0" dirty="0" err="1"/>
              <a:t>Thinking</a:t>
            </a:r>
            <a:r>
              <a:rPr lang="de-DE" b="0" dirty="0"/>
              <a:t> </a:t>
            </a:r>
            <a:r>
              <a:rPr lang="de-DE" dirty="0"/>
              <a:t>Phase 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00" y="1234068"/>
            <a:ext cx="8640000" cy="474579"/>
          </a:xfrm>
        </p:spPr>
        <p:txBody>
          <a:bodyPr/>
          <a:lstStyle/>
          <a:p>
            <a:r>
              <a:rPr lang="de-DE" dirty="0"/>
              <a:t>Problem </a:t>
            </a:r>
            <a:r>
              <a:rPr lang="de-DE" b="1" dirty="0"/>
              <a:t>beleuchten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921CB89-4570-2584-DE09-D9BB603A5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39" y="1840994"/>
            <a:ext cx="5594722" cy="393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54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/>
              <a:t>«Sammle alle Informationen zum Kontext, über die Nutzergruppen und ihre Aufgaben.»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Problem beleuchten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/>
              <a:t>Was genau ist das Problem?</a:t>
            </a:r>
          </a:p>
          <a:p>
            <a:pPr marL="4762" indent="0">
              <a:buNone/>
            </a:pPr>
            <a:endParaRPr lang="de-DE" b="1"/>
          </a:p>
          <a:p>
            <a:r>
              <a:rPr lang="de-DE" sz="2400"/>
              <a:t>Was ist das Nutzungsumfeld?</a:t>
            </a:r>
          </a:p>
          <a:p>
            <a:r>
              <a:rPr lang="de-DE" sz="2400"/>
              <a:t>Was ist das primäre Ziel?</a:t>
            </a:r>
          </a:p>
          <a:p>
            <a:r>
              <a:rPr lang="de-DE" sz="2400"/>
              <a:t>Welche Nutzergruppen gibt es?</a:t>
            </a:r>
          </a:p>
          <a:p>
            <a:r>
              <a:rPr lang="de-DE" sz="2400"/>
              <a:t>Welche Bedürfnisse leiten sich davon ab?</a:t>
            </a:r>
          </a:p>
          <a:p>
            <a:pPr marL="4762" indent="0">
              <a:buNone/>
            </a:pPr>
            <a:endParaRPr lang="de-DE" b="1"/>
          </a:p>
          <a:p>
            <a:endParaRPr lang="de-DE" sz="2400" b="1"/>
          </a:p>
        </p:txBody>
      </p:sp>
    </p:spTree>
    <p:extLst>
      <p:ext uri="{BB962C8B-B14F-4D97-AF65-F5344CB8AC3E}">
        <p14:creationId xmlns:p14="http://schemas.microsoft.com/office/powerpoint/2010/main" val="1046424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«Beleuchten Sie das Problem, indem sie ein Gesamtbild zeichnen.»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Big Picture</a:t>
            </a:r>
          </a:p>
          <a:p>
            <a:endParaRPr lang="de-CH" sz="2400"/>
          </a:p>
          <a:p>
            <a:r>
              <a:rPr lang="de-CH" sz="2400"/>
              <a:t>Arbeiten Sie in Miro auf Ihrem Projekt Board zusammen</a:t>
            </a:r>
          </a:p>
          <a:p>
            <a:r>
              <a:rPr lang="de-CH" sz="2400"/>
              <a:t>Nutzen Sie die Vorlage «Big Picture»</a:t>
            </a:r>
          </a:p>
          <a:p>
            <a:r>
              <a:rPr lang="de-CH" sz="2400"/>
              <a:t>Sammeln Sie alle Informationen</a:t>
            </a:r>
          </a:p>
          <a:p>
            <a:r>
              <a:rPr lang="de-CH" sz="2400"/>
              <a:t>Verwenden Sie digitale Post-</a:t>
            </a:r>
            <a:r>
              <a:rPr lang="de-CH" sz="2400" err="1"/>
              <a:t>its</a:t>
            </a:r>
            <a:endParaRPr lang="de-CH" sz="2400"/>
          </a:p>
          <a:p>
            <a:r>
              <a:rPr lang="de-CH" sz="2400"/>
              <a:t>Halten Sie sich an die Regeln des Design Teams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/>
              <a:t>Extreme Users &amp; Personas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Wer sind unsere Nutzer?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62CECF-45B7-548F-11B6-6C15715F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7BB7E5-0FC8-B112-DB48-28D010451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EBD5689-016A-996D-B2D1-CB43B275D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007314"/>
            <a:ext cx="10061898" cy="380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8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«Erkennen Sie die besonderen Bedürfnisse der Extreme Users.»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Extreme Users</a:t>
            </a:r>
          </a:p>
          <a:p>
            <a:endParaRPr lang="de-CH" sz="2400"/>
          </a:p>
          <a:p>
            <a:r>
              <a:rPr lang="de-CH" sz="2400"/>
              <a:t>Arbeiten Sie weiter in Miro auf Ihrem Projekt Board zusammen.</a:t>
            </a:r>
          </a:p>
          <a:p>
            <a:r>
              <a:rPr lang="de-CH" sz="2400"/>
              <a:t>Laden Sie die Vorlage «Extreme Users» auf Ihr Miro Board hoch.</a:t>
            </a:r>
          </a:p>
          <a:p>
            <a:r>
              <a:rPr lang="de-CH" sz="2400"/>
              <a:t>Analysieren Sie die Extreme Users und notieren Sie besondere Bedürfnisse, die Sie erkennen.</a:t>
            </a:r>
          </a:p>
          <a:p>
            <a:r>
              <a:rPr lang="de-CH" sz="2400"/>
              <a:t>Leiten Sie wichtige Anforderungen ab.</a:t>
            </a:r>
          </a:p>
        </p:txBody>
      </p:sp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3CF80C2-DCFE-FAB5-A9E4-887A2A136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92967A-AB36-B18F-A4B1-330718116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4E52018-34BE-0118-86C4-E2DD3A3B5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203294"/>
            <a:ext cx="4539977" cy="35276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34BBB34-DF0E-C112-B636-1048D3B10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752" y="1645919"/>
            <a:ext cx="5184248" cy="30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14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«Erstellen Sie drei fiktive Benutzer als für Ihre primären Benutzergruppen.»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Personas</a:t>
            </a:r>
          </a:p>
          <a:p>
            <a:endParaRPr lang="de-CH" sz="2400"/>
          </a:p>
          <a:p>
            <a:r>
              <a:rPr lang="de-CH" sz="2400"/>
              <a:t>Laden Sie die Vorlage «Persona» auf Ihr Miro Board hoch.</a:t>
            </a:r>
          </a:p>
          <a:p>
            <a:r>
              <a:rPr lang="de-CH" sz="2400"/>
              <a:t>Erstellen Sie drei fiktive Benutzer, die eine bestimmte Benutzergruppe repräsentieren.</a:t>
            </a:r>
          </a:p>
          <a:p>
            <a:r>
              <a:rPr lang="de-CH" sz="2400"/>
              <a:t>Beschreiben Sie für jede Persona typische Aufgaben.</a:t>
            </a:r>
          </a:p>
          <a:p>
            <a:r>
              <a:rPr lang="de-CH" sz="2400"/>
              <a:t>Halten Sie auch fest, was eine Persona freut oder frustriert.</a:t>
            </a:r>
          </a:p>
        </p:txBody>
      </p:sp>
    </p:spTree>
    <p:extLst>
      <p:ext uri="{BB962C8B-B14F-4D97-AF65-F5344CB8AC3E}">
        <p14:creationId xmlns:p14="http://schemas.microsoft.com/office/powerpoint/2010/main" val="734707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«Entwerfen und testen Sie eine Raumbuchung für das TBZ Media-Lab.»</a:t>
            </a:r>
          </a:p>
          <a:p>
            <a:endParaRPr lang="de-CH"/>
          </a:p>
          <a:p>
            <a:r>
              <a:rPr lang="de-CH" b="1"/>
              <a:t>Termin</a:t>
            </a:r>
          </a:p>
          <a:p>
            <a:r>
              <a:rPr lang="de-CH"/>
              <a:t>10.11.2022</a:t>
            </a:r>
          </a:p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016892" cy="720000"/>
          </a:xfrm>
        </p:spPr>
        <p:txBody>
          <a:bodyPr tIns="46800" rIns="90000" bIns="46800" anchor="t"/>
          <a:lstStyle/>
          <a:p>
            <a:r>
              <a:rPr lang="de-CH"/>
              <a:t>Projektauftrag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27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1" y="720000"/>
            <a:ext cx="5634939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Raumbuchung</a:t>
            </a:r>
            <a:br>
              <a:rPr lang="de-CH" b="1"/>
            </a:br>
            <a:r>
              <a:rPr lang="de-CH" b="1"/>
              <a:t>für das TBZ Media-Lab</a:t>
            </a:r>
            <a:endParaRPr lang="de-CH" sz="2400"/>
          </a:p>
          <a:p>
            <a:r>
              <a:rPr lang="de-CH" sz="2400"/>
              <a:t>Bilden Sie ein Team aus drei Personen.</a:t>
            </a:r>
          </a:p>
          <a:p>
            <a:r>
              <a:rPr lang="de-CH" sz="2400"/>
              <a:t>Durchlaufen sie alle Phasen von Design Thinking und gehen Sie methodisch vor.</a:t>
            </a:r>
          </a:p>
          <a:p>
            <a:r>
              <a:rPr lang="de-CH" sz="2400"/>
              <a:t>Entwerfen Sie mehrere Varianten von Benutzerschnittstellen.</a:t>
            </a:r>
          </a:p>
          <a:p>
            <a:r>
              <a:rPr lang="de-CH" sz="2400"/>
              <a:t>Führen Sie für jede Iteration Benutzertests durch.</a:t>
            </a:r>
          </a:p>
          <a:p>
            <a:r>
              <a:rPr lang="de-CH" sz="2400"/>
              <a:t>Verbessern Sie laufend die Ergonomie und Zugänglichkeit.</a:t>
            </a:r>
          </a:p>
        </p:txBody>
      </p:sp>
    </p:spTree>
    <p:extLst>
      <p:ext uri="{BB962C8B-B14F-4D97-AF65-F5344CB8AC3E}">
        <p14:creationId xmlns:p14="http://schemas.microsoft.com/office/powerpoint/2010/main" val="2189509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>
                <a:ea typeface="+mj-lt"/>
                <a:cs typeface="+mj-lt"/>
              </a:rPr>
              <a:t>Abschluss und Rückblick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Props1.xml><?xml version="1.0" encoding="utf-8"?>
<ds:datastoreItem xmlns:ds="http://schemas.openxmlformats.org/officeDocument/2006/customXml" ds:itemID="{C9399877-49CC-443B-B5AF-4F91B4B90F99}">
  <ds:schemaRefs>
    <ds:schemaRef ds:uri="35e032a2-eae6-4010-877c-ba37439c3508"/>
    <ds:schemaRef ds:uri="76ebd90f-9166-4c6c-a7a8-155772bb0a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574C08-39CE-405E-97CF-7ADEEEB09B68}">
  <ds:schemaRefs>
    <ds:schemaRef ds:uri="31e3aa74-77e5-49a1-8f78-22e6cc9b3fd0"/>
    <ds:schemaRef ds:uri="35e032a2-eae6-4010-877c-ba37439c3508"/>
    <ds:schemaRef ds:uri="6f6449cb-066c-43a8-b89c-9953a24265bf"/>
    <ds:schemaRef ds:uri="76ebd90f-9166-4c6c-a7a8-155772bb0ad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999</Words>
  <Application>Microsoft Office PowerPoint</Application>
  <PresentationFormat>Benutzerdefiniert</PresentationFormat>
  <Paragraphs>192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Larissa</vt:lpstr>
      <vt:lpstr>Agenda</vt:lpstr>
      <vt:lpstr>Rückblick</vt:lpstr>
      <vt:lpstr>Rückblick</vt:lpstr>
      <vt:lpstr>Halbfertiges Produkt</vt:lpstr>
      <vt:lpstr>Lernaufgabe 5</vt:lpstr>
      <vt:lpstr>PowerPoint-Präsentation</vt:lpstr>
      <vt:lpstr>Womit befasst sich Human-Computer Interaction?</vt:lpstr>
      <vt:lpstr>PowerPoint-Präsentation</vt:lpstr>
      <vt:lpstr>PowerPoint-Präsentation</vt:lpstr>
      <vt:lpstr>Was ist das Ziel von Interaction Design?</vt:lpstr>
      <vt:lpstr>Was ist das Ziel von Interaction Design?</vt:lpstr>
      <vt:lpstr>Was ist Software-Ergonomie?</vt:lpstr>
      <vt:lpstr>PowerPoint-Präsentation</vt:lpstr>
      <vt:lpstr>Welche Standards gibt es und welche sind wichtig?</vt:lpstr>
      <vt:lpstr>Standards</vt:lpstr>
      <vt:lpstr>Usability</vt:lpstr>
      <vt:lpstr>Wann ist also ein User Interface ergonomisch?</vt:lpstr>
      <vt:lpstr>Lernaufgabe 6</vt:lpstr>
      <vt:lpstr>Design Thinking Phase 1</vt:lpstr>
      <vt:lpstr>Problem beleuchten</vt:lpstr>
      <vt:lpstr>Methode 1</vt:lpstr>
      <vt:lpstr>Extreme Users &amp; Personas</vt:lpstr>
      <vt:lpstr>PowerPoint-Präsentation</vt:lpstr>
      <vt:lpstr>Methode 2</vt:lpstr>
      <vt:lpstr>PowerPoint-Präsentation</vt:lpstr>
      <vt:lpstr>Methode 3</vt:lpstr>
      <vt:lpstr>Projektauftrag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3</cp:revision>
  <cp:lastPrinted>2022-09-07T21:28:19Z</cp:lastPrinted>
  <dcterms:created xsi:type="dcterms:W3CDTF">2021-08-18T07:37:54Z</dcterms:created>
  <dcterms:modified xsi:type="dcterms:W3CDTF">2022-09-26T22:22:57Z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0x0101001485F301CCB87B4E8F5CCF1C923A4B13</vt:lpwstr>
  </property>
  <property fmtid="{D5CDD505-2E9C-101B-9397-08002B2CF9AE}" pid="3" name="MediaServiceImageTags">
    <vt:lpwstr/>
  </property>
</Properties>
</file>