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65" r:id="rId2"/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8" r:id="rId14"/>
    <p:sldId id="279" r:id="rId15"/>
    <p:sldId id="280" r:id="rId16"/>
    <p:sldId id="281" r:id="rId17"/>
    <p:sldId id="277" r:id="rId18"/>
    <p:sldId id="263" r:id="rId19"/>
  </p:sldIdLst>
  <p:sldSz cx="9144000" cy="6858000" type="screen4x3"/>
  <p:notesSz cx="6669088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ittlere Formatvorlage 4 - Akz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ittlere Formatvorlag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7193" autoAdjust="0"/>
  </p:normalViewPr>
  <p:slideViewPr>
    <p:cSldViewPr>
      <p:cViewPr varScale="1">
        <p:scale>
          <a:sx n="62" d="100"/>
          <a:sy n="62" d="100"/>
        </p:scale>
        <p:origin x="1152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D9FFC7-3961-407B-99C3-4FA625DFF21D}" type="datetimeFigureOut">
              <a:rPr lang="de-CH" smtClean="0"/>
              <a:t>08.12.2017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777607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5ABBAD-B281-4F22-BF7C-F0CDD1D4E67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2317443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B3F0CB-D2F8-4DA5-A618-2A02ED285195}" type="datetimeFigureOut">
              <a:rPr lang="de-CH" smtClean="0"/>
              <a:t>08.12.2017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090570-BD97-4863-A0FD-78459FA39BBF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01638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90570-BD97-4863-A0FD-78459FA39BBF}" type="slidenum">
              <a:rPr lang="de-CH" smtClean="0"/>
              <a:t>17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119162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90570-BD97-4863-A0FD-78459FA39BBF}" type="slidenum">
              <a:rPr lang="de-CH" smtClean="0"/>
              <a:t>18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89855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05.12.2016</a:t>
            </a:r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2590800" y="6356349"/>
            <a:ext cx="3962400" cy="365125"/>
          </a:xfrm>
        </p:spPr>
        <p:txBody>
          <a:bodyPr/>
          <a:lstStyle/>
          <a:p>
            <a:r>
              <a:rPr lang="de-CH"/>
              <a:t>D. A. Waldvogel / R. Zaug | Modul 226B - Objektorientiert implementieren</a:t>
            </a:r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‹Nr.›</a:t>
            </a:fld>
            <a:endParaRPr lang="de-CH"/>
          </a:p>
        </p:txBody>
      </p:sp>
      <p:sp>
        <p:nvSpPr>
          <p:cNvPr id="7" name="Textfeld 6"/>
          <p:cNvSpPr txBox="1"/>
          <p:nvPr userDrawn="1"/>
        </p:nvSpPr>
        <p:spPr>
          <a:xfrm>
            <a:off x="323528" y="188640"/>
            <a:ext cx="7632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Modul 226B – Objektorientiert implementieren</a:t>
            </a:r>
          </a:p>
        </p:txBody>
      </p:sp>
    </p:spTree>
    <p:extLst>
      <p:ext uri="{BB962C8B-B14F-4D97-AF65-F5344CB8AC3E}">
        <p14:creationId xmlns:p14="http://schemas.microsoft.com/office/powerpoint/2010/main" val="392431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de-DE" dirty="0"/>
              <a:t>Titelmasterformat durch Klicken bearbeiten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05.12.2016</a:t>
            </a:r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2590800" y="6356350"/>
            <a:ext cx="3962400" cy="365125"/>
          </a:xfrm>
        </p:spPr>
        <p:txBody>
          <a:bodyPr/>
          <a:lstStyle/>
          <a:p>
            <a:r>
              <a:rPr lang="de-CH"/>
              <a:t>D. A. Waldvogel / R. Zaug | Modul 226B - Objektorientiert implementieren</a:t>
            </a:r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‹Nr.›</a:t>
            </a:fld>
            <a:endParaRPr lang="de-CH"/>
          </a:p>
        </p:txBody>
      </p:sp>
      <p:cxnSp>
        <p:nvCxnSpPr>
          <p:cNvPr id="8" name="Gerade Verbindung 7"/>
          <p:cNvCxnSpPr/>
          <p:nvPr userDrawn="1"/>
        </p:nvCxnSpPr>
        <p:spPr>
          <a:xfrm>
            <a:off x="0" y="1484784"/>
            <a:ext cx="9144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9369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05.12.2016</a:t>
            </a:r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2987824" y="6356350"/>
            <a:ext cx="3168352" cy="365125"/>
          </a:xfrm>
        </p:spPr>
        <p:txBody>
          <a:bodyPr/>
          <a:lstStyle/>
          <a:p>
            <a:r>
              <a:rPr lang="de-CH"/>
              <a:t>D. A. Waldvogel / R. Zaug | Modul 226B - Objektorientiert implementieren</a:t>
            </a:r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34785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05.12.2016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D. A. Waldvogel / R. Zaug | Modul 226B - Objektorientiert implementieren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86025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05.12.2016</a:t>
            </a:r>
            <a:endParaRPr lang="de-CH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D. A. Waldvogel / R. Zaug | Modul 226B - Objektorientiert implementieren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31226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05.12.2016</a:t>
            </a:r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D. A. Waldvogel / R. Zaug | Modul 226B - Objektorientiert implementieren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618586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05.12.2016</a:t>
            </a:r>
            <a:endParaRPr lang="de-CH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D. A. Waldvogel / R. Zaug | Modul 226B - Objektorientiert implementieren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9280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05.12.2016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D. A. Waldvogel / R. Zaug | Modul 226B - Objektorientiert implementieren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714936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05.12.2016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D. A. Waldvogel / R. Zaug | Modul 226B - Objektorientiert implementieren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246111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05.12.2016</a:t>
            </a:r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D. A. Waldvogel / R. Zaug | Modul 226B - Objektorientiert implementieren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9334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05.12.2016</a:t>
            </a:r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D. A. Waldvogel / R. Zaug | Modul 226B - Objektorientiert implementieren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226773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05.12.2016</a:t>
            </a:r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590800" y="6356350"/>
            <a:ext cx="396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CH"/>
              <a:t>D. A. Waldvogel / R. Zaug | Modul 226B - Objektorientiert implementieren</a:t>
            </a:r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BF46C8-AA0F-45A2-908F-051589ECFA37}" type="slidenum">
              <a:rPr lang="de-CH" smtClean="0"/>
              <a:t>‹Nr.›</a:t>
            </a:fld>
            <a:endParaRPr lang="de-CH"/>
          </a:p>
        </p:txBody>
      </p:sp>
      <p:cxnSp>
        <p:nvCxnSpPr>
          <p:cNvPr id="8" name="Gerade Verbindung 7"/>
          <p:cNvCxnSpPr/>
          <p:nvPr userDrawn="1"/>
        </p:nvCxnSpPr>
        <p:spPr>
          <a:xfrm>
            <a:off x="0" y="1484784"/>
            <a:ext cx="9144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Bildergebnis für tbz logo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6144" y="277259"/>
            <a:ext cx="2413198" cy="925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6138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Lernziele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CH" dirty="0"/>
              <a:t>Die Lernenden…</a:t>
            </a:r>
          </a:p>
          <a:p>
            <a:pPr lvl="0"/>
            <a:r>
              <a:rPr lang="de-CH" dirty="0"/>
              <a:t>… wissen was Vererbung ist und verstehen das Konzept dahinter</a:t>
            </a:r>
            <a:endParaRPr lang="de-CH" b="1" dirty="0"/>
          </a:p>
          <a:p>
            <a:pPr lvl="0"/>
            <a:r>
              <a:rPr lang="de-CH" dirty="0"/>
              <a:t>… kennen Java-spezifische Schlüsselwörter, um Vererbung zu realisieren</a:t>
            </a:r>
            <a:endParaRPr lang="de-CH" b="1" dirty="0"/>
          </a:p>
          <a:p>
            <a:pPr lvl="0"/>
            <a:r>
              <a:rPr lang="de-CH" dirty="0"/>
              <a:t>… können ein einfaches Vererbungsbeispiel lösen</a:t>
            </a:r>
            <a:endParaRPr lang="de-CH" b="1" dirty="0"/>
          </a:p>
          <a:p>
            <a:endParaRPr lang="de-CH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05.12.2016</a:t>
            </a:r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1</a:t>
            </a:fld>
            <a:endParaRPr lang="de-CH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D. A. Waldvogel / R. Zaug | Modul 226B - Objektorientiert implementieren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2478194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Vererbung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de-CH" dirty="0"/>
          </a:p>
          <a:p>
            <a:endParaRPr lang="de-CH" dirty="0"/>
          </a:p>
          <a:p>
            <a:endParaRPr lang="de-CH" dirty="0"/>
          </a:p>
          <a:p>
            <a:endParaRPr lang="de-CH" dirty="0"/>
          </a:p>
          <a:p>
            <a:endParaRPr lang="de-CH" dirty="0"/>
          </a:p>
          <a:p>
            <a:r>
              <a:rPr lang="de-CH" dirty="0"/>
              <a:t>Gemeinsamkeiten?</a:t>
            </a:r>
          </a:p>
          <a:p>
            <a:r>
              <a:rPr lang="de-CH" dirty="0"/>
              <a:t>Unterschiede?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05.12.2016</a:t>
            </a:r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2</a:t>
            </a:fld>
            <a:endParaRPr lang="de-CH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72816"/>
            <a:ext cx="7956376" cy="2681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Fußzeilenplatzhalt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D. A. Waldvogel / R. Zaug | Modul 226B - Objektorientiert implementieren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8237880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Vererbung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05.12.2016</a:t>
            </a:r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3</a:t>
            </a:fld>
            <a:endParaRPr lang="de-CH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725" y="1895475"/>
            <a:ext cx="7448550" cy="3067050"/>
          </a:xfrm>
          <a:prstGeom prst="rect">
            <a:avLst/>
          </a:prstGeom>
        </p:spPr>
      </p:pic>
      <p:sp>
        <p:nvSpPr>
          <p:cNvPr id="10" name="Fußzeilenplatzhalt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D. A. Waldvogel / R. Zaug | Modul 226B - Objektorientiert implementieren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8031585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Vererbung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05.12.2016</a:t>
            </a:r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4</a:t>
            </a:fld>
            <a:endParaRPr lang="de-CH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93" y="1581190"/>
            <a:ext cx="7667625" cy="4648200"/>
          </a:xfrm>
          <a:prstGeom prst="rect">
            <a:avLst/>
          </a:prstGeom>
        </p:spPr>
      </p:pic>
      <p:sp>
        <p:nvSpPr>
          <p:cNvPr id="7" name="Fußzeilenplatzhalt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D. A. Waldvogel / R. Zaug | Modul 226B - Objektorientiert implementieren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0921775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Vererbung - Sichtbarkeiten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05.12.2016</a:t>
            </a:r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5</a:t>
            </a:fld>
            <a:endParaRPr lang="de-CH"/>
          </a:p>
        </p:txBody>
      </p:sp>
      <p:graphicFrame>
        <p:nvGraphicFramePr>
          <p:cNvPr id="7" name="Tabelle 6"/>
          <p:cNvGraphicFramePr>
            <a:graphicFrameLocks noGrp="1"/>
          </p:cNvGraphicFramePr>
          <p:nvPr>
            <p:extLst/>
          </p:nvPr>
        </p:nvGraphicFramePr>
        <p:xfrm>
          <a:off x="539552" y="2204864"/>
          <a:ext cx="7992888" cy="2941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CH" sz="1800" dirty="0" err="1"/>
                        <a:t>Modifizierer</a:t>
                      </a:r>
                      <a:endParaRPr lang="de-CH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800" dirty="0"/>
                        <a:t>eigene Klasse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800" dirty="0"/>
                        <a:t>Klasse in gleichem Package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800" dirty="0"/>
                        <a:t>Unterklasse</a:t>
                      </a:r>
                      <a:r>
                        <a:rPr lang="de-CH" sz="1800" baseline="0" dirty="0"/>
                        <a:t> in anderem Package</a:t>
                      </a:r>
                      <a:endParaRPr lang="de-CH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800" dirty="0"/>
                        <a:t>Nicht Unterklasse in anderem Package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dirty="0" err="1"/>
                        <a:t>public</a:t>
                      </a:r>
                      <a:endParaRPr lang="de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/>
                        <a:t>Ja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/>
                        <a:t>Ja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/>
                        <a:t>Ja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/>
                        <a:t>Ja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b="1" dirty="0" err="1">
                          <a:solidFill>
                            <a:srgbClr val="FF0000"/>
                          </a:solidFill>
                        </a:rPr>
                        <a:t>protected</a:t>
                      </a:r>
                      <a:endParaRPr lang="de-CH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b="1" dirty="0">
                          <a:solidFill>
                            <a:srgbClr val="FF0000"/>
                          </a:solidFill>
                        </a:rPr>
                        <a:t>Ja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b="1" dirty="0">
                          <a:solidFill>
                            <a:srgbClr val="FF0000"/>
                          </a:solidFill>
                        </a:rPr>
                        <a:t>Ja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b="1" dirty="0">
                          <a:solidFill>
                            <a:srgbClr val="FF0000"/>
                          </a:solidFill>
                        </a:rPr>
                        <a:t>Ja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b="1" dirty="0">
                          <a:solidFill>
                            <a:srgbClr val="FF0000"/>
                          </a:solidFill>
                        </a:rPr>
                        <a:t>Nein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dirty="0"/>
                        <a:t>-</a:t>
                      </a:r>
                      <a:br>
                        <a:rPr lang="de-CH" baseline="0" dirty="0"/>
                      </a:br>
                      <a:r>
                        <a:rPr lang="de-CH" baseline="0" dirty="0"/>
                        <a:t>Standard bzw. </a:t>
                      </a:r>
                      <a:r>
                        <a:rPr lang="de-CH" baseline="0" dirty="0" err="1"/>
                        <a:t>package</a:t>
                      </a:r>
                      <a:endParaRPr lang="de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/>
                        <a:t>Ja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/>
                        <a:t>Ja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/>
                        <a:t>Nein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/>
                        <a:t>Nein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dirty="0"/>
                        <a:t>private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/>
                        <a:t>Ja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/>
                        <a:t>Nein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/>
                        <a:t>Nein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/>
                        <a:t>Nein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D. A. Waldvogel / R. Zaug | Modul 226B - Objektorientiert implementieren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0788933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Vererbung - Sichtbarkeiten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05.12.2016</a:t>
            </a:r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6</a:t>
            </a:fld>
            <a:endParaRPr lang="de-CH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56792"/>
            <a:ext cx="7560840" cy="4835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D. A. Waldvogel / R. Zaug | Modul 226B - Objektorientiert implementieren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2729025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Vererbung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05.12.2016</a:t>
            </a:r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7</a:t>
            </a:fld>
            <a:endParaRPr lang="de-CH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93" y="1581190"/>
            <a:ext cx="7667625" cy="4648200"/>
          </a:xfrm>
          <a:prstGeom prst="rect">
            <a:avLst/>
          </a:prstGeom>
        </p:spPr>
      </p:pic>
      <p:sp>
        <p:nvSpPr>
          <p:cNvPr id="3" name="Rechteck 2"/>
          <p:cNvSpPr/>
          <p:nvPr/>
        </p:nvSpPr>
        <p:spPr>
          <a:xfrm>
            <a:off x="1475656" y="1772816"/>
            <a:ext cx="4968552" cy="172819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CH" b="1" dirty="0">
                <a:solidFill>
                  <a:srgbClr val="FF0000"/>
                </a:solidFill>
              </a:rPr>
              <a:t>private</a:t>
            </a: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D. A. Waldvogel / R. Zaug | Modul 226B - Objektorientiert implementieren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8870929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Vererbung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05.12.2016</a:t>
            </a:r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8</a:t>
            </a:fld>
            <a:endParaRPr lang="de-CH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93" y="1581190"/>
            <a:ext cx="7667625" cy="4648200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>
          <a:xfrm>
            <a:off x="638964" y="1772816"/>
            <a:ext cx="7910472" cy="4514202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CH" b="1" dirty="0" err="1">
                <a:solidFill>
                  <a:srgbClr val="0070C0"/>
                </a:solidFill>
              </a:rPr>
              <a:t>protected</a:t>
            </a:r>
            <a:endParaRPr lang="de-CH" b="1" dirty="0">
              <a:solidFill>
                <a:srgbClr val="0070C0"/>
              </a:solidFill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3037530" y="3772787"/>
            <a:ext cx="3384376" cy="216024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de-CH" b="1" dirty="0">
              <a:solidFill>
                <a:srgbClr val="0070C0"/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D. A. Waldvogel / R. Zaug | Modul 226B - Objektorientiert implementieren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666373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Vererbung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05.12.2016</a:t>
            </a:r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9</a:t>
            </a:fld>
            <a:endParaRPr lang="de-CH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712" y="1641475"/>
            <a:ext cx="5256584" cy="5122065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B45E285-6358-4E99-A690-270B5B424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D. A. Waldvogel / R. Zaug | Modul 226B - Objektorientiert implementieren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8498025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Vererbung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05.12.2016</a:t>
            </a:r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10</a:t>
            </a:fld>
            <a:endParaRPr lang="de-CH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0737" y="1815306"/>
            <a:ext cx="4962525" cy="4143375"/>
          </a:xfrm>
          <a:prstGeom prst="rect">
            <a:avLst/>
          </a:prstGeom>
        </p:spPr>
      </p:pic>
      <p:sp>
        <p:nvSpPr>
          <p:cNvPr id="8" name="Rechteck 7"/>
          <p:cNvSpPr/>
          <p:nvPr/>
        </p:nvSpPr>
        <p:spPr>
          <a:xfrm>
            <a:off x="2050554" y="3679935"/>
            <a:ext cx="4968552" cy="24197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CH" b="1" dirty="0">
              <a:solidFill>
                <a:srgbClr val="FF0000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2067157" y="5069623"/>
            <a:ext cx="4968552" cy="24197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CH" b="1" dirty="0">
              <a:solidFill>
                <a:srgbClr val="FF0000"/>
              </a:solidFill>
            </a:endParaRPr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D. A. Waldvogel / R. Zaug | Modul 226B - Objektorientiert implementieren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8110168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Vererbung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05.12.2016</a:t>
            </a:r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11</a:t>
            </a:fld>
            <a:endParaRPr lang="de-CH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2060848"/>
            <a:ext cx="6469670" cy="3293865"/>
          </a:xfrm>
          <a:prstGeom prst="rect">
            <a:avLst/>
          </a:prstGeom>
        </p:spPr>
      </p:pic>
      <p:sp>
        <p:nvSpPr>
          <p:cNvPr id="7" name="Fußzeilenplatzhalt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D. A. Waldvogel / R. Zaug | Modul 226B - Objektorientiert implementieren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7167708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Vererbung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05.12.2016</a:t>
            </a:r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12</a:t>
            </a:fld>
            <a:endParaRPr lang="de-CH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2060848"/>
            <a:ext cx="6487027" cy="3168352"/>
          </a:xfrm>
          <a:prstGeom prst="rect">
            <a:avLst/>
          </a:prstGeom>
        </p:spPr>
      </p:pic>
      <p:sp>
        <p:nvSpPr>
          <p:cNvPr id="7" name="Fußzeilenplatzhalt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D. A. Waldvogel / R. Zaug | Modul 226B - Objektorientiert implementieren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7288095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super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13</a:t>
            </a:fld>
            <a:endParaRPr lang="de-CH"/>
          </a:p>
        </p:txBody>
      </p:sp>
      <p:sp>
        <p:nvSpPr>
          <p:cNvPr id="7" name="Rechteck 6"/>
          <p:cNvSpPr/>
          <p:nvPr/>
        </p:nvSpPr>
        <p:spPr>
          <a:xfrm>
            <a:off x="683568" y="1700808"/>
            <a:ext cx="7211144" cy="230832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de-CH" b="1" dirty="0" err="1">
                <a:solidFill>
                  <a:srgbClr val="7F0055"/>
                </a:solidFill>
                <a:latin typeface="Consolas" panose="020B0609020204030204" pitchFamily="49" charset="0"/>
              </a:rPr>
              <a:t>public</a:t>
            </a:r>
            <a:r>
              <a:rPr lang="de-CH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de-CH" b="1" dirty="0" err="1">
                <a:solidFill>
                  <a:srgbClr val="7F0055"/>
                </a:solidFill>
                <a:latin typeface="Consolas" panose="020B0609020204030204" pitchFamily="49" charset="0"/>
              </a:rPr>
              <a:t>class</a:t>
            </a:r>
            <a:r>
              <a:rPr lang="de-CH" b="1" dirty="0">
                <a:solidFill>
                  <a:srgbClr val="000000"/>
                </a:solidFill>
                <a:latin typeface="Consolas" panose="020B0609020204030204" pitchFamily="49" charset="0"/>
              </a:rPr>
              <a:t> Auto {</a:t>
            </a:r>
          </a:p>
          <a:p>
            <a:r>
              <a:rPr lang="de-CH" dirty="0">
                <a:latin typeface="Consolas" panose="020B0609020204030204" pitchFamily="49" charset="0"/>
              </a:rPr>
              <a:t>	…</a:t>
            </a:r>
          </a:p>
          <a:p>
            <a:r>
              <a:rPr lang="de-CH" b="1" dirty="0">
                <a:solidFill>
                  <a:srgbClr val="7F0055"/>
                </a:solidFill>
                <a:latin typeface="Consolas" panose="020B0609020204030204" pitchFamily="49" charset="0"/>
              </a:rPr>
              <a:t>	</a:t>
            </a:r>
            <a:r>
              <a:rPr lang="de-CH" b="1" dirty="0" err="1">
                <a:solidFill>
                  <a:srgbClr val="7F0055"/>
                </a:solidFill>
                <a:latin typeface="Consolas" panose="020B0609020204030204" pitchFamily="49" charset="0"/>
              </a:rPr>
              <a:t>public</a:t>
            </a:r>
            <a:r>
              <a:rPr lang="de-CH" b="1" dirty="0">
                <a:solidFill>
                  <a:srgbClr val="000000"/>
                </a:solidFill>
                <a:latin typeface="Consolas" panose="020B0609020204030204" pitchFamily="49" charset="0"/>
              </a:rPr>
              <a:t> Auto(String </a:t>
            </a:r>
            <a:r>
              <a:rPr lang="de-CH" b="1" dirty="0">
                <a:solidFill>
                  <a:srgbClr val="6A3E3E"/>
                </a:solidFill>
                <a:latin typeface="Consolas" panose="020B0609020204030204" pitchFamily="49" charset="0"/>
              </a:rPr>
              <a:t>marke</a:t>
            </a:r>
            <a:r>
              <a:rPr lang="de-CH" b="1" dirty="0">
                <a:solidFill>
                  <a:srgbClr val="000000"/>
                </a:solidFill>
                <a:latin typeface="Consolas" panose="020B0609020204030204" pitchFamily="49" charset="0"/>
              </a:rPr>
              <a:t>, String </a:t>
            </a:r>
            <a:r>
              <a:rPr lang="de-CH" b="1" dirty="0" err="1">
                <a:solidFill>
                  <a:srgbClr val="6A3E3E"/>
                </a:solidFill>
                <a:latin typeface="Consolas" panose="020B0609020204030204" pitchFamily="49" charset="0"/>
              </a:rPr>
              <a:t>modell</a:t>
            </a:r>
            <a:r>
              <a:rPr lang="de-CH" b="1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de-CH" b="1" dirty="0">
                <a:solidFill>
                  <a:srgbClr val="7F0055"/>
                </a:solidFill>
                <a:latin typeface="Consolas" panose="020B0609020204030204" pitchFamily="49" charset="0"/>
              </a:rPr>
              <a:t>		</a:t>
            </a:r>
            <a:r>
              <a:rPr lang="de-CH" b="1" dirty="0" err="1">
                <a:solidFill>
                  <a:srgbClr val="7F0055"/>
                </a:solidFill>
                <a:latin typeface="Consolas" panose="020B0609020204030204" pitchFamily="49" charset="0"/>
              </a:rPr>
              <a:t>this</a:t>
            </a:r>
            <a:r>
              <a:rPr lang="de-CH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.marke</a:t>
            </a:r>
            <a:r>
              <a:rPr lang="de-CH" b="1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de-CH" b="1" dirty="0">
                <a:solidFill>
                  <a:srgbClr val="6A3E3E"/>
                </a:solidFill>
                <a:latin typeface="Consolas" panose="020B0609020204030204" pitchFamily="49" charset="0"/>
              </a:rPr>
              <a:t>marke</a:t>
            </a:r>
            <a:r>
              <a:rPr lang="de-CH" b="1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de-CH" b="1" dirty="0">
                <a:solidFill>
                  <a:srgbClr val="7F0055"/>
                </a:solidFill>
                <a:latin typeface="Consolas" panose="020B0609020204030204" pitchFamily="49" charset="0"/>
              </a:rPr>
              <a:t>		</a:t>
            </a:r>
            <a:r>
              <a:rPr lang="de-CH" b="1" dirty="0" err="1">
                <a:solidFill>
                  <a:srgbClr val="7F0055"/>
                </a:solidFill>
                <a:latin typeface="Consolas" panose="020B0609020204030204" pitchFamily="49" charset="0"/>
              </a:rPr>
              <a:t>this</a:t>
            </a:r>
            <a:r>
              <a:rPr lang="de-CH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.modell</a:t>
            </a:r>
            <a:r>
              <a:rPr lang="de-CH" b="1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de-CH" b="1" dirty="0" err="1">
                <a:solidFill>
                  <a:srgbClr val="6A3E3E"/>
                </a:solidFill>
                <a:latin typeface="Consolas" panose="020B0609020204030204" pitchFamily="49" charset="0"/>
              </a:rPr>
              <a:t>modell</a:t>
            </a:r>
            <a:r>
              <a:rPr lang="de-CH" b="1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de-CH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r>
              <a:rPr lang="de-CH" dirty="0">
                <a:solidFill>
                  <a:srgbClr val="000000"/>
                </a:solidFill>
                <a:latin typeface="Consolas" panose="020B0609020204030204" pitchFamily="49" charset="0"/>
              </a:rPr>
              <a:t>	…</a:t>
            </a:r>
            <a:endParaRPr lang="de-CH" dirty="0">
              <a:latin typeface="Consolas" panose="020B0609020204030204" pitchFamily="49" charset="0"/>
            </a:endParaRPr>
          </a:p>
          <a:p>
            <a:r>
              <a:rPr lang="de-CH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de-CH" dirty="0"/>
          </a:p>
        </p:txBody>
      </p:sp>
      <p:sp>
        <p:nvSpPr>
          <p:cNvPr id="8" name="Rechteck 7"/>
          <p:cNvSpPr/>
          <p:nvPr/>
        </p:nvSpPr>
        <p:spPr>
          <a:xfrm>
            <a:off x="683568" y="4710043"/>
            <a:ext cx="7211144" cy="203132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F0055"/>
                </a:solidFill>
                <a:latin typeface="Consolas" panose="020B0609020204030204" pitchFamily="49" charset="0"/>
              </a:rPr>
              <a:t>public</a:t>
            </a:r>
            <a:r>
              <a:rPr lang="en-US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b="1" dirty="0">
                <a:solidFill>
                  <a:srgbClr val="7F0055"/>
                </a:solidFill>
                <a:latin typeface="Consolas" panose="020B0609020204030204" pitchFamily="49" charset="0"/>
              </a:rPr>
              <a:t>class</a:t>
            </a:r>
            <a:r>
              <a:rPr lang="en-US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BenzinAuto</a:t>
            </a:r>
            <a:r>
              <a:rPr lang="en-US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b="1" dirty="0">
                <a:solidFill>
                  <a:srgbClr val="7F0055"/>
                </a:solidFill>
                <a:latin typeface="Consolas" panose="020B0609020204030204" pitchFamily="49" charset="0"/>
              </a:rPr>
              <a:t>extends</a:t>
            </a:r>
            <a:r>
              <a:rPr lang="en-US" b="1" dirty="0">
                <a:solidFill>
                  <a:srgbClr val="000000"/>
                </a:solidFill>
                <a:latin typeface="Consolas" panose="020B0609020204030204" pitchFamily="49" charset="0"/>
              </a:rPr>
              <a:t> Auto {</a:t>
            </a:r>
          </a:p>
          <a:p>
            <a:r>
              <a:rPr lang="de-CH" dirty="0">
                <a:latin typeface="Consolas" panose="020B0609020204030204" pitchFamily="49" charset="0"/>
              </a:rPr>
              <a:t>	…</a:t>
            </a:r>
          </a:p>
          <a:p>
            <a:r>
              <a:rPr lang="de-CH" b="1" dirty="0">
                <a:solidFill>
                  <a:srgbClr val="7F0055"/>
                </a:solidFill>
                <a:latin typeface="Consolas" panose="020B0609020204030204" pitchFamily="49" charset="0"/>
              </a:rPr>
              <a:t>	</a:t>
            </a:r>
            <a:r>
              <a:rPr lang="de-CH" b="1" dirty="0" err="1">
                <a:solidFill>
                  <a:srgbClr val="7F0055"/>
                </a:solidFill>
                <a:latin typeface="Consolas" panose="020B0609020204030204" pitchFamily="49" charset="0"/>
              </a:rPr>
              <a:t>public</a:t>
            </a:r>
            <a:r>
              <a:rPr lang="de-CH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de-CH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BenzinAuto</a:t>
            </a:r>
            <a:r>
              <a:rPr lang="de-CH" b="1" dirty="0">
                <a:solidFill>
                  <a:srgbClr val="000000"/>
                </a:solidFill>
                <a:latin typeface="Consolas" panose="020B0609020204030204" pitchFamily="49" charset="0"/>
              </a:rPr>
              <a:t>(String </a:t>
            </a:r>
            <a:r>
              <a:rPr lang="de-CH" b="1" dirty="0">
                <a:solidFill>
                  <a:srgbClr val="6A3E3E"/>
                </a:solidFill>
                <a:latin typeface="Consolas" panose="020B0609020204030204" pitchFamily="49" charset="0"/>
              </a:rPr>
              <a:t>marke</a:t>
            </a:r>
            <a:r>
              <a:rPr lang="de-CH" b="1" dirty="0">
                <a:solidFill>
                  <a:srgbClr val="000000"/>
                </a:solidFill>
                <a:latin typeface="Consolas" panose="020B0609020204030204" pitchFamily="49" charset="0"/>
              </a:rPr>
              <a:t>, String </a:t>
            </a:r>
            <a:r>
              <a:rPr lang="de-CH" b="1" dirty="0" err="1">
                <a:solidFill>
                  <a:srgbClr val="6A3E3E"/>
                </a:solidFill>
                <a:latin typeface="Consolas" panose="020B0609020204030204" pitchFamily="49" charset="0"/>
              </a:rPr>
              <a:t>modell</a:t>
            </a:r>
            <a:r>
              <a:rPr lang="de-CH" b="1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de-CH" b="1" dirty="0">
                <a:solidFill>
                  <a:srgbClr val="7F0055"/>
                </a:solidFill>
                <a:latin typeface="Consolas" panose="020B0609020204030204" pitchFamily="49" charset="0"/>
              </a:rPr>
              <a:t>		super</a:t>
            </a:r>
            <a:r>
              <a:rPr lang="de-CH" b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de-CH" b="1" dirty="0">
                <a:solidFill>
                  <a:srgbClr val="6A3E3E"/>
                </a:solidFill>
                <a:latin typeface="Consolas" panose="020B0609020204030204" pitchFamily="49" charset="0"/>
              </a:rPr>
              <a:t>marke</a:t>
            </a:r>
            <a:r>
              <a:rPr lang="de-CH" b="1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de-CH" b="1" dirty="0" err="1">
                <a:solidFill>
                  <a:srgbClr val="6A3E3E"/>
                </a:solidFill>
                <a:latin typeface="Consolas" panose="020B0609020204030204" pitchFamily="49" charset="0"/>
              </a:rPr>
              <a:t>modell</a:t>
            </a:r>
            <a:r>
              <a:rPr lang="de-CH" b="1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de-CH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r>
              <a:rPr lang="de-CH" dirty="0">
                <a:solidFill>
                  <a:srgbClr val="000000"/>
                </a:solidFill>
                <a:latin typeface="Consolas" panose="020B0609020204030204" pitchFamily="49" charset="0"/>
              </a:rPr>
              <a:t>	…</a:t>
            </a:r>
          </a:p>
          <a:p>
            <a:r>
              <a:rPr lang="de-CH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de-CH" dirty="0"/>
          </a:p>
        </p:txBody>
      </p:sp>
      <p:cxnSp>
        <p:nvCxnSpPr>
          <p:cNvPr id="12" name="Gerader Verbinder 11"/>
          <p:cNvCxnSpPr>
            <a:stCxn id="13" idx="3"/>
            <a:endCxn id="8" idx="0"/>
          </p:cNvCxnSpPr>
          <p:nvPr/>
        </p:nvCxnSpPr>
        <p:spPr>
          <a:xfrm>
            <a:off x="4286167" y="4376149"/>
            <a:ext cx="2973" cy="33389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Gleichschenkliges Dreieck 12"/>
          <p:cNvSpPr/>
          <p:nvPr/>
        </p:nvSpPr>
        <p:spPr>
          <a:xfrm>
            <a:off x="4034139" y="4020177"/>
            <a:ext cx="504056" cy="355972"/>
          </a:xfrm>
          <a:prstGeom prst="triangl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2" name="Nach oben gekrümmter Pfeil 31"/>
          <p:cNvSpPr/>
          <p:nvPr/>
        </p:nvSpPr>
        <p:spPr>
          <a:xfrm rot="16200000">
            <a:off x="5883559" y="3428730"/>
            <a:ext cx="3728731" cy="1280999"/>
          </a:xfrm>
          <a:prstGeom prst="curvedUpArrow">
            <a:avLst>
              <a:gd name="adj1" fmla="val 25000"/>
              <a:gd name="adj2" fmla="val 54257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>
              <a:solidFill>
                <a:schemeClr val="tx1"/>
              </a:solidFill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BE27CEB-8065-4193-85BA-2E410ED0A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05.12.2016</a:t>
            </a:r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8FEC7D7-D0B7-47EE-88BA-841FE6A86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D. A. Waldvogel / R. Zaug | Modul 226B - Objektorientiert implementieren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17001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super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711349"/>
            <a:ext cx="8363272" cy="4525963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de-CH" sz="4300" dirty="0"/>
              <a:t>Grundsätze:</a:t>
            </a: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de-CH" dirty="0"/>
              <a:t>super() ruft den Konstruktor der Oberklasse auf</a:t>
            </a: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de-CH" dirty="0"/>
              <a:t>Der super Aufruf in einem Konstruktor muss immer die erste Anweisung sein</a:t>
            </a: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de-CH" dirty="0"/>
              <a:t>Definiert die Oberklasse einen Konstruktor </a:t>
            </a:r>
            <a:r>
              <a:rPr lang="de-CH" b="1" dirty="0"/>
              <a:t>mit</a:t>
            </a:r>
            <a:r>
              <a:rPr lang="de-CH" dirty="0"/>
              <a:t> Parameter, muss die Unterklasse </a:t>
            </a:r>
            <a:r>
              <a:rPr lang="de-CH" b="1" dirty="0"/>
              <a:t>zwingend</a:t>
            </a:r>
            <a:r>
              <a:rPr lang="de-CH" dirty="0"/>
              <a:t> den oberen Konstruktor mit super(…) aufrufen</a:t>
            </a: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de-CH" dirty="0"/>
              <a:t>Definiert die Oberklasse einen Konstruktor </a:t>
            </a:r>
            <a:r>
              <a:rPr lang="de-CH" b="1" dirty="0"/>
              <a:t>ohne</a:t>
            </a:r>
            <a:r>
              <a:rPr lang="de-CH" dirty="0"/>
              <a:t> Parameter, ist der Aufruf in der Unterklasse </a:t>
            </a:r>
            <a:r>
              <a:rPr lang="de-CH" b="1" dirty="0"/>
              <a:t>fakultativ</a:t>
            </a:r>
            <a:r>
              <a:rPr lang="de-CH" dirty="0"/>
              <a:t> – aber nicht falsch, der Konstruktor der Oberklasse wird implizit sowieso aufgerufen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05.12.2016</a:t>
            </a:r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14</a:t>
            </a:fld>
            <a:endParaRPr lang="de-CH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D. A. Waldvogel / R. Zaug | Modul 226B - Objektorientiert implementieren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99788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Mutter aller Klassen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05.12.2016</a:t>
            </a:r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15</a:t>
            </a:fld>
            <a:endParaRPr lang="de-CH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225" y="1681975"/>
            <a:ext cx="6305550" cy="5057775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5682167" y="1988840"/>
            <a:ext cx="24902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400" dirty="0"/>
              <a:t>Methodenliste nicht vollständig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B630695-F5E7-4797-84B6-07F66F2512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D. A. Waldvogel / R. Zaug | Modul 226B - Objektorientiert implementieren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6315995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Mehrfachvererbung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05.12.2016</a:t>
            </a:r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16</a:t>
            </a:fld>
            <a:endParaRPr lang="de-CH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8520" y="1701800"/>
            <a:ext cx="7105650" cy="5019675"/>
          </a:xfrm>
          <a:prstGeom prst="rect">
            <a:avLst/>
          </a:prstGeom>
        </p:spPr>
      </p:pic>
      <p:pic>
        <p:nvPicPr>
          <p:cNvPr id="2050" name="Picture 2" descr="i-ROAD: Nicht Motorrad fahren, nicht Auto fahren - einfach unbeschreiblic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480" y="4998699"/>
            <a:ext cx="2588970" cy="1670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Gerader Verbinder 8"/>
          <p:cNvCxnSpPr/>
          <p:nvPr/>
        </p:nvCxnSpPr>
        <p:spPr>
          <a:xfrm>
            <a:off x="5079876" y="2704881"/>
            <a:ext cx="2016224" cy="236422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r Verbinder 10"/>
          <p:cNvCxnSpPr/>
          <p:nvPr/>
        </p:nvCxnSpPr>
        <p:spPr>
          <a:xfrm flipH="1">
            <a:off x="5292080" y="2704881"/>
            <a:ext cx="1705050" cy="2358262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feld 14"/>
          <p:cNvSpPr txBox="1"/>
          <p:nvPr/>
        </p:nvSpPr>
        <p:spPr>
          <a:xfrm>
            <a:off x="5079876" y="1701800"/>
            <a:ext cx="29985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>
                <a:solidFill>
                  <a:srgbClr val="FF0000"/>
                </a:solidFill>
              </a:rPr>
              <a:t>Mehrfachvererbung ist in Java</a:t>
            </a:r>
          </a:p>
          <a:p>
            <a:r>
              <a:rPr lang="de-CH" dirty="0">
                <a:solidFill>
                  <a:srgbClr val="FF0000"/>
                </a:solidFill>
              </a:rPr>
              <a:t>nicht möglich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A8C9A44-EFC0-48BF-AEE6-78CA2FCA2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D. A. Waldvogel / R. Zaug | Modul 226B - Objektorientiert implementieren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054913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Übung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CH" dirty="0"/>
              <a:t>Zeit: 30’</a:t>
            </a:r>
          </a:p>
          <a:p>
            <a:r>
              <a:rPr lang="de-CH" b="1" dirty="0"/>
              <a:t>Auftrag:</a:t>
            </a:r>
          </a:p>
          <a:p>
            <a:pPr lvl="1"/>
            <a:r>
              <a:rPr lang="de-CH" dirty="0"/>
              <a:t>Laden Sie sich die Übung U_Vererbung.pdf von BSCW herunter</a:t>
            </a:r>
          </a:p>
          <a:p>
            <a:pPr lvl="1"/>
            <a:r>
              <a:rPr lang="de-CH" dirty="0"/>
              <a:t>Lösen Sie die Übung in Ihrer Entwicklungsumgebung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>
                <a:solidFill>
                  <a:prstClr val="black">
                    <a:tint val="75000"/>
                  </a:prstClr>
                </a:solidFill>
              </a:rPr>
              <a:t>05.12.2016</a:t>
            </a:r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>
                <a:solidFill>
                  <a:prstClr val="black">
                    <a:tint val="75000"/>
                  </a:prstClr>
                </a:solidFill>
              </a:rPr>
              <a:pPr/>
              <a:t>17</a:t>
            </a:fld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D. A. Waldvogel / R. Zaug | Modul 226B - Objektorientiert implementieren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9066918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Fragen?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05.12.2016</a:t>
            </a:r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18</a:t>
            </a:fld>
            <a:endParaRPr lang="de-CH"/>
          </a:p>
        </p:txBody>
      </p:sp>
      <p:pic>
        <p:nvPicPr>
          <p:cNvPr id="3074" name="Picture 2" descr="http://zockerzicke.de/upload/dez09_frage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916832"/>
            <a:ext cx="5328592" cy="3996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D. A. Waldvogel / R. Zaug | Modul 226B - Objektorientiert implementieren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573292877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517</Words>
  <Application>Microsoft Office PowerPoint</Application>
  <PresentationFormat>Bildschirmpräsentation (4:3)</PresentationFormat>
  <Paragraphs>139</Paragraphs>
  <Slides>18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23" baseType="lpstr">
      <vt:lpstr>Arial</vt:lpstr>
      <vt:lpstr>Calibri</vt:lpstr>
      <vt:lpstr>Consolas</vt:lpstr>
      <vt:lpstr>Wingdings</vt:lpstr>
      <vt:lpstr>Larissa</vt:lpstr>
      <vt:lpstr>Lernziele</vt:lpstr>
      <vt:lpstr>Vererbung</vt:lpstr>
      <vt:lpstr>Vererbung</vt:lpstr>
      <vt:lpstr>Vererbung</vt:lpstr>
      <vt:lpstr>Vererbung - Sichtbarkeiten</vt:lpstr>
      <vt:lpstr>Vererbung - Sichtbarkeiten</vt:lpstr>
      <vt:lpstr>Vererbung</vt:lpstr>
      <vt:lpstr>Vererbung</vt:lpstr>
      <vt:lpstr>Vererbung</vt:lpstr>
      <vt:lpstr>Vererbung</vt:lpstr>
      <vt:lpstr>Vererbung</vt:lpstr>
      <vt:lpstr>Vererbung</vt:lpstr>
      <vt:lpstr>super</vt:lpstr>
      <vt:lpstr>super</vt:lpstr>
      <vt:lpstr>Mutter aller Klassen</vt:lpstr>
      <vt:lpstr>Mehrfachvererbung</vt:lpstr>
      <vt:lpstr>Übung</vt:lpstr>
      <vt:lpstr>Fragen?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Testdriven Development &amp; JUnit</dc:title>
  <dc:creator>Roger</dc:creator>
  <cp:lastModifiedBy>Waldvogel Dominik</cp:lastModifiedBy>
  <cp:revision>238</cp:revision>
  <cp:lastPrinted>2015-11-25T08:30:57Z</cp:lastPrinted>
  <dcterms:created xsi:type="dcterms:W3CDTF">2011-09-05T13:20:13Z</dcterms:created>
  <dcterms:modified xsi:type="dcterms:W3CDTF">2017-12-08T07:45:00Z</dcterms:modified>
</cp:coreProperties>
</file>