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6" r:id="rId2"/>
    <p:sldId id="284" r:id="rId3"/>
    <p:sldId id="280" r:id="rId4"/>
    <p:sldId id="278" r:id="rId5"/>
    <p:sldId id="277" r:id="rId6"/>
    <p:sldId id="276" r:id="rId7"/>
    <p:sldId id="285" r:id="rId8"/>
    <p:sldId id="282" r:id="rId9"/>
    <p:sldId id="272" r:id="rId10"/>
    <p:sldId id="286" r:id="rId11"/>
    <p:sldId id="287" r:id="rId12"/>
    <p:sldId id="288" r:id="rId13"/>
    <p:sldId id="283" r:id="rId14"/>
    <p:sldId id="281" r:id="rId15"/>
    <p:sldId id="268" r:id="rId16"/>
  </p:sldIdLst>
  <p:sldSz cx="9145588" cy="6858000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5">
          <p15:clr>
            <a:srgbClr val="A4A3A4"/>
          </p15:clr>
        </p15:guide>
        <p15:guide id="2" orient="horz" pos="1562">
          <p15:clr>
            <a:srgbClr val="A4A3A4"/>
          </p15:clr>
        </p15:guide>
        <p15:guide id="3" orient="horz" pos="2047">
          <p15:clr>
            <a:srgbClr val="A4A3A4"/>
          </p15:clr>
        </p15:guide>
        <p15:guide id="4" orient="horz" pos="2172">
          <p15:clr>
            <a:srgbClr val="A4A3A4"/>
          </p15:clr>
        </p15:guide>
        <p15:guide id="5" orient="horz" pos="935">
          <p15:clr>
            <a:srgbClr val="A4A3A4"/>
          </p15:clr>
        </p15:guide>
        <p15:guide id="6" orient="horz" pos="2632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2798">
          <p15:clr>
            <a:srgbClr val="A4A3A4"/>
          </p15:clr>
        </p15:guide>
        <p15:guide id="9" orient="horz" pos="3262">
          <p15:clr>
            <a:srgbClr val="A4A3A4"/>
          </p15:clr>
        </p15:guide>
        <p15:guide id="10" orient="horz" pos="3115">
          <p15:clr>
            <a:srgbClr val="A4A3A4"/>
          </p15:clr>
        </p15:guide>
        <p15:guide id="11" orient="horz" pos="3873">
          <p15:clr>
            <a:srgbClr val="A4A3A4"/>
          </p15:clr>
        </p15:guide>
        <p15:guide id="12" orient="horz" pos="163">
          <p15:clr>
            <a:srgbClr val="A4A3A4"/>
          </p15:clr>
        </p15:guide>
        <p15:guide id="13" orient="horz" pos="4024">
          <p15:clr>
            <a:srgbClr val="A4A3A4"/>
          </p15:clr>
        </p15:guide>
        <p15:guide id="14" orient="horz" pos="622">
          <p15:clr>
            <a:srgbClr val="A4A3A4"/>
          </p15:clr>
        </p15:guide>
        <p15:guide id="15" orient="horz" pos="777">
          <p15:clr>
            <a:srgbClr val="A4A3A4"/>
          </p15:clr>
        </p15:guide>
        <p15:guide id="16" orient="horz" pos="1099">
          <p15:clr>
            <a:srgbClr val="A4A3A4"/>
          </p15:clr>
        </p15:guide>
        <p15:guide id="17" orient="horz" pos="1253">
          <p15:clr>
            <a:srgbClr val="A4A3A4"/>
          </p15:clr>
        </p15:guide>
        <p15:guide id="18" orient="horz" pos="1706">
          <p15:clr>
            <a:srgbClr val="A4A3A4"/>
          </p15:clr>
        </p15:guide>
        <p15:guide id="19" orient="horz" pos="1860">
          <p15:clr>
            <a:srgbClr val="A4A3A4"/>
          </p15:clr>
        </p15:guide>
        <p15:guide id="20" orient="horz" pos="2329">
          <p15:clr>
            <a:srgbClr val="A4A3A4"/>
          </p15:clr>
        </p15:guide>
        <p15:guide id="21" orient="horz" pos="2484">
          <p15:clr>
            <a:srgbClr val="A4A3A4"/>
          </p15:clr>
        </p15:guide>
        <p15:guide id="22" orient="horz" pos="2954">
          <p15:clr>
            <a:srgbClr val="A4A3A4"/>
          </p15:clr>
        </p15:guide>
        <p15:guide id="23" orient="horz" pos="3417">
          <p15:clr>
            <a:srgbClr val="A4A3A4"/>
          </p15:clr>
        </p15:guide>
        <p15:guide id="24" orient="horz" pos="3716">
          <p15:clr>
            <a:srgbClr val="A4A3A4"/>
          </p15:clr>
        </p15:guide>
        <p15:guide id="25" orient="horz" pos="3569">
          <p15:clr>
            <a:srgbClr val="A4A3A4"/>
          </p15:clr>
        </p15:guide>
        <p15:guide id="26" orient="horz" pos="327">
          <p15:clr>
            <a:srgbClr val="A4A3A4"/>
          </p15:clr>
        </p15:guide>
        <p15:guide id="27" orient="horz" pos="4169">
          <p15:clr>
            <a:srgbClr val="A4A3A4"/>
          </p15:clr>
        </p15:guide>
        <p15:guide id="28" pos="782">
          <p15:clr>
            <a:srgbClr val="A4A3A4"/>
          </p15:clr>
        </p15:guide>
        <p15:guide id="29" pos="612">
          <p15:clr>
            <a:srgbClr val="A4A3A4"/>
          </p15:clr>
        </p15:guide>
        <p15:guide id="30" pos="158">
          <p15:clr>
            <a:srgbClr val="A4A3A4"/>
          </p15:clr>
        </p15:guide>
        <p15:guide id="31" pos="1232">
          <p15:clr>
            <a:srgbClr val="A4A3A4"/>
          </p15:clr>
        </p15:guide>
        <p15:guide id="32" pos="1406">
          <p15:clr>
            <a:srgbClr val="A4A3A4"/>
          </p15:clr>
        </p15:guide>
        <p15:guide id="33" pos="1859">
          <p15:clr>
            <a:srgbClr val="A4A3A4"/>
          </p15:clr>
        </p15:guide>
        <p15:guide id="34" pos="2029">
          <p15:clr>
            <a:srgbClr val="A4A3A4"/>
          </p15:clr>
        </p15:guide>
        <p15:guide id="35" pos="2503">
          <p15:clr>
            <a:srgbClr val="A4A3A4"/>
          </p15:clr>
        </p15:guide>
        <p15:guide id="36" pos="2653">
          <p15:clr>
            <a:srgbClr val="A4A3A4"/>
          </p15:clr>
        </p15:guide>
        <p15:guide id="37" pos="3127">
          <p15:clr>
            <a:srgbClr val="A4A3A4"/>
          </p15:clr>
        </p15:guide>
        <p15:guide id="38" pos="3270">
          <p15:clr>
            <a:srgbClr val="A4A3A4"/>
          </p15:clr>
        </p15:guide>
        <p15:guide id="39" pos="3742">
          <p15:clr>
            <a:srgbClr val="A4A3A4"/>
          </p15:clr>
        </p15:guide>
        <p15:guide id="40" pos="3901">
          <p15:clr>
            <a:srgbClr val="A4A3A4"/>
          </p15:clr>
        </p15:guide>
        <p15:guide id="41" pos="4516">
          <p15:clr>
            <a:srgbClr val="A4A3A4"/>
          </p15:clr>
        </p15:guide>
        <p15:guide id="42" pos="4354">
          <p15:clr>
            <a:srgbClr val="A4A3A4"/>
          </p15:clr>
        </p15:guide>
        <p15:guide id="43" pos="4983">
          <p15:clr>
            <a:srgbClr val="A4A3A4"/>
          </p15:clr>
        </p15:guide>
        <p15:guide id="44" pos="5148">
          <p15:clr>
            <a:srgbClr val="A4A3A4"/>
          </p15:clr>
        </p15:guide>
        <p15:guide id="45" pos="56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elin@sweb.ch" initials="k" lastIdx="1" clrIdx="0">
    <p:extLst>
      <p:ext uri="{19B8F6BF-5375-455C-9EA6-DF929625EA0E}">
        <p15:presenceInfo xmlns:p15="http://schemas.microsoft.com/office/powerpoint/2012/main" userId="c0451d6dda297aa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4E73BE"/>
    <a:srgbClr val="2A2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74714" autoAdjust="0"/>
  </p:normalViewPr>
  <p:slideViewPr>
    <p:cSldViewPr>
      <p:cViewPr varScale="1">
        <p:scale>
          <a:sx n="62" d="100"/>
          <a:sy n="62" d="100"/>
        </p:scale>
        <p:origin x="1303" y="48"/>
      </p:cViewPr>
      <p:guideLst>
        <p:guide orient="horz" pos="475"/>
        <p:guide orient="horz" pos="1562"/>
        <p:guide orient="horz" pos="2047"/>
        <p:guide orient="horz" pos="2172"/>
        <p:guide orient="horz" pos="935"/>
        <p:guide orient="horz" pos="2632"/>
        <p:guide orient="horz" pos="1399"/>
        <p:guide orient="horz" pos="2798"/>
        <p:guide orient="horz" pos="3262"/>
        <p:guide orient="horz" pos="3115"/>
        <p:guide orient="horz" pos="3873"/>
        <p:guide orient="horz" pos="163"/>
        <p:guide orient="horz" pos="4024"/>
        <p:guide orient="horz" pos="622"/>
        <p:guide orient="horz" pos="777"/>
        <p:guide orient="horz" pos="1099"/>
        <p:guide orient="horz" pos="1253"/>
        <p:guide orient="horz" pos="1706"/>
        <p:guide orient="horz" pos="1860"/>
        <p:guide orient="horz" pos="2329"/>
        <p:guide orient="horz" pos="2484"/>
        <p:guide orient="horz" pos="2954"/>
        <p:guide orient="horz" pos="3417"/>
        <p:guide orient="horz" pos="3716"/>
        <p:guide orient="horz" pos="3569"/>
        <p:guide orient="horz" pos="327"/>
        <p:guide orient="horz" pos="4169"/>
        <p:guide pos="782"/>
        <p:guide pos="612"/>
        <p:guide pos="158"/>
        <p:guide pos="1232"/>
        <p:guide pos="1406"/>
        <p:guide pos="1859"/>
        <p:guide pos="2029"/>
        <p:guide pos="2503"/>
        <p:guide pos="2653"/>
        <p:guide pos="3127"/>
        <p:guide pos="3270"/>
        <p:guide pos="3742"/>
        <p:guide pos="3901"/>
        <p:guide pos="4516"/>
        <p:guide pos="4354"/>
        <p:guide pos="4983"/>
        <p:guide pos="5148"/>
        <p:guide pos="56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3149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/>
              <a:t>Technische Berufsschule Zürich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4F718-A41A-4DE7-A394-F31047CAABEB}" type="datetime1">
              <a:rPr lang="de-CH" smtClean="0"/>
              <a:t>06.03.2017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B1F98-2128-4AA5-BC1A-C8797C9CEC6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0620112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/>
              <a:t>Technische Berufsschule Zürich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4DB34-0E71-4055-AB55-8DEA6C0821CA}" type="datetime1">
              <a:rPr lang="de-CH" smtClean="0"/>
              <a:t>06.03.2017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9775"/>
            <a:ext cx="494030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DA21A-8251-461C-9CE0-99018BBE32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2642623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Frage: Was passiert nach der Eingabe der URL und ENTER?</a:t>
            </a:r>
            <a:endParaRPr lang="de-CH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06.03.2017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28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%77%77%77.g%6F%6Fl%65.com 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CH" dirty="0">
                <a:sym typeface="Wingdings" panose="05000000000000000000" pitchFamily="2" charset="2"/>
              </a:rPr>
              <a:t>www.google.com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endParaRPr lang="de-CH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de-CH" dirty="0">
                <a:sym typeface="Wingdings" panose="05000000000000000000" pitchFamily="2" charset="2"/>
              </a:rPr>
              <a:t>ASCII-Tabelle</a:t>
            </a:r>
            <a:r>
              <a:rPr lang="de-CH" baseline="0" dirty="0">
                <a:sym typeface="Wingdings" panose="05000000000000000000" pitchFamily="2" charset="2"/>
              </a:rPr>
              <a:t> im Internet suchen. Kodiert wird der Hex-Code des Zeichens (also %65 == «A»)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06.03.2017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5720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HTTP-Protokoll</a:t>
            </a:r>
            <a:r>
              <a:rPr lang="de-CH" baseline="0" dirty="0"/>
              <a:t> unter </a:t>
            </a:r>
          </a:p>
          <a:p>
            <a:r>
              <a:rPr lang="de-CH"/>
              <a:t>http://wiki.wireshark.org/Hyper_Text_Transfer_Protocol?action=show&amp;redirect=HTTP</a:t>
            </a:r>
          </a:p>
          <a:p>
            <a:r>
              <a:rPr lang="de-CH" dirty="0"/>
              <a:t>Sample-Session</a:t>
            </a:r>
            <a:r>
              <a:rPr lang="de-CH" baseline="0" dirty="0"/>
              <a:t>s für </a:t>
            </a:r>
            <a:r>
              <a:rPr lang="de-CH" baseline="0" dirty="0" err="1"/>
              <a:t>Wireshark</a:t>
            </a:r>
            <a:r>
              <a:rPr lang="de-CH" baseline="0" dirty="0"/>
              <a:t> unter</a:t>
            </a:r>
            <a:endParaRPr lang="de-CH" dirty="0"/>
          </a:p>
          <a:p>
            <a:r>
              <a:rPr lang="de-CH" dirty="0"/>
              <a:t>http://wiki.wireshark.org/SampleCaptures#HyperText_Transport_Protocol_.28HTTP.29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06.03.2017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1654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für Begrü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:\Rektorat\Logos\blau\TBZ_1f_Schriftzug_100mm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" y="1474838"/>
            <a:ext cx="544634" cy="48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1241425" y="1474838"/>
            <a:ext cx="7686675" cy="48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D56135-E65C-4B3F-AC3A-6DEA54D6F98E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17495" y="785813"/>
            <a:ext cx="7750386" cy="59892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de-DE" dirty="0" err="1"/>
              <a:t>Begrüssung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023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32842" y="849686"/>
            <a:ext cx="7678061" cy="451433"/>
          </a:xfrm>
        </p:spPr>
        <p:txBody>
          <a:bodyPr lIns="0" rIns="0">
            <a:noAutofit/>
          </a:bodyPr>
          <a:lstStyle>
            <a:lvl1pPr algn="l">
              <a:defRPr sz="2800" b="1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/>
              <a:t>Titel der Folie</a:t>
            </a:r>
            <a:endParaRPr lang="de-CH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1564" y="1569836"/>
            <a:ext cx="8327990" cy="4857650"/>
          </a:xfrm>
        </p:spPr>
        <p:txBody>
          <a:bodyPr/>
          <a:lstStyle>
            <a:lvl1pPr>
              <a:lnSpc>
                <a:spcPts val="3850"/>
              </a:lnSpc>
              <a:buClr>
                <a:schemeClr val="tx2">
                  <a:lumMod val="60000"/>
                  <a:lumOff val="40000"/>
                </a:schemeClr>
              </a:buClr>
              <a:defRPr/>
            </a:lvl1pPr>
            <a:lvl2pPr marL="1548000" indent="-540000">
              <a:lnSpc>
                <a:spcPts val="3850"/>
              </a:lnSpc>
              <a:buClr>
                <a:schemeClr val="tx2">
                  <a:lumMod val="40000"/>
                  <a:lumOff val="60000"/>
                </a:schemeClr>
              </a:buClr>
              <a:buFont typeface="Wingdings 2" pitchFamily="18" charset="2"/>
              <a:buChar char=""/>
              <a:defRPr i="1"/>
            </a:lvl2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427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Spalt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3980" y="1563688"/>
            <a:ext cx="3589251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794" y="1563688"/>
            <a:ext cx="4355306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A80C-FC76-4DC7-B3EB-33760A2CBE8A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52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und Grafik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710" y="872517"/>
            <a:ext cx="7766752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9659" y="1563880"/>
            <a:ext cx="3366762" cy="4884042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195985" y="1744663"/>
            <a:ext cx="4732115" cy="4703259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5201-3390-4258-8CAE-73445054D7C6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102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710" y="872517"/>
            <a:ext cx="7766752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425" y="1751888"/>
            <a:ext cx="7686675" cy="4696034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260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425" y="754063"/>
            <a:ext cx="7686675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1BFFE-A4B9-477E-A89E-A7A1FDACEFA0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433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ohne Titel extra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53072" y="754063"/>
            <a:ext cx="8640274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79C6-36F1-4CEF-B179-102C0E64DDA3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022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nur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D1E1-685D-4A7C-B1CC-C29886C751CF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677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ster zum exakten Ausrich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77985884"/>
              </p:ext>
            </p:extLst>
          </p:nvPr>
        </p:nvGraphicFramePr>
        <p:xfrm>
          <a:off x="0" y="0"/>
          <a:ext cx="9145586" cy="6870216"/>
        </p:xfrm>
        <a:graphic>
          <a:graphicData uri="http://schemas.openxmlformats.org/drawingml/2006/table">
            <a:tbl>
              <a:tblPr firstRow="1" firstCol="1" bandRow="1"/>
              <a:tblGrid>
                <a:gridCol w="24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</a:tblGrid>
              <a:tr h="25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F422-66F8-4ABA-9A19-D2A8421D6560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995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57929" y="690563"/>
            <a:ext cx="7750386" cy="59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2900" y="1566019"/>
            <a:ext cx="8280263" cy="4923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081843" y="354360"/>
            <a:ext cx="1279054" cy="237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3D44B488-F2F1-493C-BACA-CAEA3E65DC8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87421" y="357996"/>
            <a:ext cx="2005695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14250" y="362945"/>
            <a:ext cx="494988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0" y="250064"/>
            <a:ext cx="741600" cy="259516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>
          <a:xfrm>
            <a:off x="4466843" y="3321278"/>
            <a:ext cx="2103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CH" sz="8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50825" y="6605914"/>
            <a:ext cx="86586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1241425" y="260559"/>
            <a:ext cx="766800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 userDrawn="1"/>
        </p:nvSpPr>
        <p:spPr>
          <a:xfrm>
            <a:off x="1239838" y="427159"/>
            <a:ext cx="281697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dirty="0">
                <a:latin typeface="Verdana" pitchFamily="34" charset="0"/>
                <a:ea typeface="Verdana" pitchFamily="34" charset="0"/>
                <a:cs typeface="Verdana" pitchFamily="34" charset="0"/>
              </a:rPr>
              <a:t>Beispiel-Präsentation</a:t>
            </a:r>
          </a:p>
        </p:txBody>
      </p:sp>
    </p:spTree>
    <p:extLst>
      <p:ext uri="{BB962C8B-B14F-4D97-AF65-F5344CB8AC3E}">
        <p14:creationId xmlns:p14="http://schemas.microsoft.com/office/powerpoint/2010/main" val="1977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5" r:id="rId8"/>
    <p:sldLayoutId id="2147483654" r:id="rId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540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60000"/>
            <a:lumOff val="40000"/>
          </a:schemeClr>
        </a:buClr>
        <a:buSzPct val="115000"/>
        <a:buFont typeface="Wingdings 2" pitchFamily="18" charset="2"/>
        <a:buChar char="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548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40000"/>
            <a:lumOff val="60000"/>
          </a:schemeClr>
        </a:buClr>
        <a:buSzPct val="115000"/>
        <a:buFont typeface="Wingdings 2" pitchFamily="18" charset="2"/>
        <a:buChar char=""/>
        <a:defRPr sz="24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5" b="5805"/>
          <a:stretch>
            <a:fillRect/>
          </a:stretch>
        </p:blipFill>
        <p:spPr/>
      </p:pic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</a:t>
            </a:fld>
            <a:endParaRPr lang="de-CH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>
                <a:solidFill>
                  <a:srgbClr val="FF0000"/>
                </a:solidFill>
              </a:rPr>
              <a:t>H</a:t>
            </a:r>
            <a:r>
              <a:rPr lang="de-CH"/>
              <a:t>yper</a:t>
            </a:r>
            <a:r>
              <a:rPr lang="de-CH">
                <a:solidFill>
                  <a:srgbClr val="FF0000"/>
                </a:solidFill>
              </a:rPr>
              <a:t>t</a:t>
            </a:r>
            <a:r>
              <a:rPr lang="de-CH"/>
              <a:t>ext </a:t>
            </a:r>
            <a:r>
              <a:rPr lang="de-CH">
                <a:solidFill>
                  <a:srgbClr val="FF0000"/>
                </a:solidFill>
              </a:rPr>
              <a:t>T</a:t>
            </a:r>
            <a:r>
              <a:rPr lang="de-CH"/>
              <a:t>ransfer </a:t>
            </a:r>
            <a:r>
              <a:rPr lang="de-CH">
                <a:solidFill>
                  <a:srgbClr val="FF0000"/>
                </a:solidFill>
              </a:rPr>
              <a:t>P</a:t>
            </a:r>
            <a:r>
              <a:rPr lang="de-CH"/>
              <a:t>rotocol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46813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Agenda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/>
              <a:t>URL</a:t>
            </a:r>
          </a:p>
          <a:p>
            <a:r>
              <a:rPr lang="de-CH"/>
              <a:t>HTTP-Ablauf</a:t>
            </a:r>
          </a:p>
          <a:p>
            <a:r>
              <a:rPr lang="de-CH"/>
              <a:t>Nachrichten: Request – Response</a:t>
            </a:r>
          </a:p>
          <a:p>
            <a:r>
              <a:rPr lang="de-CH"/>
              <a:t>Aufbau einer Nachricht: Header – Body</a:t>
            </a:r>
          </a:p>
          <a:p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96845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Eingabe der URL</a:t>
            </a:r>
            <a:endParaRPr lang="de-CH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3</a:t>
            </a:fld>
            <a:endParaRPr lang="de-CH" dirty="0"/>
          </a:p>
        </p:txBody>
      </p:sp>
      <p:cxnSp>
        <p:nvCxnSpPr>
          <p:cNvPr id="16" name="Gerade Verbindung mit Pfeil 15"/>
          <p:cNvCxnSpPr/>
          <p:nvPr/>
        </p:nvCxnSpPr>
        <p:spPr>
          <a:xfrm flipV="1">
            <a:off x="2844602" y="3140968"/>
            <a:ext cx="432000" cy="360040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570" y="1954218"/>
            <a:ext cx="5364002" cy="89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1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DNS-Abfrage</a:t>
            </a:r>
            <a:endParaRPr lang="de-CH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332434" y="1589472"/>
            <a:ext cx="6836167" cy="3102506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4</a:t>
            </a:fld>
            <a:endParaRPr lang="de-CH" dirty="0"/>
          </a:p>
        </p:txBody>
      </p:sp>
      <p:sp>
        <p:nvSpPr>
          <p:cNvPr id="8" name="Pfeil nach rechts 7"/>
          <p:cNvSpPr/>
          <p:nvPr/>
        </p:nvSpPr>
        <p:spPr>
          <a:xfrm rot="20413367">
            <a:off x="2758776" y="2656621"/>
            <a:ext cx="423849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Welche IP-Adresse hat www.search.ch?</a:t>
            </a:r>
          </a:p>
        </p:txBody>
      </p:sp>
      <p:sp>
        <p:nvSpPr>
          <p:cNvPr id="10" name="Pfeil nach rechts 9"/>
          <p:cNvSpPr/>
          <p:nvPr/>
        </p:nvSpPr>
        <p:spPr>
          <a:xfrm rot="20413367" flipH="1">
            <a:off x="2803530" y="3182860"/>
            <a:ext cx="4376301" cy="79208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IP-Adresse heisst 195.141.85.90</a:t>
            </a:r>
          </a:p>
        </p:txBody>
      </p:sp>
    </p:spTree>
    <p:extLst>
      <p:ext uri="{BB962C8B-B14F-4D97-AF65-F5344CB8AC3E}">
        <p14:creationId xmlns:p14="http://schemas.microsoft.com/office/powerpoint/2010/main" val="235717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Request/Response im Detail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5</a:t>
            </a:fld>
            <a:endParaRPr lang="de-CH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2412554" y="1556792"/>
            <a:ext cx="5948343" cy="2664296"/>
            <a:chOff x="2412554" y="1556792"/>
            <a:chExt cx="5948343" cy="2664296"/>
          </a:xfrm>
        </p:grpSpPr>
        <p:sp>
          <p:nvSpPr>
            <p:cNvPr id="10" name="Band nach unten 9"/>
            <p:cNvSpPr/>
            <p:nvPr/>
          </p:nvSpPr>
          <p:spPr>
            <a:xfrm>
              <a:off x="2412554" y="1556792"/>
              <a:ext cx="5948343" cy="1629374"/>
            </a:xfrm>
            <a:prstGeom prst="ribbon">
              <a:avLst>
                <a:gd name="adj1" fmla="val 9318"/>
                <a:gd name="adj2" fmla="val 74950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3472898" y="1787332"/>
              <a:ext cx="4248472" cy="2433756"/>
              <a:chOff x="3472898" y="1787332"/>
              <a:chExt cx="4248472" cy="2433756"/>
            </a:xfrm>
          </p:grpSpPr>
          <p:sp>
            <p:nvSpPr>
              <p:cNvPr id="8" name="Pfeil nach rechts 7"/>
              <p:cNvSpPr/>
              <p:nvPr/>
            </p:nvSpPr>
            <p:spPr>
              <a:xfrm>
                <a:off x="3852714" y="3645024"/>
                <a:ext cx="2448272" cy="576064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CH" dirty="0"/>
                  <a:t>Request (Anfrage)</a:t>
                </a:r>
              </a:p>
            </p:txBody>
          </p:sp>
          <p:sp>
            <p:nvSpPr>
              <p:cNvPr id="12" name="Textfeld 11"/>
              <p:cNvSpPr txBox="1"/>
              <p:nvPr/>
            </p:nvSpPr>
            <p:spPr>
              <a:xfrm>
                <a:off x="3472898" y="1787332"/>
                <a:ext cx="424847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200"/>
                  <a:t>Lieber Server</a:t>
                </a:r>
              </a:p>
              <a:p>
                <a:endParaRPr lang="de-CH" sz="1200"/>
              </a:p>
              <a:p>
                <a:r>
                  <a:rPr lang="de-CH" sz="1200"/>
                  <a:t>Ich weiss, dass du eine Datei mit Namen «index.html» hast. Bitte sende mir diese im Format «text/html». Wenn möglich, natürlich in deutsch. </a:t>
                </a:r>
              </a:p>
              <a:p>
                <a:endParaRPr lang="de-CH" sz="1200"/>
              </a:p>
              <a:p>
                <a:r>
                  <a:rPr lang="de-CH" sz="1200"/>
                  <a:t>Beste Grüsse vom Internet Browser</a:t>
                </a:r>
                <a:endParaRPr lang="de-CH" sz="1200" dirty="0"/>
              </a:p>
              <a:p>
                <a:endParaRPr lang="de-CH" sz="1200" dirty="0"/>
              </a:p>
            </p:txBody>
          </p:sp>
        </p:grpSp>
      </p:grpSp>
      <p:grpSp>
        <p:nvGrpSpPr>
          <p:cNvPr id="16" name="Gruppieren 15"/>
          <p:cNvGrpSpPr/>
          <p:nvPr/>
        </p:nvGrpSpPr>
        <p:grpSpPr>
          <a:xfrm>
            <a:off x="2268538" y="4175890"/>
            <a:ext cx="7327222" cy="2330390"/>
            <a:chOff x="2268538" y="4175890"/>
            <a:chExt cx="7327222" cy="2330390"/>
          </a:xfrm>
        </p:grpSpPr>
        <p:sp>
          <p:nvSpPr>
            <p:cNvPr id="14" name="Band nach unten 13"/>
            <p:cNvSpPr/>
            <p:nvPr/>
          </p:nvSpPr>
          <p:spPr>
            <a:xfrm>
              <a:off x="2268538" y="4634812"/>
              <a:ext cx="6092359" cy="1871467"/>
            </a:xfrm>
            <a:prstGeom prst="ribbon">
              <a:avLst>
                <a:gd name="adj1" fmla="val 5246"/>
                <a:gd name="adj2" fmla="val 7495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9" name="Gruppieren 8"/>
            <p:cNvGrpSpPr/>
            <p:nvPr/>
          </p:nvGrpSpPr>
          <p:grpSpPr>
            <a:xfrm>
              <a:off x="3494719" y="4175890"/>
              <a:ext cx="6101041" cy="2330390"/>
              <a:chOff x="3494719" y="4175890"/>
              <a:chExt cx="6101041" cy="2330390"/>
            </a:xfrm>
          </p:grpSpPr>
          <p:sp>
            <p:nvSpPr>
              <p:cNvPr id="11" name="Pfeil nach rechts 10"/>
              <p:cNvSpPr/>
              <p:nvPr/>
            </p:nvSpPr>
            <p:spPr>
              <a:xfrm flipH="1">
                <a:off x="3852714" y="4175890"/>
                <a:ext cx="2448272" cy="504056"/>
              </a:xfrm>
              <a:prstGeom prst="rightArrow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CH" dirty="0"/>
                  <a:t>Response (Antwort)</a:t>
                </a:r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3494719" y="4751954"/>
                <a:ext cx="6101041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CH" sz="1200">
                    <a:latin typeface="Lucida Console" panose="020B0609040504020204" pitchFamily="49" charset="0"/>
                  </a:rPr>
                  <a:t>Lieber Anfrager</a:t>
                </a:r>
              </a:p>
              <a:p>
                <a:endParaRPr lang="de-CH" sz="1200">
                  <a:latin typeface="Lucida Console" panose="020B0609040504020204" pitchFamily="49" charset="0"/>
                </a:endParaRPr>
              </a:p>
              <a:p>
                <a:r>
                  <a:rPr lang="de-CH" sz="1200">
                    <a:latin typeface="Lucida Console" panose="020B0609040504020204" pitchFamily="49" charset="0"/>
                  </a:rPr>
                  <a:t>Die gewünschte Datei ist tatsächlich </a:t>
                </a:r>
              </a:p>
              <a:p>
                <a:r>
                  <a:rPr lang="de-CH" sz="1200">
                    <a:latin typeface="Lucida Console" panose="020B0609040504020204" pitchFamily="49" charset="0"/>
                  </a:rPr>
                  <a:t>Vorhanden. Du findest sie im Anhang. Sie </a:t>
                </a:r>
              </a:p>
              <a:p>
                <a:r>
                  <a:rPr lang="de-CH" sz="1200">
                    <a:latin typeface="Lucida Console" panose="020B0609040504020204" pitchFamily="49" charset="0"/>
                  </a:rPr>
                  <a:t>Ist gesamthaft 53881 Byte gross, im </a:t>
                </a:r>
              </a:p>
              <a:p>
                <a:r>
                  <a:rPr lang="de-CH" sz="1200">
                    <a:latin typeface="Lucida Console" panose="020B0609040504020204" pitchFamily="49" charset="0"/>
                  </a:rPr>
                  <a:t>Gewünschten Format «text/html» und in UTF-8</a:t>
                </a:r>
              </a:p>
              <a:p>
                <a:r>
                  <a:rPr lang="de-CH" sz="1200">
                    <a:latin typeface="Lucida Console" panose="020B0609040504020204" pitchFamily="49" charset="0"/>
                  </a:rPr>
                  <a:t>Codiert. </a:t>
                </a:r>
              </a:p>
              <a:p>
                <a:endParaRPr lang="de-CH" sz="1200">
                  <a:latin typeface="Lucida Console" panose="020B0609040504020204" pitchFamily="49" charset="0"/>
                </a:endParaRPr>
              </a:p>
              <a:p>
                <a:r>
                  <a:rPr lang="de-CH" sz="1200">
                    <a:latin typeface="Lucida Console" panose="020B0609040504020204" pitchFamily="49" charset="0"/>
                  </a:rPr>
                  <a:t>Beste Grüsse vom Apache Server</a:t>
                </a:r>
                <a:endParaRPr lang="de-CH" sz="1200" dirty="0">
                  <a:latin typeface="Lucida Console" panose="020B0609040504020204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232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HTTP Request</a:t>
            </a:r>
            <a:r>
              <a:rPr lang="de-CH" dirty="0"/>
              <a:t>/Response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6</a:t>
            </a:fld>
            <a:endParaRPr lang="de-CH" dirty="0"/>
          </a:p>
        </p:txBody>
      </p:sp>
      <p:sp>
        <p:nvSpPr>
          <p:cNvPr id="8" name="Pfeil nach rechts 7"/>
          <p:cNvSpPr/>
          <p:nvPr/>
        </p:nvSpPr>
        <p:spPr>
          <a:xfrm>
            <a:off x="3852714" y="3645024"/>
            <a:ext cx="24482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Request (Anfrage)</a:t>
            </a:r>
          </a:p>
        </p:txBody>
      </p:sp>
      <p:sp>
        <p:nvSpPr>
          <p:cNvPr id="11" name="Pfeil nach rechts 10"/>
          <p:cNvSpPr/>
          <p:nvPr/>
        </p:nvSpPr>
        <p:spPr>
          <a:xfrm flipH="1">
            <a:off x="3852714" y="4175890"/>
            <a:ext cx="2448272" cy="5040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Response (Antwort)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832915" y="2987660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195.141.85.90</a:t>
            </a:r>
          </a:p>
        </p:txBody>
      </p:sp>
    </p:spTree>
    <p:extLst>
      <p:ext uri="{BB962C8B-B14F-4D97-AF65-F5344CB8AC3E}">
        <p14:creationId xmlns:p14="http://schemas.microsoft.com/office/powerpoint/2010/main" val="39666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Request/Response im Detail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7</a:t>
            </a:fld>
            <a:endParaRPr lang="de-CH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2412554" y="1556792"/>
            <a:ext cx="5948343" cy="2664296"/>
            <a:chOff x="2412554" y="1556792"/>
            <a:chExt cx="5948343" cy="2664296"/>
          </a:xfrm>
        </p:grpSpPr>
        <p:sp>
          <p:nvSpPr>
            <p:cNvPr id="10" name="Band nach unten 9"/>
            <p:cNvSpPr/>
            <p:nvPr/>
          </p:nvSpPr>
          <p:spPr>
            <a:xfrm>
              <a:off x="2412554" y="1556792"/>
              <a:ext cx="5948343" cy="1629374"/>
            </a:xfrm>
            <a:prstGeom prst="ribbon">
              <a:avLst>
                <a:gd name="adj1" fmla="val 9318"/>
                <a:gd name="adj2" fmla="val 74950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3472898" y="1787332"/>
              <a:ext cx="4248472" cy="2433756"/>
              <a:chOff x="3472898" y="1787332"/>
              <a:chExt cx="4248472" cy="2433756"/>
            </a:xfrm>
          </p:grpSpPr>
          <p:sp>
            <p:nvSpPr>
              <p:cNvPr id="8" name="Pfeil nach rechts 7"/>
              <p:cNvSpPr/>
              <p:nvPr/>
            </p:nvSpPr>
            <p:spPr>
              <a:xfrm>
                <a:off x="3852714" y="3645024"/>
                <a:ext cx="2448272" cy="576064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CH" dirty="0"/>
                  <a:t>Request (Anfrage)</a:t>
                </a:r>
              </a:p>
            </p:txBody>
          </p:sp>
          <p:sp>
            <p:nvSpPr>
              <p:cNvPr id="12" name="Textfeld 11"/>
              <p:cNvSpPr txBox="1"/>
              <p:nvPr/>
            </p:nvSpPr>
            <p:spPr>
              <a:xfrm>
                <a:off x="3472898" y="1787332"/>
                <a:ext cx="424847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200" dirty="0"/>
                  <a:t>GET http://www.search.ch/?q=test&amp;search=Suchen HTTP/1.1</a:t>
                </a:r>
              </a:p>
              <a:p>
                <a:r>
                  <a:rPr lang="de-CH" sz="1200" dirty="0" err="1"/>
                  <a:t>Accept</a:t>
                </a:r>
                <a:r>
                  <a:rPr lang="de-CH" sz="1200" dirty="0"/>
                  <a:t>: </a:t>
                </a:r>
                <a:r>
                  <a:rPr lang="de-CH" sz="1200" dirty="0" err="1"/>
                  <a:t>text</a:t>
                </a:r>
                <a:r>
                  <a:rPr lang="de-CH" sz="1200" dirty="0"/>
                  <a:t>/</a:t>
                </a:r>
                <a:r>
                  <a:rPr lang="de-CH" sz="1200" dirty="0" err="1"/>
                  <a:t>html</a:t>
                </a:r>
                <a:r>
                  <a:rPr lang="de-CH" sz="1200" dirty="0"/>
                  <a:t>, </a:t>
                </a:r>
                <a:r>
                  <a:rPr lang="de-CH" sz="1200" dirty="0" err="1"/>
                  <a:t>application</a:t>
                </a:r>
                <a:r>
                  <a:rPr lang="de-CH" sz="1200" dirty="0"/>
                  <a:t>/</a:t>
                </a:r>
                <a:r>
                  <a:rPr lang="de-CH" sz="1200" dirty="0" err="1"/>
                  <a:t>xhtml+xml</a:t>
                </a:r>
                <a:r>
                  <a:rPr lang="de-CH" sz="1200" dirty="0"/>
                  <a:t>, */*</a:t>
                </a:r>
              </a:p>
              <a:p>
                <a:r>
                  <a:rPr lang="de-CH" sz="1200" dirty="0" err="1"/>
                  <a:t>Accept</a:t>
                </a:r>
                <a:r>
                  <a:rPr lang="de-CH" sz="1200" dirty="0"/>
                  <a:t>-Language: </a:t>
                </a:r>
                <a:r>
                  <a:rPr lang="de-CH" sz="1200" dirty="0" err="1"/>
                  <a:t>de-CH,de;q</a:t>
                </a:r>
                <a:r>
                  <a:rPr lang="de-CH" sz="1200" dirty="0"/>
                  <a:t>=0.5</a:t>
                </a:r>
              </a:p>
              <a:p>
                <a:r>
                  <a:rPr lang="de-CH" sz="1200" dirty="0"/>
                  <a:t>User-Agent: Mozilla/5.0 </a:t>
                </a:r>
              </a:p>
              <a:p>
                <a:r>
                  <a:rPr lang="de-CH" sz="1200" dirty="0"/>
                  <a:t>Connection: Keep-</a:t>
                </a:r>
                <a:r>
                  <a:rPr lang="de-CH" sz="1200" dirty="0" err="1"/>
                  <a:t>Alive</a:t>
                </a:r>
                <a:endParaRPr lang="de-CH" sz="1200" dirty="0"/>
              </a:p>
              <a:p>
                <a:r>
                  <a:rPr lang="de-CH" sz="1200" dirty="0"/>
                  <a:t>Host: www.search.ch</a:t>
                </a:r>
              </a:p>
              <a:p>
                <a:endParaRPr lang="de-CH" sz="1200" dirty="0"/>
              </a:p>
            </p:txBody>
          </p:sp>
        </p:grpSp>
      </p:grpSp>
      <p:grpSp>
        <p:nvGrpSpPr>
          <p:cNvPr id="16" name="Gruppieren 15"/>
          <p:cNvGrpSpPr/>
          <p:nvPr/>
        </p:nvGrpSpPr>
        <p:grpSpPr>
          <a:xfrm>
            <a:off x="2268538" y="4175890"/>
            <a:ext cx="7327222" cy="2330390"/>
            <a:chOff x="2268538" y="4175890"/>
            <a:chExt cx="7327222" cy="2330390"/>
          </a:xfrm>
        </p:grpSpPr>
        <p:sp>
          <p:nvSpPr>
            <p:cNvPr id="14" name="Band nach unten 13"/>
            <p:cNvSpPr/>
            <p:nvPr/>
          </p:nvSpPr>
          <p:spPr>
            <a:xfrm>
              <a:off x="2268538" y="4634812"/>
              <a:ext cx="6092359" cy="1871467"/>
            </a:xfrm>
            <a:prstGeom prst="ribbon">
              <a:avLst>
                <a:gd name="adj1" fmla="val 5246"/>
                <a:gd name="adj2" fmla="val 7495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9" name="Gruppieren 8"/>
            <p:cNvGrpSpPr/>
            <p:nvPr/>
          </p:nvGrpSpPr>
          <p:grpSpPr>
            <a:xfrm>
              <a:off x="3494719" y="4175890"/>
              <a:ext cx="6101041" cy="2330390"/>
              <a:chOff x="3494719" y="4175890"/>
              <a:chExt cx="6101041" cy="2330390"/>
            </a:xfrm>
          </p:grpSpPr>
          <p:sp>
            <p:nvSpPr>
              <p:cNvPr id="11" name="Pfeil nach rechts 10"/>
              <p:cNvSpPr/>
              <p:nvPr/>
            </p:nvSpPr>
            <p:spPr>
              <a:xfrm flipH="1">
                <a:off x="3852714" y="4175890"/>
                <a:ext cx="2448272" cy="504056"/>
              </a:xfrm>
              <a:prstGeom prst="rightArrow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CH" dirty="0"/>
                  <a:t>Response (Antwort)</a:t>
                </a:r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3494719" y="4751954"/>
                <a:ext cx="6101041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CH" sz="1200" dirty="0">
                    <a:latin typeface="Lucida Console" panose="020B0609040504020204" pitchFamily="49" charset="0"/>
                  </a:rPr>
                  <a:t>HTTP/1.1 200 OK</a:t>
                </a:r>
              </a:p>
              <a:p>
                <a:r>
                  <a:rPr lang="en-US" sz="1200" dirty="0">
                    <a:latin typeface="Lucida Console" panose="020B0609040504020204" pitchFamily="49" charset="0"/>
                  </a:rPr>
                  <a:t>Date: Sun, 12 May 2013 17:38:26 GMT</a:t>
                </a: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Server: Apache</a:t>
                </a:r>
              </a:p>
              <a:p>
                <a:r>
                  <a:rPr lang="de-CH" sz="1200" dirty="0" err="1">
                    <a:latin typeface="Lucida Console" panose="020B0609040504020204" pitchFamily="49" charset="0"/>
                  </a:rPr>
                  <a:t>Vary</a:t>
                </a:r>
                <a:r>
                  <a:rPr lang="de-CH" sz="1200" dirty="0">
                    <a:latin typeface="Lucida Console" panose="020B0609040504020204" pitchFamily="49" charset="0"/>
                  </a:rPr>
                  <a:t>: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Accept</a:t>
                </a:r>
                <a:r>
                  <a:rPr lang="de-CH" sz="1200" dirty="0">
                    <a:latin typeface="Lucida Console" panose="020B0609040504020204" pitchFamily="49" charset="0"/>
                  </a:rPr>
                  <a:t>-Encoding</a:t>
                </a: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Content-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Length</a:t>
                </a:r>
                <a:r>
                  <a:rPr lang="de-CH" sz="1200" dirty="0">
                    <a:latin typeface="Lucida Console" panose="020B0609040504020204" pitchFamily="49" charset="0"/>
                  </a:rPr>
                  <a:t>: 53881</a:t>
                </a: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Connection: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close</a:t>
                </a:r>
                <a:endParaRPr lang="de-CH" sz="1200" dirty="0">
                  <a:latin typeface="Lucida Console" panose="020B0609040504020204" pitchFamily="49" charset="0"/>
                </a:endParaRP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Content-Type: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text</a:t>
                </a:r>
                <a:r>
                  <a:rPr lang="de-CH" sz="1200" dirty="0">
                    <a:latin typeface="Lucida Console" panose="020B0609040504020204" pitchFamily="49" charset="0"/>
                  </a:rPr>
                  <a:t>/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html</a:t>
                </a:r>
                <a:r>
                  <a:rPr lang="de-CH" sz="1200" dirty="0">
                    <a:latin typeface="Lucida Console" panose="020B0609040504020204" pitchFamily="49" charset="0"/>
                  </a:rPr>
                  <a:t>;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charset</a:t>
                </a:r>
                <a:r>
                  <a:rPr lang="de-CH" sz="1200" dirty="0">
                    <a:latin typeface="Lucida Console" panose="020B0609040504020204" pitchFamily="49" charset="0"/>
                  </a:rPr>
                  <a:t>=utf-8</a:t>
                </a:r>
              </a:p>
              <a:p>
                <a:endParaRPr lang="de-CH" sz="1200" dirty="0">
                  <a:latin typeface="Lucida Console" panose="020B0609040504020204" pitchFamily="49" charset="0"/>
                </a:endParaRP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&lt;!DOCTYPE HTML PUBLIC 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74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Statuscodes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1xx 	Informationen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2xx 	Erfolgreiche Operation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3xx 	Umleitung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4xx		Client-Fehler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5xx 	Server-Fehler</a:t>
            </a:r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8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06966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URL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CH" dirty="0"/>
              <a:t>Uniform </a:t>
            </a:r>
            <a:r>
              <a:rPr lang="de-CH" dirty="0" err="1"/>
              <a:t>Resource</a:t>
            </a:r>
            <a:r>
              <a:rPr lang="de-CH" dirty="0"/>
              <a:t> Locator</a:t>
            </a:r>
          </a:p>
          <a:p>
            <a:r>
              <a:rPr lang="de-CH" dirty="0">
                <a:sym typeface="Wingdings" panose="05000000000000000000" pitchFamily="2" charset="2"/>
              </a:rPr>
              <a:t>	= Einheitlicher Quellenanzeiger</a:t>
            </a:r>
          </a:p>
          <a:p>
            <a:endParaRPr lang="de-CH" dirty="0">
              <a:sym typeface="Wingdings" panose="05000000000000000000" pitchFamily="2" charset="2"/>
            </a:endParaRPr>
          </a:p>
          <a:p>
            <a:r>
              <a:rPr lang="de-CH" dirty="0">
                <a:sym typeface="Wingdings" panose="05000000000000000000" pitchFamily="2" charset="2"/>
              </a:rPr>
              <a:t> «Internet-Adresse»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858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>
          <a:xfrm>
            <a:off x="252315" y="1418190"/>
            <a:ext cx="8675786" cy="5107154"/>
          </a:xfrm>
        </p:spPr>
        <p:txBody>
          <a:bodyPr>
            <a:normAutofit/>
          </a:bodyPr>
          <a:lstStyle/>
          <a:p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http://example.org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</a:t>
            </a:r>
            <a:endParaRPr lang="de-CH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pPr>
              <a:lnSpc>
                <a:spcPct val="100000"/>
              </a:lnSpc>
            </a:pP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scheme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(hier gleich Netzwerkprotokoll)</a:t>
            </a:r>
          </a:p>
          <a:p>
            <a:endParaRPr lang="de-CH" sz="1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10</a:t>
            </a:fld>
            <a:endParaRPr lang="de-CH" dirty="0"/>
          </a:p>
        </p:txBody>
      </p:sp>
      <p:sp>
        <p:nvSpPr>
          <p:cNvPr id="7" name="Textplatzhalter 1"/>
          <p:cNvSpPr>
            <a:spLocks noGrp="1"/>
          </p:cNvSpPr>
          <p:nvPr>
            <p:ph type="body" idx="1"/>
          </p:nvPr>
        </p:nvSpPr>
        <p:spPr>
          <a:xfrm>
            <a:off x="1135710" y="872517"/>
            <a:ext cx="7766752" cy="514662"/>
          </a:xfrm>
        </p:spPr>
        <p:txBody>
          <a:bodyPr/>
          <a:lstStyle/>
          <a:p>
            <a:r>
              <a:rPr lang="de-CH" dirty="0"/>
              <a:t>URL: Nur Server-Angabe</a:t>
            </a:r>
          </a:p>
        </p:txBody>
      </p:sp>
    </p:spTree>
    <p:extLst>
      <p:ext uri="{BB962C8B-B14F-4D97-AF65-F5344CB8AC3E}">
        <p14:creationId xmlns:p14="http://schemas.microsoft.com/office/powerpoint/2010/main" val="1284371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>
          <a:xfrm>
            <a:off x="252315" y="1418190"/>
            <a:ext cx="8675786" cy="5107154"/>
          </a:xfrm>
        </p:spPr>
        <p:txBody>
          <a:bodyPr>
            <a:normAutofit/>
          </a:bodyPr>
          <a:lstStyle/>
          <a:p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http://example.org/demo/example.cgi?land=de&amp;stadt=aa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       |                 |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url-path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  <a:endParaRPr lang="de-CH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pPr>
              <a:lnSpc>
                <a:spcPct val="100000"/>
              </a:lnSpc>
            </a:pP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scheme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(hier gleich Netzwerkprotokoll)</a:t>
            </a:r>
          </a:p>
          <a:p>
            <a:endParaRPr lang="de-CH" sz="1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11</a:t>
            </a:fld>
            <a:endParaRPr lang="de-CH" dirty="0"/>
          </a:p>
        </p:txBody>
      </p:sp>
      <p:sp>
        <p:nvSpPr>
          <p:cNvPr id="7" name="Textplatzhalter 1"/>
          <p:cNvSpPr>
            <a:spLocks noGrp="1"/>
          </p:cNvSpPr>
          <p:nvPr>
            <p:ph type="body" idx="1"/>
          </p:nvPr>
        </p:nvSpPr>
        <p:spPr>
          <a:xfrm>
            <a:off x="1135710" y="872517"/>
            <a:ext cx="7766752" cy="514662"/>
          </a:xfrm>
        </p:spPr>
        <p:txBody>
          <a:bodyPr/>
          <a:lstStyle/>
          <a:p>
            <a:r>
              <a:rPr lang="de-CH" dirty="0"/>
              <a:t>URL: Mit Pfad und Query</a:t>
            </a:r>
          </a:p>
        </p:txBody>
      </p:sp>
    </p:spTree>
    <p:extLst>
      <p:ext uri="{BB962C8B-B14F-4D97-AF65-F5344CB8AC3E}">
        <p14:creationId xmlns:p14="http://schemas.microsoft.com/office/powerpoint/2010/main" val="406506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>
          <a:xfrm>
            <a:off x="252315" y="1340768"/>
            <a:ext cx="8675786" cy="5107154"/>
          </a:xfrm>
        </p:spPr>
        <p:txBody>
          <a:bodyPr>
            <a:normAutofit/>
          </a:bodyPr>
          <a:lstStyle/>
          <a:p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http://hans:geheim@example.org:80/demo/example.cgi?land=de&amp;stadt=aa#geschichte</a:t>
            </a: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|      |           | |                 |                |</a:t>
            </a: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|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url-path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fragment</a:t>
            </a:r>
            <a:endParaRPr lang="de-CH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password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port</a:t>
            </a:r>
            <a:endParaRPr lang="de-CH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</a:t>
            </a:r>
            <a:endParaRPr lang="de-CH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scheme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(hier gleich Netzwerkprotokoll)</a:t>
            </a:r>
          </a:p>
          <a:p>
            <a:endParaRPr lang="de-CH" sz="1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12</a:t>
            </a:fld>
            <a:endParaRPr lang="de-CH" dirty="0"/>
          </a:p>
        </p:txBody>
      </p:sp>
      <p:sp>
        <p:nvSpPr>
          <p:cNvPr id="7" name="Textplatzhalter 1"/>
          <p:cNvSpPr>
            <a:spLocks noGrp="1"/>
          </p:cNvSpPr>
          <p:nvPr>
            <p:ph type="body" idx="1"/>
          </p:nvPr>
        </p:nvSpPr>
        <p:spPr>
          <a:xfrm>
            <a:off x="1135710" y="872517"/>
            <a:ext cx="7766752" cy="514662"/>
          </a:xfrm>
        </p:spPr>
        <p:txBody>
          <a:bodyPr/>
          <a:lstStyle/>
          <a:p>
            <a:r>
              <a:rPr lang="de-CH" dirty="0"/>
              <a:t>URL: Vollständig</a:t>
            </a:r>
          </a:p>
        </p:txBody>
      </p:sp>
    </p:spTree>
    <p:extLst>
      <p:ext uri="{BB962C8B-B14F-4D97-AF65-F5344CB8AC3E}">
        <p14:creationId xmlns:p14="http://schemas.microsoft.com/office/powerpoint/2010/main" val="355602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URL: Spezielle 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ASCII-Zeichen %-kodiert</a:t>
            </a:r>
          </a:p>
          <a:p>
            <a:pPr marL="1890900" lvl="1" indent="-342900">
              <a:buFont typeface="Arial" panose="020B0604020202020204" pitchFamily="34" charset="0"/>
              <a:buChar char="•"/>
            </a:pPr>
            <a:r>
              <a:rPr lang="de-CH" dirty="0"/>
              <a:t>bspw. %77%77%77.g%6F%6Fl%65.com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Leerzeichen:</a:t>
            </a:r>
            <a:r>
              <a:rPr lang="de-CH" dirty="0">
                <a:sym typeface="Wingdings" panose="05000000000000000000" pitchFamily="2" charset="2"/>
              </a:rPr>
              <a:t> %20</a:t>
            </a:r>
          </a:p>
          <a:p>
            <a:pPr marL="1890900" lvl="1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Innerhalb Query:  +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Trennzeichen in Query: &amp;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Fragment: #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4903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Basiert auf Nachrichten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Zwei Nachrichtenarten: Request/Response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Nachricht besteht aus Header und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Zustandsloses Protokoll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URL für Bezeichnung der Ressource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6692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http://www.example.com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TCP-Verbindung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Port 80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Request/Response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Aufbau: </a:t>
            </a:r>
            <a:br>
              <a:rPr lang="de-CH" dirty="0"/>
            </a:br>
            <a:r>
              <a:rPr lang="de-CH" dirty="0"/>
              <a:t>- Request: Befehlszeile, Header, Body</a:t>
            </a:r>
            <a:br>
              <a:rPr lang="de-CH" dirty="0"/>
            </a:br>
            <a:r>
              <a:rPr lang="de-CH" dirty="0"/>
              <a:t>- Response: Antwort, Header,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Status-Codes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06.03.2017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6242132"/>
      </p:ext>
    </p:extLst>
  </p:cSld>
  <p:clrMapOvr>
    <a:masterClrMapping/>
  </p:clrMapOvr>
</p:sld>
</file>

<file path=ppt/theme/theme1.xml><?xml version="1.0" encoding="utf-8"?>
<a:theme xmlns:a="http://schemas.openxmlformats.org/drawingml/2006/main" name="TBZ 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TBZ_Präsentationsvorlage</Template>
  <TotalTime>0</TotalTime>
  <Words>695</Words>
  <Application>Microsoft Office PowerPoint</Application>
  <PresentationFormat>Benutzerdefiniert</PresentationFormat>
  <Paragraphs>161</Paragraphs>
  <Slides>15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Arial</vt:lpstr>
      <vt:lpstr>Calibri</vt:lpstr>
      <vt:lpstr>Courier New</vt:lpstr>
      <vt:lpstr>Lucida Console</vt:lpstr>
      <vt:lpstr>Times New Roman</vt:lpstr>
      <vt:lpstr>Verdana</vt:lpstr>
      <vt:lpstr>Wingdings</vt:lpstr>
      <vt:lpstr>Wingdings 2</vt:lpstr>
      <vt:lpstr>TBZ Master</vt:lpstr>
      <vt:lpstr>Hypertext Transfer Protocol</vt:lpstr>
      <vt:lpstr>Agenda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Willkommen an der TBZ</dc:title>
  <dc:creator>kaelin@sweb.ch</dc:creator>
  <cp:keywords>TBZ</cp:keywords>
  <cp:lastModifiedBy>Thomas Kälin</cp:lastModifiedBy>
  <cp:revision>66</cp:revision>
  <cp:lastPrinted>2011-09-29T09:32:23Z</cp:lastPrinted>
  <dcterms:created xsi:type="dcterms:W3CDTF">2013-02-15T13:01:23Z</dcterms:created>
  <dcterms:modified xsi:type="dcterms:W3CDTF">2017-03-06T07:01:03Z</dcterms:modified>
  <cp:category>Präsentation, Folien</cp:category>
</cp:coreProperties>
</file>