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9"/>
  </p:notesMasterIdLst>
  <p:handoutMasterIdLst>
    <p:handoutMasterId r:id="rId10"/>
  </p:handoutMasterIdLst>
  <p:sldIdLst>
    <p:sldId id="303" r:id="rId2"/>
    <p:sldId id="343" r:id="rId3"/>
    <p:sldId id="345" r:id="rId4"/>
    <p:sldId id="344" r:id="rId5"/>
    <p:sldId id="346" r:id="rId6"/>
    <p:sldId id="347" r:id="rId7"/>
    <p:sldId id="348" r:id="rId8"/>
  </p:sldIdLst>
  <p:sldSz cx="9144000" cy="6858000" type="screen4x3"/>
  <p:notesSz cx="6669088" cy="9926638"/>
  <p:defaultTextStyle>
    <a:defPPr>
      <a:defRPr lang="de-DE"/>
    </a:defPPr>
    <a:lvl1pPr algn="ctr" rtl="0" eaLnBrk="0" fontAlgn="base" hangingPunct="0">
      <a:spcBef>
        <a:spcPct val="2000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457200" algn="ctr" rtl="0" eaLnBrk="0" fontAlgn="base" hangingPunct="0">
      <a:spcBef>
        <a:spcPct val="2000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914400" algn="ctr" rtl="0" eaLnBrk="0" fontAlgn="base" hangingPunct="0">
      <a:spcBef>
        <a:spcPct val="2000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1371600" algn="ctr" rtl="0" eaLnBrk="0" fontAlgn="base" hangingPunct="0">
      <a:spcBef>
        <a:spcPct val="2000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1828800" algn="ctr" rtl="0" eaLnBrk="0" fontAlgn="base" hangingPunct="0">
      <a:spcBef>
        <a:spcPct val="2000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3300"/>
    <a:srgbClr val="000066"/>
    <a:srgbClr val="CDDBFF"/>
    <a:srgbClr val="4D4D4D"/>
    <a:srgbClr val="878787"/>
    <a:srgbClr val="B2B2B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3" autoAdjust="0"/>
  </p:normalViewPr>
  <p:slideViewPr>
    <p:cSldViewPr>
      <p:cViewPr varScale="1">
        <p:scale>
          <a:sx n="132" d="100"/>
          <a:sy n="132" d="100"/>
        </p:scale>
        <p:origin x="-1360" y="-120"/>
      </p:cViewPr>
      <p:guideLst>
        <p:guide orient="horz" pos="4319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1426" y="-6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7B79373-C828-654A-A1B4-FB4603AC6DD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8855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075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2" name="Rectangle 307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93" name="Rectangle 307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294" name="Rectangle 3078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307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4A0DEBAA-7DA7-0644-9FD0-C3AA7800902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62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A49CA865-91B7-B34D-9060-DE55F2A77ED8}" type="slidenum">
              <a:rPr lang="de-DE" sz="1200"/>
              <a:pPr/>
              <a:t>1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Wichtigsten Exceptions:</a:t>
            </a:r>
          </a:p>
          <a:p>
            <a:endParaRPr lang="de-DE">
              <a:latin typeface="Courier New" charset="0"/>
              <a:ea typeface="MS PGothic" charset="0"/>
              <a:cs typeface="Courier New" charset="0"/>
              <a:sym typeface="Wingdings" charset="0"/>
            </a:endParaRPr>
          </a:p>
          <a:p>
            <a:r>
              <a:rPr lang="de-DE" b="1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IOException </a:t>
            </a:r>
          </a:p>
          <a:p>
            <a:r>
              <a:rPr lang="de-DE" b="1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FileNotFoundException</a:t>
            </a:r>
          </a:p>
          <a:p>
            <a:r>
              <a:rPr lang="de-DE" b="1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</a:t>
            </a:r>
          </a:p>
          <a:p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int n = 10 / 0;  </a:t>
            </a:r>
            <a:r>
              <a:rPr lang="de-DE" b="1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ArithmeticException</a:t>
            </a:r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/>
            </a:r>
            <a:b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</a:br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int n = Interger.parseInt(”</a:t>
            </a: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Judihui</a:t>
            </a:r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”</a:t>
            </a: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); </a:t>
            </a:r>
            <a:r>
              <a:rPr lang="de-CH" altLang="ja-JP" b="1">
                <a:ea typeface="MS PGothic" charset="0"/>
              </a:rPr>
              <a:t>NumberFormatException</a:t>
            </a: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/>
            </a:r>
            <a:b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</a:b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int[] feld = new int[-1]; </a:t>
            </a:r>
            <a:r>
              <a:rPr lang="de-DE" altLang="ja-JP" b="1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ArrayIndexOutOfBoundsException</a:t>
            </a: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/>
            </a:r>
            <a:b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</a:b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int[] feld = null; feld[0] = 33;   </a:t>
            </a:r>
            <a:r>
              <a:rPr lang="de-DE" altLang="ja-JP" b="1">
                <a:solidFill>
                  <a:srgbClr val="FF0000"/>
                </a:solidFill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NullPointerException</a:t>
            </a:r>
            <a:br>
              <a:rPr lang="de-DE" altLang="ja-JP" b="1">
                <a:solidFill>
                  <a:srgbClr val="FF0000"/>
                </a:solidFill>
                <a:latin typeface="Courier New" charset="0"/>
                <a:ea typeface="MS PGothic" charset="0"/>
                <a:cs typeface="Courier New" charset="0"/>
                <a:sym typeface="Wingdings" charset="0"/>
              </a:rPr>
            </a:b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URL adr = new URL(</a:t>
            </a:r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”</a:t>
            </a: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hddb://www.tbz.ch</a:t>
            </a:r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”</a:t>
            </a: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); </a:t>
            </a:r>
            <a:r>
              <a:rPr lang="de-DE" altLang="ja-JP" b="1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MalformedURLException</a:t>
            </a: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/>
            </a:r>
            <a:b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</a:br>
            <a:r>
              <a:rPr lang="de-DE" altLang="ja-JP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static void overflow() { overflow(); }; </a:t>
            </a:r>
            <a:r>
              <a:rPr lang="de-DE" altLang="ja-JP" b="1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OverflowException</a:t>
            </a:r>
          </a:p>
          <a:p>
            <a:endParaRPr lang="de-DE">
              <a:latin typeface="Courier New" charset="0"/>
              <a:ea typeface="MS PGothic" charset="0"/>
              <a:cs typeface="Courier New" charset="0"/>
              <a:sym typeface="Wingdings" charset="0"/>
            </a:endParaRPr>
          </a:p>
          <a:p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Antwort: „Entweder der Aufrufer (Klient) oder der Bereitsteller (Dienstleister)</a:t>
            </a:r>
            <a:r>
              <a:rPr lang="ja-JP" alt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“</a:t>
            </a:r>
            <a:endParaRPr lang="de-DE" altLang="ja-JP">
              <a:latin typeface="Courier New" charset="0"/>
              <a:ea typeface="MS PGothic" charset="0"/>
              <a:cs typeface="Courier New" charset="0"/>
              <a:sym typeface="Wingdings" charset="0"/>
            </a:endParaRPr>
          </a:p>
          <a:p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          Je nach Sichtweise!</a:t>
            </a:r>
          </a:p>
          <a:p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           Sicherer Ansatz: Dienstleister fängt seine erkennbaren Exceptions ab und</a:t>
            </a:r>
          </a:p>
          <a:p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                                   informiert Klienten über definierte Fehlerstatus, </a:t>
            </a:r>
          </a:p>
          <a:p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                                   z.B. mit Fehlermeldung für Benutzer oder –flag für Klientobjekt! </a:t>
            </a:r>
          </a:p>
          <a:p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                                      Siehe dazu Kap. 12.3!!!</a:t>
            </a:r>
          </a:p>
          <a:p>
            <a:r>
              <a:rPr lang="de-DE">
                <a:latin typeface="Courier New" charset="0"/>
                <a:ea typeface="MS PGothic" charset="0"/>
                <a:cs typeface="Courier New" charset="0"/>
                <a:sym typeface="Wingdings" charset="0"/>
              </a:rPr>
              <a:t>                                       Oder durch Propagieren einer Exception –&gt; Kap.12.4</a:t>
            </a:r>
            <a:endParaRPr lang="de-DE">
              <a:latin typeface="Courier New" charset="0"/>
              <a:ea typeface="MS PGothic" charset="0"/>
              <a:cs typeface="Courier New" charset="0"/>
            </a:endParaRPr>
          </a:p>
          <a:p>
            <a:endParaRPr lang="de-CH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9D3BD0EC-AC9C-D74A-8DD3-503DC61D5181}" type="slidenum">
              <a:rPr lang="de-DE" sz="1200"/>
              <a:pPr/>
              <a:t>2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pitchFamily="34" charset="0"/>
                <a:sym typeface="Wingdings" pitchFamily="2" charset="2"/>
              </a:rPr>
              <a:t>weitergegeben = propagieren</a:t>
            </a:r>
          </a:p>
          <a:p>
            <a:pPr>
              <a:defRPr/>
            </a:pPr>
            <a:r>
              <a:rPr lang="de-DE" dirty="0" smtClean="0">
                <a:latin typeface="Arial" pitchFamily="34" charset="0"/>
                <a:sym typeface="Wingdings" pitchFamily="2" charset="2"/>
              </a:rPr>
              <a:t>Error = Systemfehler</a:t>
            </a:r>
          </a:p>
          <a:p>
            <a:pPr>
              <a:defRPr/>
            </a:pPr>
            <a:r>
              <a:rPr lang="de-DE" dirty="0" err="1" smtClean="0">
                <a:latin typeface="Arial" pitchFamily="34" charset="0"/>
                <a:sym typeface="Wingdings" pitchFamily="2" charset="2"/>
              </a:rPr>
              <a:t>RunTimeEx</a:t>
            </a:r>
            <a:r>
              <a:rPr lang="de-DE" dirty="0" smtClean="0">
                <a:latin typeface="Arial" pitchFamily="34" charset="0"/>
                <a:sym typeface="Wingdings" pitchFamily="2" charset="2"/>
              </a:rPr>
              <a:t> = Sollten vermieden werden</a:t>
            </a:r>
          </a:p>
          <a:p>
            <a:pPr>
              <a:defRPr/>
            </a:pPr>
            <a:endParaRPr lang="de-DE" dirty="0" smtClean="0">
              <a:latin typeface="Arial" pitchFamily="34" charset="0"/>
              <a:ea typeface="ＭＳ Ｐゴシック" charset="0"/>
              <a:cs typeface="+mn-cs"/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DB4A99D4-E676-604B-8579-2B39F067B5D5}" type="slidenum">
              <a:rPr lang="de-DE" sz="1200"/>
              <a:pPr/>
              <a:t>3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9C4D319F-AF5C-2B47-8FC4-1FA64FE7A197}" type="slidenum">
              <a:rPr lang="de-DE" sz="1200"/>
              <a:pPr/>
              <a:t>4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dirty="0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955B306F-A4C1-E140-AC02-DB9F022F5365}" type="slidenum">
              <a:rPr lang="de-DE" sz="1200"/>
              <a:pPr/>
              <a:t>5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dirty="0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A7ADCAF1-3E3C-6D4B-A790-29AABFB77229}" type="slidenum">
              <a:rPr lang="de-DE" sz="1200"/>
              <a:pPr/>
              <a:t>6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39C8F477-33C7-684E-83D9-95408D0CF441}" type="slidenum">
              <a:rPr lang="de-DE" sz="1200"/>
              <a:pPr/>
              <a:t>7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für Begrü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:\Rektorat\Logos\blau\TBZ_1f_Schriftzug_100m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4" y="1474839"/>
            <a:ext cx="544539" cy="489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1241210" y="1474838"/>
            <a:ext cx="7685340" cy="48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CH" smtClean="0"/>
              <a:t>Bild auf Platzhalter ziehen oder durch Klicken auf Symbol hinzufügen</a:t>
            </a:r>
            <a:endParaRPr lang="de-CH" dirty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08FBDD3-8AA2-4EB4-A3CE-DC1ECB0D0F0C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17301" y="785813"/>
            <a:ext cx="7749040" cy="59892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de-DE" dirty="0" err="1" smtClean="0"/>
              <a:t>Begrüssung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00235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32628" y="849687"/>
            <a:ext cx="7676728" cy="451433"/>
          </a:xfrm>
        </p:spPr>
        <p:txBody>
          <a:bodyPr lIns="0" rIns="0">
            <a:noAutofit/>
          </a:bodyPr>
          <a:lstStyle>
            <a:lvl1pPr algn="l">
              <a:defRPr sz="2800" b="1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dirty="0" smtClean="0"/>
              <a:t>Titel der Folie</a:t>
            </a:r>
            <a:endParaRPr lang="de-CH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91461" y="1569836"/>
            <a:ext cx="8326544" cy="4857650"/>
          </a:xfrm>
        </p:spPr>
        <p:txBody>
          <a:bodyPr/>
          <a:lstStyle>
            <a:lvl1pPr>
              <a:lnSpc>
                <a:spcPts val="3850"/>
              </a:lnSpc>
              <a:buClr>
                <a:schemeClr val="tx2">
                  <a:lumMod val="60000"/>
                  <a:lumOff val="40000"/>
                </a:schemeClr>
              </a:buClr>
              <a:defRPr/>
            </a:lvl1pPr>
            <a:lvl2pPr marL="1548000" indent="-540000">
              <a:lnSpc>
                <a:spcPts val="3850"/>
              </a:lnSpc>
              <a:buClr>
                <a:schemeClr val="tx2">
                  <a:lumMod val="40000"/>
                  <a:lumOff val="60000"/>
                </a:schemeClr>
              </a:buClr>
              <a:buFont typeface="Wingdings 2" pitchFamily="18" charset="2"/>
              <a:buChar char=""/>
              <a:defRPr i="1"/>
            </a:lvl2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1"/>
            <a:endParaRPr lang="de-DE" dirty="0" smtClean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641077-333A-4AC1-8C75-236E604FFAC5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94272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Spalt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83879" y="1563688"/>
            <a:ext cx="3588628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Erste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0" y="1563688"/>
            <a:ext cx="4354550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Erste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B61A-EBD4-4208-8DE8-4124F64ADE55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76527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inks und Grafik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513" y="872517"/>
            <a:ext cx="7765403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Titel der Folie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89557" y="1563880"/>
            <a:ext cx="3366177" cy="4884042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Erste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195257" y="1744664"/>
            <a:ext cx="4731293" cy="4703259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5864-9B41-4612-B7D9-164C72E6FEDB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11026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513" y="872517"/>
            <a:ext cx="7765403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Titel der Folie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210" y="1751888"/>
            <a:ext cx="7685340" cy="4696034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12C78-FF20-4936-A6DF-F1A4C851E25B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260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210" y="754064"/>
            <a:ext cx="7685340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C338-B0C6-4215-BEC4-281A5DA3160F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14334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ohne Titel extra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53028" y="754064"/>
            <a:ext cx="8638774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C2E49-EAA4-4740-94A1-52D16B65755E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10220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nur mit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05DF-F269-444D-9B4B-0A290BD637B8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677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ster zum exakten Ausrich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985884"/>
              </p:ext>
            </p:extLst>
          </p:nvPr>
        </p:nvGraphicFramePr>
        <p:xfrm>
          <a:off x="0" y="0"/>
          <a:ext cx="9143995" cy="6870216"/>
        </p:xfrm>
        <a:graphic>
          <a:graphicData uri="http://schemas.openxmlformats.org/drawingml/2006/table">
            <a:tbl>
              <a:tblPr firstRow="1" firstCol="1" bandRow="1"/>
              <a:tblGrid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</a:tblGrid>
              <a:tr h="25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CC6E-9D09-4FA3-968D-D82735E90C03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89954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208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57728" y="690563"/>
            <a:ext cx="7749040" cy="59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2796" y="1566019"/>
            <a:ext cx="8278825" cy="4923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5ADE773-7257-4170-B076-F10A406544CE}" type="datetime1">
              <a:rPr lang="de-CH" smtClean="0"/>
              <a:t>21.05.15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CH" sz="600" dirty="0" err="1" smtClean="0"/>
              <a:t>M.Kellenbergerwww.tbz.ch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12772" y="362945"/>
            <a:ext cx="494902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58" y="250064"/>
            <a:ext cx="741471" cy="259516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4466068" y="3321278"/>
            <a:ext cx="1846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CH" sz="800" dirty="0" smtClean="0">
                <a:effectLst/>
                <a:latin typeface="Times New Roman"/>
                <a:ea typeface="Times New Roman"/>
              </a:rPr>
              <a:t> </a:t>
            </a:r>
            <a:endParaRPr lang="de-CH" sz="8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10" name="Gerade Verbindung 9"/>
          <p:cNvCxnSpPr/>
          <p:nvPr/>
        </p:nvCxnSpPr>
        <p:spPr>
          <a:xfrm>
            <a:off x="250781" y="6605914"/>
            <a:ext cx="8657097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1241209" y="260559"/>
            <a:ext cx="7666669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239623" y="427159"/>
            <a:ext cx="281648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M326</a:t>
            </a:r>
            <a:r>
              <a:rPr lang="de-CH" sz="60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Objektorientiert designen</a:t>
            </a:r>
            <a:endParaRPr lang="de-CH" sz="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540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60000"/>
            <a:lumOff val="40000"/>
          </a:schemeClr>
        </a:buClr>
        <a:buSzPct val="115000"/>
        <a:buFont typeface="Wingdings 2" pitchFamily="18" charset="2"/>
        <a:buChar char="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1548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40000"/>
            <a:lumOff val="60000"/>
          </a:schemeClr>
        </a:buClr>
        <a:buSzPct val="115000"/>
        <a:buFont typeface="Wingdings 2" pitchFamily="18" charset="2"/>
        <a:buChar char=""/>
        <a:defRPr sz="2400" i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6257057" cy="518517"/>
          </a:xfrm>
        </p:spPr>
        <p:txBody>
          <a:bodyPr>
            <a:normAutofit/>
          </a:bodyPr>
          <a:lstStyle/>
          <a:p>
            <a:r>
              <a:rPr lang="de-DE" sz="24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Kapitel 12.3 – 12.7</a:t>
            </a:r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250826" y="836613"/>
            <a:ext cx="8713788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l">
              <a:spcBef>
                <a:spcPct val="0"/>
              </a:spcBef>
              <a:buFontTx/>
              <a:buChar char="•"/>
            </a:pPr>
            <a:r>
              <a:rPr lang="de-DE" sz="2400" dirty="0">
                <a:latin typeface="Arial" charset="0"/>
              </a:rPr>
              <a:t> </a:t>
            </a:r>
            <a:r>
              <a:rPr lang="de-DE" sz="2000" b="1" dirty="0" err="1">
                <a:latin typeface="Arial" charset="0"/>
              </a:rPr>
              <a:t>Exception</a:t>
            </a:r>
            <a:r>
              <a:rPr lang="de-DE" sz="2000" b="1" dirty="0">
                <a:latin typeface="Arial" charset="0"/>
              </a:rPr>
              <a:t> Handling:</a:t>
            </a: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endParaRPr lang="de-DE" sz="2000" dirty="0" smtClean="0">
              <a:latin typeface="Arial" charset="0"/>
            </a:endParaRPr>
          </a:p>
          <a:p>
            <a:pPr algn="l">
              <a:spcBef>
                <a:spcPct val="0"/>
              </a:spcBef>
            </a:pPr>
            <a:r>
              <a:rPr lang="de-DE" sz="2000" dirty="0" smtClean="0">
                <a:latin typeface="Arial" charset="0"/>
              </a:rPr>
              <a:t/>
            </a:r>
            <a:br>
              <a:rPr lang="de-DE" sz="2000" dirty="0" smtClean="0">
                <a:latin typeface="Arial" charset="0"/>
              </a:rPr>
            </a:b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>  </a:t>
            </a:r>
            <a:r>
              <a:rPr lang="de-DE" sz="2000" dirty="0">
                <a:latin typeface="Arial" charset="0"/>
                <a:sym typeface="Wingdings" charset="0"/>
              </a:rPr>
              <a:t> - Auf Laufzeit-Ausnahmezustände reagieren:</a:t>
            </a:r>
            <a:br>
              <a:rPr lang="de-DE" sz="2000" dirty="0">
                <a:latin typeface="Arial" charset="0"/>
                <a:sym typeface="Wingdings" charset="0"/>
              </a:rPr>
            </a:b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    </a:t>
            </a:r>
            <a:r>
              <a:rPr lang="de-DE" sz="2000" dirty="0" err="1">
                <a:latin typeface="Courier New" charset="0"/>
                <a:cs typeface="Courier New" charset="0"/>
                <a:sym typeface="Wingdings" charset="0"/>
              </a:rPr>
              <a:t>int</a:t>
            </a: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 </a:t>
            </a:r>
            <a:r>
              <a:rPr lang="de-DE" sz="2000" dirty="0" err="1">
                <a:latin typeface="Courier New" charset="0"/>
                <a:cs typeface="Courier New" charset="0"/>
                <a:sym typeface="Wingdings" charset="0"/>
              </a:rPr>
              <a:t>n</a:t>
            </a: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 = 10 / 0;</a:t>
            </a:r>
            <a:br>
              <a:rPr lang="de-DE" sz="2000" dirty="0">
                <a:latin typeface="Courier New" charset="0"/>
                <a:cs typeface="Courier New" charset="0"/>
                <a:sym typeface="Wingdings" charset="0"/>
              </a:rPr>
            </a:b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    </a:t>
            </a:r>
            <a:r>
              <a:rPr lang="de-DE" sz="2000" dirty="0" err="1">
                <a:latin typeface="Courier New" charset="0"/>
                <a:cs typeface="Courier New" charset="0"/>
                <a:sym typeface="Wingdings" charset="0"/>
              </a:rPr>
              <a:t>int</a:t>
            </a: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 </a:t>
            </a:r>
            <a:r>
              <a:rPr lang="de-DE" sz="2000" dirty="0" err="1">
                <a:latin typeface="Courier New" charset="0"/>
                <a:cs typeface="Courier New" charset="0"/>
                <a:sym typeface="Wingdings" charset="0"/>
              </a:rPr>
              <a:t>n</a:t>
            </a: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 = </a:t>
            </a:r>
            <a:r>
              <a:rPr lang="de-DE" sz="2000" dirty="0" err="1">
                <a:latin typeface="Courier New" charset="0"/>
                <a:cs typeface="Courier New" charset="0"/>
                <a:sym typeface="Wingdings" charset="0"/>
              </a:rPr>
              <a:t>Interger.parseInt</a:t>
            </a: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(”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Judihui</a:t>
            </a: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”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);</a:t>
            </a:r>
            <a:b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</a:b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  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int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[]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feld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=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new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int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[-1];</a:t>
            </a:r>
            <a:b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</a:b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  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int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[]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feld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= null;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feld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[0] = 33;</a:t>
            </a:r>
            <a:b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</a:b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   URL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adr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=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new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URL(</a:t>
            </a: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”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hddb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://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www.tbz.ch</a:t>
            </a: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”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);</a:t>
            </a:r>
            <a:b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</a:b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  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static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void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overflow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() { </a:t>
            </a:r>
            <a:r>
              <a:rPr lang="de-DE" altLang="ja-JP" sz="2000" dirty="0" err="1">
                <a:latin typeface="Courier New" charset="0"/>
                <a:cs typeface="Courier New" charset="0"/>
                <a:sym typeface="Wingdings" charset="0"/>
              </a:rPr>
              <a:t>overflow</a:t>
            </a:r>
            <a:r>
              <a:rPr lang="de-DE" altLang="ja-JP" sz="2000" dirty="0">
                <a:latin typeface="Courier New" charset="0"/>
                <a:cs typeface="Courier New" charset="0"/>
                <a:sym typeface="Wingdings" charset="0"/>
              </a:rPr>
              <a:t>(); };</a:t>
            </a:r>
          </a:p>
          <a:p>
            <a:pPr algn="l">
              <a:spcBef>
                <a:spcPct val="0"/>
              </a:spcBef>
              <a:buFontTx/>
              <a:buChar char="•"/>
            </a:pPr>
            <a:endParaRPr lang="de-DE" altLang="ja-JP" sz="2000" dirty="0">
              <a:latin typeface="Courier New" charset="0"/>
              <a:cs typeface="Courier New" charset="0"/>
              <a:sym typeface="Wingdings" charset="0"/>
            </a:endParaRPr>
          </a:p>
          <a:p>
            <a:pPr algn="l">
              <a:spcBef>
                <a:spcPct val="0"/>
              </a:spcBef>
              <a:buFontTx/>
              <a:buChar char="•"/>
            </a:pPr>
            <a:r>
              <a:rPr lang="de-DE" sz="2000" dirty="0">
                <a:latin typeface="Courier New" charset="0"/>
                <a:cs typeface="Courier New" charset="0"/>
                <a:sym typeface="Wingdings" charset="0"/>
              </a:rPr>
              <a:t> </a:t>
            </a:r>
            <a:r>
              <a:rPr lang="de-DE" sz="2000" b="1" dirty="0">
                <a:solidFill>
                  <a:srgbClr val="FF0000"/>
                </a:solidFill>
                <a:latin typeface="Arial" charset="0"/>
                <a:sym typeface="Wingdings" charset="0"/>
              </a:rPr>
              <a:t>F</a:t>
            </a:r>
            <a:r>
              <a:rPr lang="de-DE" sz="2000" b="1" dirty="0">
                <a:solidFill>
                  <a:srgbClr val="FF0000"/>
                </a:solidFill>
                <a:latin typeface="Arial" charset="0"/>
              </a:rPr>
              <a:t>rage: „Wer</a:t>
            </a:r>
            <a:r>
              <a:rPr lang="ja-JP" altLang="de-DE" sz="2000" b="1" dirty="0">
                <a:solidFill>
                  <a:srgbClr val="FF0000"/>
                </a:solidFill>
                <a:latin typeface="Arial" charset="0"/>
              </a:rPr>
              <a:t>“</a:t>
            </a:r>
            <a:r>
              <a:rPr lang="de-DE" altLang="ja-JP" sz="2000" b="1" dirty="0">
                <a:solidFill>
                  <a:srgbClr val="FF0000"/>
                </a:solidFill>
                <a:latin typeface="Arial" charset="0"/>
              </a:rPr>
              <a:t> ist für das </a:t>
            </a:r>
            <a:r>
              <a:rPr lang="de-DE" altLang="ja-JP" sz="2000" b="1" dirty="0" err="1">
                <a:solidFill>
                  <a:srgbClr val="FF0000"/>
                </a:solidFill>
                <a:latin typeface="Arial" charset="0"/>
              </a:rPr>
              <a:t>Exc</a:t>
            </a:r>
            <a:r>
              <a:rPr lang="de-DE" altLang="ja-JP" sz="2000" b="1" dirty="0">
                <a:solidFill>
                  <a:srgbClr val="FF0000"/>
                </a:solidFill>
                <a:latin typeface="Arial" charset="0"/>
              </a:rPr>
              <a:t>.-Handling zuständig?</a:t>
            </a:r>
            <a:endParaRPr lang="de-DE" sz="2000" dirty="0">
              <a:solidFill>
                <a:srgbClr val="FF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2052" name="Bild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981075"/>
            <a:ext cx="4783137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6329065" cy="51851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2400" b="1" dirty="0" err="1" smtClean="0">
                <a:solidFill>
                  <a:srgbClr val="000066"/>
                </a:solidFill>
              </a:rPr>
              <a:t>Exception</a:t>
            </a:r>
            <a:r>
              <a:rPr lang="de-DE" sz="2400" b="1" dirty="0" smtClean="0">
                <a:solidFill>
                  <a:srgbClr val="000066"/>
                </a:solidFill>
              </a:rPr>
              <a:t> Handling</a:t>
            </a:r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250826" y="1262365"/>
            <a:ext cx="4321175" cy="535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l">
              <a:spcBef>
                <a:spcPct val="0"/>
              </a:spcBef>
            </a:pPr>
            <a:r>
              <a:rPr lang="de-DE" sz="1800" dirty="0" smtClean="0">
                <a:latin typeface="Arial" charset="0"/>
                <a:sym typeface="Wingdings" charset="0"/>
              </a:rPr>
              <a:t>   - </a:t>
            </a:r>
            <a:r>
              <a:rPr lang="de-DE" sz="1800" dirty="0">
                <a:latin typeface="Arial" charset="0"/>
                <a:sym typeface="Wingdings" charset="0"/>
              </a:rPr>
              <a:t>Ausgelöst durch </a:t>
            </a:r>
            <a:r>
              <a:rPr lang="de-DE" sz="1800" dirty="0">
                <a:solidFill>
                  <a:srgbClr val="008000"/>
                </a:solidFill>
                <a:latin typeface="Arial" charset="0"/>
                <a:sym typeface="Wingdings" charset="0"/>
              </a:rPr>
              <a:t>Laufzeit-</a:t>
            </a:r>
            <a:br>
              <a:rPr lang="de-DE" sz="1800" dirty="0">
                <a:solidFill>
                  <a:srgbClr val="008000"/>
                </a:solidFill>
                <a:latin typeface="Arial" charset="0"/>
                <a:sym typeface="Wingdings" charset="0"/>
              </a:rPr>
            </a:br>
            <a:r>
              <a:rPr lang="de-DE" sz="1800" dirty="0">
                <a:latin typeface="Arial" charset="0"/>
                <a:sym typeface="Wingdings" charset="0"/>
              </a:rPr>
              <a:t>     </a:t>
            </a:r>
            <a:r>
              <a:rPr lang="de-DE" sz="1800" dirty="0">
                <a:solidFill>
                  <a:srgbClr val="008000"/>
                </a:solidFill>
                <a:latin typeface="Arial" charset="0"/>
                <a:sym typeface="Wingdings" charset="0"/>
              </a:rPr>
              <a:t>Ausnahmezustand</a:t>
            </a:r>
            <a:r>
              <a:rPr lang="de-DE" sz="1800" dirty="0">
                <a:latin typeface="Arial" charset="0"/>
                <a:sym typeface="Wingdings" charset="0"/>
              </a:rPr>
              <a:t> oder </a:t>
            </a:r>
            <a:br>
              <a:rPr lang="de-DE" sz="1800" dirty="0">
                <a:latin typeface="Arial" charset="0"/>
                <a:sym typeface="Wingdings" charset="0"/>
              </a:rPr>
            </a:br>
            <a:r>
              <a:rPr lang="de-DE" sz="1800" dirty="0">
                <a:latin typeface="Arial" charset="0"/>
                <a:sym typeface="Wingdings" charset="0"/>
              </a:rPr>
              <a:t>     explizite </a:t>
            </a:r>
            <a:r>
              <a:rPr lang="de-DE" sz="1800" dirty="0" err="1">
                <a:solidFill>
                  <a:srgbClr val="008000"/>
                </a:solidFill>
                <a:latin typeface="Arial" charset="0"/>
                <a:sym typeface="Wingdings" charset="0"/>
              </a:rPr>
              <a:t>throw</a:t>
            </a:r>
            <a:r>
              <a:rPr lang="de-DE" sz="1800" dirty="0">
                <a:latin typeface="Arial" charset="0"/>
                <a:sym typeface="Wingdings" charset="0"/>
              </a:rPr>
              <a:t>-Anweisung</a:t>
            </a:r>
            <a:r>
              <a:rPr lang="de-DE" sz="1800" dirty="0">
                <a:latin typeface="Arial" charset="0"/>
              </a:rPr>
              <a:t/>
            </a:r>
            <a:br>
              <a:rPr lang="de-DE" sz="1800" dirty="0">
                <a:latin typeface="Arial" charset="0"/>
              </a:rPr>
            </a:br>
            <a:r>
              <a:rPr lang="de-DE" sz="1800" dirty="0" smtClean="0">
                <a:latin typeface="Arial" charset="0"/>
              </a:rPr>
              <a:t/>
            </a:r>
            <a:br>
              <a:rPr lang="de-DE" sz="1800" dirty="0" smtClean="0">
                <a:latin typeface="Arial" charset="0"/>
              </a:rPr>
            </a:br>
            <a:r>
              <a:rPr lang="de-DE" sz="1800" dirty="0" smtClean="0">
                <a:latin typeface="Arial" charset="0"/>
              </a:rPr>
              <a:t>  </a:t>
            </a:r>
            <a:r>
              <a:rPr lang="de-DE" sz="1800" dirty="0" smtClean="0">
                <a:latin typeface="Arial" charset="0"/>
                <a:sym typeface="Wingdings" charset="0"/>
              </a:rPr>
              <a:t> </a:t>
            </a:r>
            <a:r>
              <a:rPr lang="de-DE" sz="1800" dirty="0">
                <a:latin typeface="Arial" charset="0"/>
                <a:sym typeface="Wingdings" charset="0"/>
              </a:rPr>
              <a:t>- Angezeigt durch </a:t>
            </a:r>
            <a:r>
              <a:rPr lang="de-DE" sz="1800" dirty="0" smtClean="0">
                <a:latin typeface="Arial" charset="0"/>
                <a:sym typeface="Wingdings" charset="0"/>
              </a:rPr>
              <a:t>unterschiedliche </a:t>
            </a:r>
            <a:br>
              <a:rPr lang="de-DE" sz="1800" dirty="0" smtClean="0">
                <a:latin typeface="Arial" charset="0"/>
                <a:sym typeface="Wingdings" charset="0"/>
              </a:rPr>
            </a:br>
            <a:r>
              <a:rPr lang="de-DE" sz="1800" dirty="0" smtClean="0">
                <a:latin typeface="Arial" charset="0"/>
                <a:sym typeface="Wingdings" charset="0"/>
              </a:rPr>
              <a:t>     </a:t>
            </a:r>
            <a:r>
              <a:rPr lang="de-DE" sz="1800" dirty="0" err="1" smtClean="0">
                <a:latin typeface="Arial" charset="0"/>
                <a:sym typeface="Wingdings" charset="0"/>
              </a:rPr>
              <a:t>Exceptions</a:t>
            </a:r>
            <a:r>
              <a:rPr lang="de-DE" sz="1800" dirty="0" smtClean="0">
                <a:latin typeface="Arial" charset="0"/>
                <a:sym typeface="Wingdings" charset="0"/>
              </a:rPr>
              <a:t> </a:t>
            </a:r>
            <a:r>
              <a:rPr lang="de-DE" sz="1800" dirty="0">
                <a:latin typeface="Arial" charset="0"/>
                <a:sym typeface="Wingdings" charset="0"/>
              </a:rPr>
              <a:t>mit klaren </a:t>
            </a:r>
            <a:r>
              <a:rPr lang="de-DE" sz="1800" dirty="0" smtClean="0">
                <a:latin typeface="Arial" charset="0"/>
                <a:sym typeface="Wingdings" charset="0"/>
              </a:rPr>
              <a:t>Namen        </a:t>
            </a:r>
            <a:br>
              <a:rPr lang="de-DE" sz="1800" dirty="0" smtClean="0">
                <a:latin typeface="Arial" charset="0"/>
                <a:sym typeface="Wingdings" charset="0"/>
              </a:rPr>
            </a:br>
            <a:r>
              <a:rPr lang="de-DE" sz="1800" dirty="0">
                <a:latin typeface="Arial" charset="0"/>
                <a:sym typeface="Wingdings" charset="0"/>
              </a:rPr>
              <a:t/>
            </a:r>
            <a:br>
              <a:rPr lang="de-DE" sz="1800" dirty="0">
                <a:latin typeface="Arial" charset="0"/>
                <a:sym typeface="Wingdings" charset="0"/>
              </a:rPr>
            </a:br>
            <a:r>
              <a:rPr lang="de-DE" sz="1800" dirty="0">
                <a:latin typeface="Arial" charset="0"/>
              </a:rPr>
              <a:t>  </a:t>
            </a:r>
            <a:r>
              <a:rPr lang="de-DE" sz="1800" dirty="0">
                <a:latin typeface="Arial" charset="0"/>
                <a:sym typeface="Wingdings" charset="0"/>
              </a:rPr>
              <a:t> - Abgeleitet von </a:t>
            </a:r>
            <a:r>
              <a:rPr lang="de-DE" sz="1800" dirty="0" err="1">
                <a:latin typeface="Arial" charset="0"/>
                <a:sym typeface="Wingdings" charset="0"/>
              </a:rPr>
              <a:t>Throwable</a:t>
            </a:r>
            <a:r>
              <a:rPr lang="de-DE" sz="1800" dirty="0">
                <a:latin typeface="Arial" charset="0"/>
              </a:rPr>
              <a:t/>
            </a:r>
            <a:br>
              <a:rPr lang="de-DE" sz="1800" dirty="0">
                <a:latin typeface="Arial" charset="0"/>
              </a:rPr>
            </a:br>
            <a:r>
              <a:rPr lang="de-DE" sz="1800" dirty="0" smtClean="0">
                <a:latin typeface="Arial" charset="0"/>
              </a:rPr>
              <a:t/>
            </a:r>
            <a:br>
              <a:rPr lang="de-DE" sz="1800" dirty="0" smtClean="0">
                <a:latin typeface="Arial" charset="0"/>
              </a:rPr>
            </a:br>
            <a:r>
              <a:rPr lang="de-DE" sz="1800" dirty="0" smtClean="0">
                <a:latin typeface="Arial" charset="0"/>
              </a:rPr>
              <a:t>  </a:t>
            </a:r>
            <a:r>
              <a:rPr lang="de-DE" sz="1800" dirty="0" smtClean="0">
                <a:latin typeface="Arial" charset="0"/>
                <a:sym typeface="Wingdings" charset="0"/>
              </a:rPr>
              <a:t> </a:t>
            </a:r>
            <a:r>
              <a:rPr lang="de-DE" sz="1800" dirty="0">
                <a:latin typeface="Arial" charset="0"/>
                <a:sym typeface="Wingdings" charset="0"/>
              </a:rPr>
              <a:t>- </a:t>
            </a:r>
            <a:r>
              <a:rPr lang="de-DE" sz="1800" dirty="0" err="1">
                <a:solidFill>
                  <a:srgbClr val="008000"/>
                </a:solidFill>
                <a:latin typeface="Arial" charset="0"/>
                <a:sym typeface="Wingdings" charset="0"/>
              </a:rPr>
              <a:t>Exceptions</a:t>
            </a:r>
            <a:r>
              <a:rPr lang="de-DE" sz="1800" dirty="0">
                <a:solidFill>
                  <a:srgbClr val="008000"/>
                </a:solidFill>
                <a:latin typeface="Arial" charset="0"/>
                <a:sym typeface="Wingdings" charset="0"/>
              </a:rPr>
              <a:t> </a:t>
            </a:r>
            <a:r>
              <a:rPr lang="de-DE" sz="1800" dirty="0">
                <a:latin typeface="Arial" charset="0"/>
                <a:sym typeface="Wingdings" charset="0"/>
              </a:rPr>
              <a:t>„erzwingen</a:t>
            </a:r>
            <a:r>
              <a:rPr lang="ja-JP" altLang="de-DE" sz="1800" dirty="0">
                <a:latin typeface="Arial" charset="0"/>
                <a:sym typeface="Wingdings" charset="0"/>
              </a:rPr>
              <a:t>“</a:t>
            </a:r>
            <a:r>
              <a:rPr lang="de-DE" altLang="ja-JP" sz="1800" dirty="0">
                <a:latin typeface="Arial" charset="0"/>
                <a:sym typeface="Wingdings" charset="0"/>
              </a:rPr>
              <a:t> </a:t>
            </a:r>
            <a:br>
              <a:rPr lang="de-DE" altLang="ja-JP" sz="1800" dirty="0">
                <a:latin typeface="Arial" charset="0"/>
                <a:sym typeface="Wingdings" charset="0"/>
              </a:rPr>
            </a:br>
            <a:r>
              <a:rPr lang="de-DE" altLang="ja-JP" sz="1800" dirty="0">
                <a:latin typeface="Arial" charset="0"/>
                <a:sym typeface="Wingdings" charset="0"/>
              </a:rPr>
              <a:t>     eine </a:t>
            </a:r>
            <a:r>
              <a:rPr lang="de-DE" altLang="ja-JP" sz="1800" dirty="0" smtClean="0">
                <a:latin typeface="Arial" charset="0"/>
                <a:sym typeface="Wingdings" charset="0"/>
              </a:rPr>
              <a:t>Behandlung:</a:t>
            </a:r>
            <a:br>
              <a:rPr lang="de-DE" altLang="ja-JP" sz="1800" dirty="0" smtClean="0">
                <a:latin typeface="Arial" charset="0"/>
                <a:sym typeface="Wingdings" charset="0"/>
              </a:rPr>
            </a:br>
            <a:r>
              <a:rPr lang="de-DE" sz="1800" dirty="0" smtClean="0">
                <a:latin typeface="Arial" charset="0"/>
              </a:rPr>
              <a:t>  </a:t>
            </a:r>
            <a:r>
              <a:rPr lang="de-DE" sz="1800" dirty="0" smtClean="0">
                <a:latin typeface="Arial" charset="0"/>
                <a:sym typeface="Wingdings" charset="0"/>
              </a:rPr>
              <a:t> </a:t>
            </a:r>
            <a:r>
              <a:rPr lang="de-DE" sz="1800" dirty="0" smtClean="0">
                <a:latin typeface="Arial" charset="0"/>
                <a:sym typeface="Wingdings"/>
              </a:rPr>
              <a:t></a:t>
            </a:r>
            <a:r>
              <a:rPr lang="de-DE" sz="1800" dirty="0" smtClean="0">
                <a:latin typeface="Arial" charset="0"/>
                <a:sym typeface="Wingdings" charset="0"/>
              </a:rPr>
              <a:t> Sog. </a:t>
            </a:r>
            <a:r>
              <a:rPr lang="de-DE" sz="1600" i="1" dirty="0" smtClean="0">
                <a:solidFill>
                  <a:srgbClr val="008000"/>
                </a:solidFill>
                <a:latin typeface="Arial" charset="0"/>
                <a:sym typeface="Wingdings" charset="0"/>
              </a:rPr>
              <a:t>Geprüfte</a:t>
            </a:r>
            <a:r>
              <a:rPr lang="de-DE" sz="1600" dirty="0" smtClean="0">
                <a:latin typeface="Arial" charset="0"/>
                <a:sym typeface="Wingdings" charset="0"/>
              </a:rPr>
              <a:t> </a:t>
            </a:r>
            <a:r>
              <a:rPr lang="de-DE" sz="1800" dirty="0" err="1" smtClean="0">
                <a:solidFill>
                  <a:srgbClr val="008000"/>
                </a:solidFill>
                <a:latin typeface="Arial" charset="0"/>
                <a:sym typeface="Wingdings" charset="0"/>
              </a:rPr>
              <a:t>Exceptions</a:t>
            </a:r>
            <a:r>
              <a:rPr lang="de-DE" sz="1800" dirty="0" smtClean="0">
                <a:solidFill>
                  <a:srgbClr val="008000"/>
                </a:solidFill>
                <a:latin typeface="Arial" charset="0"/>
                <a:sym typeface="Wingdings" charset="0"/>
              </a:rPr>
              <a:t> </a:t>
            </a:r>
            <a:r>
              <a:rPr lang="de-DE" sz="1800" i="1" dirty="0">
                <a:latin typeface="Arial" charset="0"/>
                <a:sym typeface="Wingdings" charset="0"/>
              </a:rPr>
              <a:t>sollten</a:t>
            </a:r>
            <a:r>
              <a:rPr lang="de-DE" sz="1800" dirty="0">
                <a:latin typeface="Arial" charset="0"/>
                <a:sym typeface="Wingdings" charset="0"/>
              </a:rPr>
              <a:t> </a:t>
            </a:r>
            <a:r>
              <a:rPr lang="de-DE" sz="1800" dirty="0" smtClean="0">
                <a:latin typeface="Arial" charset="0"/>
                <a:sym typeface="Wingdings" charset="0"/>
              </a:rPr>
              <a:t/>
            </a:r>
            <a:br>
              <a:rPr lang="de-DE" sz="1800" dirty="0" smtClean="0">
                <a:latin typeface="Arial" charset="0"/>
                <a:sym typeface="Wingdings" charset="0"/>
              </a:rPr>
            </a:br>
            <a:r>
              <a:rPr lang="de-DE" sz="1800" dirty="0" smtClean="0">
                <a:latin typeface="Arial" charset="0"/>
                <a:sym typeface="Wingdings" charset="0"/>
              </a:rPr>
              <a:t>     abgefangen </a:t>
            </a:r>
            <a:r>
              <a:rPr lang="de-DE" sz="1800" dirty="0">
                <a:latin typeface="Arial" charset="0"/>
                <a:sym typeface="Wingdings" charset="0"/>
              </a:rPr>
              <a:t>werden, </a:t>
            </a:r>
            <a:r>
              <a:rPr lang="de-DE" sz="1800" dirty="0" smtClean="0">
                <a:latin typeface="Arial" charset="0"/>
                <a:sym typeface="Wingdings" charset="0"/>
              </a:rPr>
              <a:t>sonst </a:t>
            </a:r>
            <a:r>
              <a:rPr lang="de-DE" sz="1800" dirty="0">
                <a:latin typeface="Arial" charset="0"/>
                <a:sym typeface="Wingdings" charset="0"/>
              </a:rPr>
              <a:t>werden </a:t>
            </a:r>
            <a:r>
              <a:rPr lang="de-DE" sz="1800" dirty="0" smtClean="0">
                <a:latin typeface="Arial" charset="0"/>
                <a:sym typeface="Wingdings" charset="0"/>
              </a:rPr>
              <a:t/>
            </a:r>
            <a:br>
              <a:rPr lang="de-DE" sz="1800" dirty="0" smtClean="0">
                <a:latin typeface="Arial" charset="0"/>
                <a:sym typeface="Wingdings" charset="0"/>
              </a:rPr>
            </a:br>
            <a:r>
              <a:rPr lang="de-DE" sz="1800" dirty="0" smtClean="0">
                <a:latin typeface="Arial" charset="0"/>
                <a:sym typeface="Wingdings" charset="0"/>
              </a:rPr>
              <a:t>     sie </a:t>
            </a:r>
            <a:r>
              <a:rPr lang="de-DE" sz="1800" dirty="0">
                <a:latin typeface="Arial" charset="0"/>
                <a:sym typeface="Wingdings" charset="0"/>
              </a:rPr>
              <a:t>weitergegeben!</a:t>
            </a:r>
            <a:br>
              <a:rPr lang="de-DE" sz="1800" dirty="0">
                <a:latin typeface="Arial" charset="0"/>
                <a:sym typeface="Wingdings" charset="0"/>
              </a:rPr>
            </a:br>
            <a:r>
              <a:rPr lang="de-DE" altLang="ja-JP" sz="1800" dirty="0" smtClean="0">
                <a:latin typeface="Arial" charset="0"/>
                <a:sym typeface="Wingdings" charset="0"/>
              </a:rPr>
              <a:t>   </a:t>
            </a:r>
            <a:r>
              <a:rPr lang="de-DE" altLang="ja-JP" sz="1800" dirty="0" smtClean="0">
                <a:latin typeface="Arial" charset="0"/>
                <a:sym typeface="Wingdings"/>
              </a:rPr>
              <a:t></a:t>
            </a:r>
            <a:r>
              <a:rPr lang="de-DE" altLang="ja-JP" sz="1800" dirty="0">
                <a:latin typeface="Arial" charset="0"/>
                <a:sym typeface="Wingdings" charset="0"/>
              </a:rPr>
              <a:t> </a:t>
            </a:r>
            <a:r>
              <a:rPr lang="de-DE" altLang="ja-JP" sz="1800" dirty="0" smtClean="0">
                <a:latin typeface="Arial" charset="0"/>
                <a:sym typeface="Wingdings" charset="0"/>
              </a:rPr>
              <a:t>Sog. </a:t>
            </a:r>
            <a:r>
              <a:rPr lang="de-DE" altLang="ja-JP" sz="1600" i="1" dirty="0" smtClean="0">
                <a:solidFill>
                  <a:srgbClr val="008000"/>
                </a:solidFill>
                <a:latin typeface="Arial" charset="0"/>
                <a:sym typeface="Wingdings" charset="0"/>
              </a:rPr>
              <a:t>Ungeprüfte</a:t>
            </a:r>
            <a:r>
              <a:rPr lang="de-DE" altLang="ja-JP" sz="1600" dirty="0">
                <a:latin typeface="Arial" charset="0"/>
                <a:sym typeface="Wingdings" charset="0"/>
              </a:rPr>
              <a:t> </a:t>
            </a:r>
            <a:r>
              <a:rPr lang="de-DE" altLang="ja-JP" sz="1800" dirty="0" err="1" smtClean="0">
                <a:solidFill>
                  <a:srgbClr val="008000"/>
                </a:solidFill>
                <a:latin typeface="Arial" charset="0"/>
                <a:sym typeface="Wingdings" charset="0"/>
              </a:rPr>
              <a:t>RunTime</a:t>
            </a:r>
            <a:r>
              <a:rPr lang="de-DE" sz="1800" dirty="0" err="1" smtClean="0">
                <a:solidFill>
                  <a:srgbClr val="008000"/>
                </a:solidFill>
                <a:latin typeface="Arial" charset="0"/>
                <a:sym typeface="Wingdings" charset="0"/>
              </a:rPr>
              <a:t>Exceptions</a:t>
            </a:r>
            <a:r>
              <a:rPr lang="de-DE" sz="1800" dirty="0" smtClean="0">
                <a:solidFill>
                  <a:srgbClr val="008000"/>
                </a:solidFill>
                <a:latin typeface="Arial" charset="0"/>
                <a:sym typeface="Wingdings" charset="0"/>
              </a:rPr>
              <a:t/>
            </a:r>
            <a:br>
              <a:rPr lang="de-DE" sz="1800" dirty="0" smtClean="0">
                <a:solidFill>
                  <a:srgbClr val="008000"/>
                </a:solidFill>
                <a:latin typeface="Arial" charset="0"/>
                <a:sym typeface="Wingdings" charset="0"/>
              </a:rPr>
            </a:br>
            <a:r>
              <a:rPr lang="de-DE" sz="1800" dirty="0" smtClean="0">
                <a:solidFill>
                  <a:srgbClr val="008000"/>
                </a:solidFill>
                <a:latin typeface="Arial" charset="0"/>
                <a:sym typeface="Wingdings" charset="0"/>
              </a:rPr>
              <a:t>    </a:t>
            </a:r>
            <a:r>
              <a:rPr lang="de-DE" altLang="ja-JP" sz="1800" dirty="0" smtClean="0">
                <a:latin typeface="Arial" charset="0"/>
                <a:sym typeface="Wingdings" charset="0"/>
              </a:rPr>
              <a:t> sollten vermieden werden!</a:t>
            </a:r>
            <a:br>
              <a:rPr lang="de-DE" altLang="ja-JP" sz="1800" dirty="0" smtClean="0">
                <a:latin typeface="Arial" charset="0"/>
                <a:sym typeface="Wingdings" charset="0"/>
              </a:rPr>
            </a:br>
            <a:endParaRPr lang="de-DE" altLang="ja-JP" sz="1800" dirty="0" smtClean="0">
              <a:latin typeface="Arial" charset="0"/>
              <a:sym typeface="Wingdings" charset="0"/>
            </a:endParaRPr>
          </a:p>
          <a:p>
            <a:pPr algn="l">
              <a:spcBef>
                <a:spcPct val="0"/>
              </a:spcBef>
            </a:pPr>
            <a:r>
              <a:rPr lang="de-DE" altLang="ja-JP" sz="1800" dirty="0" smtClean="0">
                <a:latin typeface="Arial" charset="0"/>
                <a:sym typeface="Wingdings" charset="0"/>
              </a:rPr>
              <a:t>   </a:t>
            </a:r>
            <a:r>
              <a:rPr lang="de-DE" altLang="ja-JP" sz="1800" dirty="0">
                <a:latin typeface="Arial" charset="0"/>
                <a:sym typeface="Wingdings" charset="0"/>
              </a:rPr>
              <a:t>- </a:t>
            </a:r>
            <a:r>
              <a:rPr lang="de-DE" altLang="ja-JP" sz="1800" dirty="0">
                <a:solidFill>
                  <a:srgbClr val="008000"/>
                </a:solidFill>
                <a:latin typeface="Arial" charset="0"/>
                <a:sym typeface="Wingdings" charset="0"/>
              </a:rPr>
              <a:t>Errors</a:t>
            </a:r>
            <a:r>
              <a:rPr lang="de-DE" altLang="ja-JP" sz="1800" dirty="0">
                <a:latin typeface="Arial" charset="0"/>
                <a:sym typeface="Wingdings" charset="0"/>
              </a:rPr>
              <a:t> </a:t>
            </a:r>
            <a:r>
              <a:rPr lang="de-DE" altLang="ja-JP" sz="1800" i="1" dirty="0">
                <a:latin typeface="Arial" charset="0"/>
                <a:sym typeface="Wingdings" charset="0"/>
              </a:rPr>
              <a:t>können nicht </a:t>
            </a:r>
            <a:br>
              <a:rPr lang="de-DE" altLang="ja-JP" sz="1800" i="1" dirty="0">
                <a:latin typeface="Arial" charset="0"/>
                <a:sym typeface="Wingdings" charset="0"/>
              </a:rPr>
            </a:br>
            <a:r>
              <a:rPr lang="de-DE" altLang="ja-JP" sz="1800" i="1" dirty="0">
                <a:latin typeface="Arial" charset="0"/>
                <a:sym typeface="Wingdings" charset="0"/>
              </a:rPr>
              <a:t>     </a:t>
            </a:r>
            <a:r>
              <a:rPr lang="de-DE" altLang="ja-JP" sz="1800" dirty="0">
                <a:latin typeface="Arial" charset="0"/>
                <a:sym typeface="Wingdings" charset="0"/>
              </a:rPr>
              <a:t>abgefangen werden!</a:t>
            </a:r>
            <a:endParaRPr lang="de-DE" sz="1800" dirty="0">
              <a:latin typeface="Arial" charset="0"/>
              <a:sym typeface="Wingdings" charset="0"/>
            </a:endParaRPr>
          </a:p>
        </p:txBody>
      </p:sp>
      <p:pic>
        <p:nvPicPr>
          <p:cNvPr id="3076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981075"/>
            <a:ext cx="4440484" cy="547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6185049" cy="44650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2400" b="1" dirty="0" err="1" smtClean="0">
                <a:solidFill>
                  <a:srgbClr val="000066"/>
                </a:solidFill>
              </a:rPr>
              <a:t>Exception</a:t>
            </a:r>
            <a:r>
              <a:rPr lang="de-DE" sz="2400" b="1" dirty="0" smtClean="0">
                <a:solidFill>
                  <a:srgbClr val="000066"/>
                </a:solidFill>
              </a:rPr>
              <a:t> Handling</a:t>
            </a:r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323851" y="1035893"/>
            <a:ext cx="856932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l">
              <a:spcBef>
                <a:spcPct val="0"/>
              </a:spcBef>
              <a:buFontTx/>
              <a:buChar char="•"/>
            </a:pPr>
            <a:r>
              <a:rPr lang="de-DE" sz="2000" dirty="0">
                <a:latin typeface="Arial" charset="0"/>
              </a:rPr>
              <a:t> </a:t>
            </a:r>
            <a:r>
              <a:rPr lang="de-DE" sz="1800" b="1" dirty="0">
                <a:latin typeface="Arial" charset="0"/>
              </a:rPr>
              <a:t>Weiterleiten durch ”werfen”:</a:t>
            </a:r>
            <a:r>
              <a:rPr lang="de-DE" sz="1800" dirty="0">
                <a:latin typeface="Arial" charset="0"/>
              </a:rPr>
              <a:t/>
            </a:r>
            <a:br>
              <a:rPr lang="de-DE" sz="1800" dirty="0">
                <a:latin typeface="Arial" charset="0"/>
              </a:rPr>
            </a:br>
            <a:r>
              <a:rPr lang="de-DE" sz="1800" dirty="0">
                <a:latin typeface="Arial" charset="0"/>
              </a:rPr>
              <a:t>  </a:t>
            </a:r>
            <a:r>
              <a:rPr lang="de-DE" sz="1800" dirty="0">
                <a:latin typeface="Arial" charset="0"/>
                <a:sym typeface="Wingdings" charset="0"/>
              </a:rPr>
              <a:t> - eine </a:t>
            </a:r>
            <a:r>
              <a:rPr lang="de-DE" sz="1800" dirty="0" err="1">
                <a:latin typeface="Arial" charset="0"/>
                <a:sym typeface="Wingdings" charset="0"/>
              </a:rPr>
              <a:t>Exception</a:t>
            </a:r>
            <a:r>
              <a:rPr lang="de-DE" sz="1800" dirty="0">
                <a:latin typeface="Arial" charset="0"/>
                <a:sym typeface="Wingdings" charset="0"/>
              </a:rPr>
              <a:t> kann durch einen </a:t>
            </a:r>
            <a:r>
              <a:rPr lang="de-DE" sz="1800" dirty="0" err="1">
                <a:solidFill>
                  <a:srgbClr val="008000"/>
                </a:solidFill>
                <a:latin typeface="Arial" charset="0"/>
                <a:sym typeface="Wingdings" charset="0"/>
              </a:rPr>
              <a:t>throws</a:t>
            </a:r>
            <a:r>
              <a:rPr lang="de-DE" sz="1800" dirty="0">
                <a:latin typeface="Arial" charset="0"/>
                <a:sym typeface="Wingdings" charset="0"/>
              </a:rPr>
              <a:t>-Zusatz an </a:t>
            </a:r>
            <a:br>
              <a:rPr lang="de-DE" sz="1800" dirty="0">
                <a:latin typeface="Arial" charset="0"/>
                <a:sym typeface="Wingdings" charset="0"/>
              </a:rPr>
            </a:br>
            <a:r>
              <a:rPr lang="de-DE" sz="1800" dirty="0">
                <a:latin typeface="Arial" charset="0"/>
                <a:sym typeface="Wingdings" charset="0"/>
              </a:rPr>
              <a:t>     die aufrufende Methode weitergegeben werden.    </a:t>
            </a:r>
            <a:r>
              <a:rPr lang="de-DE" sz="1800" dirty="0">
                <a:latin typeface="Arial" charset="0"/>
              </a:rPr>
              <a:t/>
            </a:r>
            <a:br>
              <a:rPr lang="de-DE" sz="1800" dirty="0">
                <a:latin typeface="Arial" charset="0"/>
              </a:rPr>
            </a:br>
            <a:endParaRPr lang="de-DE" sz="1600" dirty="0">
              <a:latin typeface="Courier New" charset="0"/>
              <a:cs typeface="Courier New" charset="0"/>
              <a:sym typeface="Wingdings" charset="0"/>
            </a:endParaRPr>
          </a:p>
        </p:txBody>
      </p:sp>
      <p:pic>
        <p:nvPicPr>
          <p:cNvPr id="5124" name="Bild 4" descr="Bildschirmfoto 2012-05-22 um 22.59.2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12088"/>
            <a:ext cx="6316563" cy="311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Bild 3" descr="Bildschirmfoto 2012-05-22 um 23.07.5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69909"/>
            <a:ext cx="7811517" cy="137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Ellipse 1"/>
          <p:cNvSpPr>
            <a:spLocks noChangeArrowheads="1"/>
          </p:cNvSpPr>
          <p:nvPr/>
        </p:nvSpPr>
        <p:spPr bwMode="auto">
          <a:xfrm>
            <a:off x="3779912" y="2781300"/>
            <a:ext cx="2808288" cy="6477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CH"/>
          </a:p>
        </p:txBody>
      </p:sp>
      <p:sp>
        <p:nvSpPr>
          <p:cNvPr id="5127" name="Ellipse 6"/>
          <p:cNvSpPr>
            <a:spLocks noChangeArrowheads="1"/>
          </p:cNvSpPr>
          <p:nvPr/>
        </p:nvSpPr>
        <p:spPr bwMode="auto">
          <a:xfrm>
            <a:off x="323850" y="5229200"/>
            <a:ext cx="2808288" cy="6477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CH"/>
          </a:p>
        </p:txBody>
      </p:sp>
      <p:cxnSp>
        <p:nvCxnSpPr>
          <p:cNvPr id="5128" name="Gerade Verbindung mit Pfeil 3"/>
          <p:cNvCxnSpPr>
            <a:cxnSpLocks noChangeShapeType="1"/>
            <a:endCxn id="5127" idx="6"/>
          </p:cNvCxnSpPr>
          <p:nvPr/>
        </p:nvCxnSpPr>
        <p:spPr bwMode="auto">
          <a:xfrm flipH="1">
            <a:off x="3132138" y="4581128"/>
            <a:ext cx="2231950" cy="971922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323528" y="1268760"/>
            <a:ext cx="8497887" cy="5133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l">
              <a:spcBef>
                <a:spcPct val="0"/>
              </a:spcBef>
              <a:buFontTx/>
              <a:buChar char="•"/>
            </a:pPr>
            <a:r>
              <a:rPr lang="de-DE" sz="2400" dirty="0">
                <a:latin typeface="Arial" charset="0"/>
              </a:rPr>
              <a:t> </a:t>
            </a:r>
            <a:r>
              <a:rPr lang="de-DE" sz="2000" b="1" dirty="0">
                <a:latin typeface="Arial" charset="0"/>
              </a:rPr>
              <a:t>Implementierung der Behandlung:</a:t>
            </a: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>  </a:t>
            </a:r>
            <a:r>
              <a:rPr lang="de-DE" sz="2000" dirty="0">
                <a:latin typeface="Arial" charset="0"/>
                <a:sym typeface="Wingdings" charset="0"/>
              </a:rPr>
              <a:t> - Kritischer Code wird in einen </a:t>
            </a:r>
            <a:r>
              <a:rPr lang="de-DE" sz="2000" b="1" dirty="0" err="1">
                <a:solidFill>
                  <a:srgbClr val="FF0000"/>
                </a:solidFill>
                <a:latin typeface="Arial" charset="0"/>
                <a:sym typeface="Wingdings" charset="0"/>
              </a:rPr>
              <a:t>try</a:t>
            </a:r>
            <a:r>
              <a:rPr lang="de-DE" sz="2000" dirty="0">
                <a:latin typeface="Arial" charset="0"/>
                <a:sym typeface="Wingdings" charset="0"/>
              </a:rPr>
              <a:t>-Block gepackt</a:t>
            </a: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>  </a:t>
            </a:r>
            <a:r>
              <a:rPr lang="de-DE" sz="2000" dirty="0">
                <a:latin typeface="Arial" charset="0"/>
                <a:sym typeface="Wingdings" charset="0"/>
              </a:rPr>
              <a:t> - Bei einer </a:t>
            </a:r>
            <a:r>
              <a:rPr lang="de-DE" sz="2000" dirty="0" err="1">
                <a:latin typeface="Arial" charset="0"/>
              </a:rPr>
              <a:t>Exception</a:t>
            </a:r>
            <a:r>
              <a:rPr lang="de-DE" sz="2000" dirty="0">
                <a:latin typeface="Arial" charset="0"/>
              </a:rPr>
              <a:t> wird der entsprechende </a:t>
            </a:r>
            <a:r>
              <a:rPr lang="de-DE" sz="2000" b="1" dirty="0">
                <a:solidFill>
                  <a:srgbClr val="FF0000"/>
                </a:solidFill>
                <a:latin typeface="Arial" charset="0"/>
              </a:rPr>
              <a:t>catch</a:t>
            </a:r>
            <a:r>
              <a:rPr lang="de-DE" sz="2000" dirty="0">
                <a:latin typeface="Arial" charset="0"/>
              </a:rPr>
              <a:t>-Block </a:t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>     aufgerufen, wobei die </a:t>
            </a:r>
            <a:r>
              <a:rPr lang="de-DE" sz="2000" dirty="0" err="1">
                <a:solidFill>
                  <a:srgbClr val="008000"/>
                </a:solidFill>
                <a:latin typeface="Arial" charset="0"/>
              </a:rPr>
              <a:t>Exception</a:t>
            </a:r>
            <a:r>
              <a:rPr lang="de-DE" sz="2000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de-DE" sz="2000" dirty="0">
                <a:latin typeface="Arial" charset="0"/>
              </a:rPr>
              <a:t>übergeben wird.</a:t>
            </a:r>
            <a:r>
              <a:rPr lang="de-DE" sz="2000" dirty="0">
                <a:latin typeface="Arial" charset="0"/>
                <a:sym typeface="Wingdings" charset="0"/>
              </a:rPr>
              <a:t> Mehrere</a:t>
            </a:r>
            <a:br>
              <a:rPr lang="de-DE" sz="2000" dirty="0">
                <a:latin typeface="Arial" charset="0"/>
                <a:sym typeface="Wingdings" charset="0"/>
              </a:rPr>
            </a:br>
            <a:r>
              <a:rPr lang="de-DE" sz="2000" dirty="0">
                <a:latin typeface="Arial" charset="0"/>
                <a:sym typeface="Wingdings" charset="0"/>
              </a:rPr>
              <a:t>     </a:t>
            </a:r>
            <a:r>
              <a:rPr lang="de-DE" sz="2000" dirty="0">
                <a:solidFill>
                  <a:srgbClr val="FF0000"/>
                </a:solidFill>
                <a:latin typeface="Arial" charset="0"/>
                <a:sym typeface="Wingdings" charset="0"/>
              </a:rPr>
              <a:t>catch</a:t>
            </a:r>
            <a:r>
              <a:rPr lang="de-DE" sz="2000" dirty="0">
                <a:latin typeface="Arial" charset="0"/>
                <a:sym typeface="Wingdings" charset="0"/>
              </a:rPr>
              <a:t>-Blöcke sind also möglich...</a:t>
            </a:r>
            <a:br>
              <a:rPr lang="de-DE" sz="2000" dirty="0">
                <a:latin typeface="Arial" charset="0"/>
                <a:sym typeface="Wingdings" charset="0"/>
              </a:rPr>
            </a:br>
            <a:r>
              <a:rPr lang="de-DE" sz="2000" dirty="0">
                <a:latin typeface="Arial" charset="0"/>
                <a:sym typeface="Wingdings" charset="0"/>
              </a:rPr>
              <a:t>   - Ein optionaler </a:t>
            </a:r>
            <a:r>
              <a:rPr lang="de-DE" sz="2000" dirty="0" err="1">
                <a:solidFill>
                  <a:srgbClr val="FF0000"/>
                </a:solidFill>
                <a:latin typeface="Arial" charset="0"/>
                <a:sym typeface="Wingdings" charset="0"/>
              </a:rPr>
              <a:t>finally</a:t>
            </a:r>
            <a:r>
              <a:rPr lang="de-DE" sz="2000" dirty="0">
                <a:latin typeface="Arial" charset="0"/>
                <a:sym typeface="Wingdings" charset="0"/>
              </a:rPr>
              <a:t>-Block ermöglicht anschl. ”clean-</a:t>
            </a:r>
            <a:r>
              <a:rPr lang="de-DE" sz="2000" dirty="0" err="1">
                <a:latin typeface="Arial" charset="0"/>
                <a:sym typeface="Wingdings" charset="0"/>
              </a:rPr>
              <a:t>up</a:t>
            </a:r>
            <a:r>
              <a:rPr lang="de-DE" sz="2000" dirty="0">
                <a:latin typeface="Arial" charset="0"/>
                <a:sym typeface="Wingdings" charset="0"/>
              </a:rPr>
              <a:t>“ </a:t>
            </a:r>
            <a:br>
              <a:rPr lang="de-DE" sz="2000" dirty="0">
                <a:latin typeface="Arial" charset="0"/>
                <a:sym typeface="Wingdings" charset="0"/>
              </a:rPr>
            </a:br>
            <a:r>
              <a:rPr lang="de-DE" sz="2000" dirty="0">
                <a:latin typeface="Arial" charset="0"/>
                <a:sym typeface="Wingdings" charset="0"/>
              </a:rPr>
              <a:t>     trotz </a:t>
            </a:r>
            <a:r>
              <a:rPr lang="de-DE" sz="2000" dirty="0" err="1">
                <a:latin typeface="Arial" charset="0"/>
                <a:sym typeface="Wingdings" charset="0"/>
              </a:rPr>
              <a:t>Exception</a:t>
            </a:r>
            <a:r>
              <a:rPr lang="de-DE" sz="2000" dirty="0">
                <a:latin typeface="Arial" charset="0"/>
                <a:sym typeface="Wingdings" charset="0"/>
              </a:rPr>
              <a:t> (</a:t>
            </a:r>
            <a:r>
              <a:rPr lang="de-DE" sz="1800" dirty="0">
                <a:latin typeface="Arial" charset="0"/>
                <a:sym typeface="Wingdings" charset="0"/>
              </a:rPr>
              <a:t>oder ohne, d.h. wird </a:t>
            </a:r>
            <a:r>
              <a:rPr lang="de-DE" sz="1800" i="1" dirty="0">
                <a:latin typeface="Arial" charset="0"/>
                <a:sym typeface="Wingdings" charset="0"/>
              </a:rPr>
              <a:t>immer </a:t>
            </a:r>
            <a:r>
              <a:rPr lang="de-DE" sz="1800" dirty="0" smtClean="0">
                <a:latin typeface="Arial" charset="0"/>
                <a:sym typeface="Wingdings" charset="0"/>
              </a:rPr>
              <a:t>aufgerufen, auch vor </a:t>
            </a:r>
            <a:r>
              <a:rPr lang="de-DE" sz="1800" dirty="0" err="1" smtClean="0">
                <a:latin typeface="Arial" charset="0"/>
                <a:sym typeface="Wingdings" charset="0"/>
              </a:rPr>
              <a:t>return</a:t>
            </a:r>
            <a:r>
              <a:rPr lang="de-DE" sz="1800" dirty="0" smtClean="0">
                <a:latin typeface="Arial" charset="0"/>
                <a:sym typeface="Wingdings" charset="0"/>
              </a:rPr>
              <a:t>!</a:t>
            </a:r>
            <a:r>
              <a:rPr lang="de-DE" sz="2000" dirty="0">
                <a:latin typeface="Arial" charset="0"/>
                <a:sym typeface="Wingdings" charset="0"/>
              </a:rPr>
              <a:t>)</a:t>
            </a:r>
          </a:p>
          <a:p>
            <a:pPr algn="l"/>
            <a:endParaRPr lang="en-US" sz="1800" dirty="0">
              <a:latin typeface="Courier New" charset="0"/>
              <a:cs typeface="Courier New" charset="0"/>
            </a:endParaRPr>
          </a:p>
          <a:p>
            <a:pPr algn="l"/>
            <a:r>
              <a:rPr lang="en-US" sz="1800" b="1" dirty="0">
                <a:latin typeface="Courier New" charset="0"/>
                <a:cs typeface="Courier New" charset="0"/>
              </a:rPr>
              <a:t>try</a:t>
            </a:r>
            <a:r>
              <a:rPr lang="en-US" sz="1800" dirty="0">
                <a:latin typeface="Courier New" charset="0"/>
                <a:cs typeface="Courier New" charset="0"/>
              </a:rPr>
              <a:t> {</a:t>
            </a:r>
          </a:p>
          <a:p>
            <a:pPr algn="l"/>
            <a:r>
              <a:rPr lang="en-US" sz="1800" dirty="0">
                <a:latin typeface="Courier New" charset="0"/>
                <a:cs typeface="Courier New" charset="0"/>
              </a:rPr>
              <a:t>  </a:t>
            </a:r>
            <a:r>
              <a:rPr lang="en-US" sz="1800" dirty="0" err="1">
                <a:latin typeface="Courier New" charset="0"/>
                <a:cs typeface="Courier New" charset="0"/>
              </a:rPr>
              <a:t>eingabe</a:t>
            </a:r>
            <a:r>
              <a:rPr lang="en-US" sz="1800" dirty="0">
                <a:latin typeface="Courier New" charset="0"/>
                <a:cs typeface="Courier New" charset="0"/>
              </a:rPr>
              <a:t> = </a:t>
            </a:r>
            <a:r>
              <a:rPr lang="en-US" sz="1800" dirty="0" err="1" smtClean="0">
                <a:latin typeface="Courier New" charset="0"/>
                <a:cs typeface="Courier New" charset="0"/>
              </a:rPr>
              <a:t>tastatur.readLine</a:t>
            </a:r>
            <a:r>
              <a:rPr lang="en-US" sz="1800" dirty="0" smtClean="0">
                <a:latin typeface="Courier New" charset="0"/>
                <a:cs typeface="Courier New" charset="0"/>
              </a:rPr>
              <a:t>(</a:t>
            </a:r>
            <a:r>
              <a:rPr lang="en-US" sz="1800" dirty="0">
                <a:latin typeface="Courier New" charset="0"/>
                <a:cs typeface="Courier New" charset="0"/>
              </a:rPr>
              <a:t>); </a:t>
            </a:r>
            <a:br>
              <a:rPr lang="en-US" sz="1800" dirty="0">
                <a:latin typeface="Courier New" charset="0"/>
                <a:cs typeface="Courier New" charset="0"/>
              </a:rPr>
            </a:br>
            <a:r>
              <a:rPr lang="en-US" sz="1800" dirty="0">
                <a:latin typeface="Courier New" charset="0"/>
                <a:cs typeface="Courier New" charset="0"/>
              </a:rPr>
              <a:t>                  </a:t>
            </a:r>
            <a:r>
              <a:rPr lang="en-US" sz="1800" dirty="0">
                <a:solidFill>
                  <a:srgbClr val="00B050"/>
                </a:solidFill>
                <a:latin typeface="Courier New" charset="0"/>
                <a:cs typeface="Courier New" charset="0"/>
              </a:rPr>
              <a:t>//</a:t>
            </a:r>
            <a:r>
              <a:rPr lang="en-US" sz="1800" dirty="0">
                <a:latin typeface="Courier New" charset="0"/>
                <a:cs typeface="Courier New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thow</a:t>
            </a:r>
            <a:r>
              <a:rPr lang="en-US" sz="18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800" dirty="0" err="1">
                <a:solidFill>
                  <a:srgbClr val="00B050"/>
                </a:solidFill>
                <a:latin typeface="Courier New" charset="0"/>
                <a:cs typeface="Courier New" charset="0"/>
              </a:rPr>
              <a:t>kann</a:t>
            </a:r>
            <a:r>
              <a:rPr lang="en-US" sz="1800" dirty="0">
                <a:solidFill>
                  <a:srgbClr val="00B050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800" dirty="0" err="1">
                <a:solidFill>
                  <a:srgbClr val="00B050"/>
                </a:solidFill>
                <a:latin typeface="Courier New" charset="0"/>
                <a:cs typeface="Courier New" charset="0"/>
              </a:rPr>
              <a:t>Ausführung</a:t>
            </a:r>
            <a:r>
              <a:rPr lang="en-US" sz="1800" dirty="0">
                <a:solidFill>
                  <a:srgbClr val="00B050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800" dirty="0" err="1">
                <a:solidFill>
                  <a:srgbClr val="00B050"/>
                </a:solidFill>
                <a:latin typeface="Courier New" charset="0"/>
                <a:cs typeface="Courier New" charset="0"/>
              </a:rPr>
              <a:t>hier</a:t>
            </a:r>
            <a:r>
              <a:rPr lang="en-US" sz="1800" dirty="0">
                <a:solidFill>
                  <a:srgbClr val="00B050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800" dirty="0" err="1">
                <a:solidFill>
                  <a:srgbClr val="00B050"/>
                </a:solidFill>
                <a:latin typeface="Courier New" charset="0"/>
                <a:cs typeface="Courier New" charset="0"/>
              </a:rPr>
              <a:t>beenden</a:t>
            </a:r>
            <a:endParaRPr lang="en-US" sz="1800" dirty="0">
              <a:solidFill>
                <a:srgbClr val="00B050"/>
              </a:solidFill>
              <a:latin typeface="Courier New" charset="0"/>
              <a:cs typeface="Courier New" charset="0"/>
            </a:endParaRPr>
          </a:p>
          <a:p>
            <a:pPr algn="l"/>
            <a:r>
              <a:rPr lang="en-US" sz="1800" dirty="0">
                <a:latin typeface="Courier New" charset="0"/>
                <a:cs typeface="Courier New" charset="0"/>
              </a:rPr>
              <a:t>} </a:t>
            </a:r>
          </a:p>
          <a:p>
            <a:pPr algn="l"/>
            <a:r>
              <a:rPr lang="en-US" sz="1800" b="1" dirty="0">
                <a:latin typeface="Courier New" charset="0"/>
                <a:cs typeface="Courier New" charset="0"/>
              </a:rPr>
              <a:t>catch</a:t>
            </a:r>
            <a:r>
              <a:rPr lang="en-US" sz="1800" dirty="0">
                <a:latin typeface="Courier New" charset="0"/>
                <a:cs typeface="Courier New" charset="0"/>
              </a:rPr>
              <a:t> (</a:t>
            </a:r>
            <a:r>
              <a:rPr lang="en-US" sz="1800" b="1" dirty="0" err="1">
                <a:latin typeface="Courier New" charset="0"/>
                <a:cs typeface="Courier New" charset="0"/>
              </a:rPr>
              <a:t>IOException</a:t>
            </a:r>
            <a:r>
              <a:rPr lang="en-US" sz="1800" b="1" dirty="0">
                <a:latin typeface="Courier New" charset="0"/>
                <a:cs typeface="Courier New" charset="0"/>
              </a:rPr>
              <a:t> e</a:t>
            </a:r>
            <a:r>
              <a:rPr lang="en-US" sz="1800" dirty="0">
                <a:latin typeface="Courier New" charset="0"/>
                <a:cs typeface="Courier New" charset="0"/>
              </a:rPr>
              <a:t>) {</a:t>
            </a:r>
          </a:p>
          <a:p>
            <a:pPr algn="l"/>
            <a:r>
              <a:rPr lang="en-US" sz="1800" dirty="0">
                <a:latin typeface="Courier New" charset="0"/>
                <a:cs typeface="Courier New" charset="0"/>
              </a:rPr>
              <a:t>  </a:t>
            </a:r>
            <a:r>
              <a:rPr lang="en-US" sz="1800" dirty="0" err="1">
                <a:latin typeface="Courier New" charset="0"/>
                <a:cs typeface="Courier New" charset="0"/>
              </a:rPr>
              <a:t>System.out.println</a:t>
            </a:r>
            <a:r>
              <a:rPr lang="en-US" sz="1800" dirty="0">
                <a:latin typeface="Courier New" charset="0"/>
                <a:cs typeface="Courier New" charset="0"/>
              </a:rPr>
              <a:t>("I caught the Exception:" </a:t>
            </a:r>
            <a:br>
              <a:rPr lang="en-US" sz="1800" dirty="0">
                <a:latin typeface="Courier New" charset="0"/>
                <a:cs typeface="Courier New" charset="0"/>
              </a:rPr>
            </a:br>
            <a:r>
              <a:rPr lang="en-US" sz="1800" dirty="0">
                <a:latin typeface="Courier New" charset="0"/>
                <a:cs typeface="Courier New" charset="0"/>
              </a:rPr>
              <a:t>                      + </a:t>
            </a:r>
            <a:r>
              <a:rPr lang="en-US" sz="1800" b="1" dirty="0" err="1">
                <a:latin typeface="Courier New" charset="0"/>
                <a:cs typeface="Courier New" charset="0"/>
              </a:rPr>
              <a:t>e</a:t>
            </a:r>
            <a:r>
              <a:rPr lang="en-US" sz="1800" dirty="0" err="1">
                <a:solidFill>
                  <a:srgbClr val="002060"/>
                </a:solidFill>
                <a:latin typeface="Courier New" charset="0"/>
                <a:cs typeface="Courier New" charset="0"/>
              </a:rPr>
              <a:t>.getMessage</a:t>
            </a:r>
            <a:r>
              <a:rPr lang="en-US" sz="1800" dirty="0">
                <a:latin typeface="Courier New" charset="0"/>
                <a:cs typeface="Courier New" charset="0"/>
              </a:rPr>
              <a:t>());</a:t>
            </a:r>
            <a:br>
              <a:rPr lang="en-US" sz="1800" dirty="0">
                <a:latin typeface="Courier New" charset="0"/>
                <a:cs typeface="Courier New" charset="0"/>
              </a:rPr>
            </a:br>
            <a:r>
              <a:rPr lang="en-US" sz="1800" dirty="0">
                <a:latin typeface="Courier New" charset="0"/>
                <a:cs typeface="Courier New" charset="0"/>
                <a:sym typeface="Wingdings" charset="0"/>
              </a:rPr>
              <a:t>}</a:t>
            </a:r>
            <a:endParaRPr lang="de-DE" sz="1800" dirty="0">
              <a:latin typeface="Courier New" charset="0"/>
              <a:cs typeface="Courier New" charset="0"/>
              <a:sym typeface="Wingdings" charset="0"/>
            </a:endParaRP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6257057" cy="51851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2400" b="1" dirty="0" err="1" smtClean="0">
                <a:solidFill>
                  <a:srgbClr val="000066"/>
                </a:solidFill>
              </a:rPr>
              <a:t>Exception</a:t>
            </a:r>
            <a:r>
              <a:rPr lang="de-DE" sz="2400" b="1" dirty="0" smtClean="0">
                <a:solidFill>
                  <a:srgbClr val="000066"/>
                </a:solidFill>
              </a:rPr>
              <a:t> Handling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6401073" cy="44650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2400" b="1" dirty="0" err="1" smtClean="0">
                <a:solidFill>
                  <a:srgbClr val="000066"/>
                </a:solidFill>
              </a:rPr>
              <a:t>Exception</a:t>
            </a:r>
            <a:r>
              <a:rPr lang="de-DE" sz="2400" b="1" dirty="0" smtClean="0">
                <a:solidFill>
                  <a:srgbClr val="000066"/>
                </a:solidFill>
              </a:rPr>
              <a:t> Handling</a:t>
            </a:r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322264" y="889550"/>
            <a:ext cx="8497887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l">
              <a:spcBef>
                <a:spcPct val="0"/>
              </a:spcBef>
              <a:buFontTx/>
              <a:buChar char="•"/>
            </a:pPr>
            <a:r>
              <a:rPr lang="de-DE" sz="2400" dirty="0">
                <a:latin typeface="Arial" charset="0"/>
              </a:rPr>
              <a:t> </a:t>
            </a:r>
            <a:r>
              <a:rPr lang="de-DE" sz="1800" b="1" dirty="0">
                <a:latin typeface="Arial" charset="0"/>
              </a:rPr>
              <a:t>Implementierung:</a:t>
            </a:r>
            <a:r>
              <a:rPr lang="de-DE" sz="1800" dirty="0">
                <a:latin typeface="Arial" charset="0"/>
              </a:rPr>
              <a:t/>
            </a:r>
            <a:br>
              <a:rPr lang="de-DE" sz="1800" dirty="0">
                <a:latin typeface="Arial" charset="0"/>
              </a:rPr>
            </a:br>
            <a:r>
              <a:rPr lang="de-DE" sz="1800" dirty="0">
                <a:latin typeface="Arial" charset="0"/>
              </a:rPr>
              <a:t>  </a:t>
            </a:r>
            <a:r>
              <a:rPr lang="de-DE" sz="1800" dirty="0">
                <a:latin typeface="Arial" charset="0"/>
                <a:sym typeface="Wingdings" charset="0"/>
              </a:rPr>
              <a:t> - </a:t>
            </a:r>
            <a:r>
              <a:rPr lang="de-CH" sz="1800" dirty="0">
                <a:latin typeface="Arial" charset="0"/>
                <a:sym typeface="Wingdings" charset="0"/>
              </a:rPr>
              <a:t>Wird eine Methode mit dem Zusatz </a:t>
            </a:r>
            <a:r>
              <a:rPr lang="de-CH" sz="1800" dirty="0" err="1">
                <a:solidFill>
                  <a:srgbClr val="008000"/>
                </a:solidFill>
                <a:latin typeface="Arial" charset="0"/>
                <a:sym typeface="Wingdings" charset="0"/>
              </a:rPr>
              <a:t>throws</a:t>
            </a:r>
            <a:r>
              <a:rPr lang="de-CH" sz="1800" dirty="0">
                <a:solidFill>
                  <a:srgbClr val="008000"/>
                </a:solidFill>
                <a:latin typeface="Arial" charset="0"/>
                <a:sym typeface="Wingdings" charset="0"/>
              </a:rPr>
              <a:t> </a:t>
            </a:r>
            <a:r>
              <a:rPr lang="de-CH" sz="1800" dirty="0">
                <a:latin typeface="Arial" charset="0"/>
                <a:sym typeface="Wingdings" charset="0"/>
              </a:rPr>
              <a:t>aufgerufen, </a:t>
            </a:r>
            <a:br>
              <a:rPr lang="de-CH" sz="1800" dirty="0">
                <a:latin typeface="Arial" charset="0"/>
                <a:sym typeface="Wingdings" charset="0"/>
              </a:rPr>
            </a:br>
            <a:r>
              <a:rPr lang="de-CH" sz="1800" dirty="0">
                <a:latin typeface="Arial" charset="0"/>
                <a:sym typeface="Wingdings" charset="0"/>
              </a:rPr>
              <a:t>      muss diese in einen </a:t>
            </a:r>
            <a:r>
              <a:rPr lang="de-CH" sz="1800" dirty="0" err="1">
                <a:solidFill>
                  <a:srgbClr val="008000"/>
                </a:solidFill>
                <a:latin typeface="Arial" charset="0"/>
                <a:sym typeface="Wingdings" charset="0"/>
              </a:rPr>
              <a:t>try</a:t>
            </a:r>
            <a:r>
              <a:rPr lang="de-CH" sz="1800" dirty="0">
                <a:latin typeface="Arial" charset="0"/>
                <a:sym typeface="Wingdings" charset="0"/>
              </a:rPr>
              <a:t>-Block gesetzt und die </a:t>
            </a:r>
            <a:r>
              <a:rPr lang="de-CH" sz="1800" dirty="0" err="1">
                <a:latin typeface="Arial" charset="0"/>
                <a:sym typeface="Wingdings" charset="0"/>
              </a:rPr>
              <a:t>Exception</a:t>
            </a:r>
            <a:r>
              <a:rPr lang="de-CH" sz="1800" dirty="0">
                <a:latin typeface="Arial" charset="0"/>
                <a:sym typeface="Wingdings" charset="0"/>
              </a:rPr>
              <a:t> </a:t>
            </a:r>
            <a:br>
              <a:rPr lang="de-CH" sz="1800" dirty="0">
                <a:latin typeface="Arial" charset="0"/>
                <a:sym typeface="Wingdings" charset="0"/>
              </a:rPr>
            </a:br>
            <a:r>
              <a:rPr lang="de-CH" sz="1800" dirty="0">
                <a:latin typeface="Arial" charset="0"/>
                <a:sym typeface="Wingdings" charset="0"/>
              </a:rPr>
              <a:t>      im </a:t>
            </a:r>
            <a:r>
              <a:rPr lang="de-CH" sz="1800" dirty="0">
                <a:solidFill>
                  <a:srgbClr val="008000"/>
                </a:solidFill>
                <a:latin typeface="Arial" charset="0"/>
                <a:sym typeface="Wingdings" charset="0"/>
              </a:rPr>
              <a:t>catch</a:t>
            </a:r>
            <a:r>
              <a:rPr lang="de-CH" sz="1800" dirty="0">
                <a:latin typeface="Arial" charset="0"/>
                <a:sym typeface="Wingdings" charset="0"/>
              </a:rPr>
              <a:t>-Block gefangen werden.</a:t>
            </a:r>
            <a:br>
              <a:rPr lang="de-CH" sz="1800" dirty="0">
                <a:latin typeface="Arial" charset="0"/>
                <a:sym typeface="Wingdings" charset="0"/>
              </a:rPr>
            </a:br>
            <a:r>
              <a:rPr lang="de-CH" sz="1800" dirty="0">
                <a:latin typeface="Arial" charset="0"/>
                <a:sym typeface="Wingdings" charset="0"/>
              </a:rPr>
              <a:t/>
            </a:r>
            <a:br>
              <a:rPr lang="de-CH" sz="1800" dirty="0">
                <a:latin typeface="Arial" charset="0"/>
                <a:sym typeface="Wingdings" charset="0"/>
              </a:rPr>
            </a:br>
            <a:r>
              <a:rPr lang="de-CH" sz="1800" dirty="0">
                <a:latin typeface="Arial" charset="0"/>
                <a:sym typeface="Wingdings" charset="0"/>
              </a:rPr>
              <a:t>  </a:t>
            </a:r>
          </a:p>
          <a:p>
            <a:pPr algn="l">
              <a:spcBef>
                <a:spcPct val="0"/>
              </a:spcBef>
              <a:buFontTx/>
              <a:buChar char="•"/>
            </a:pPr>
            <a:endParaRPr lang="de-CH" sz="1800" dirty="0">
              <a:latin typeface="Arial" charset="0"/>
              <a:sym typeface="Wingdings" charset="0"/>
            </a:endParaRPr>
          </a:p>
          <a:p>
            <a:pPr algn="l">
              <a:spcBef>
                <a:spcPct val="0"/>
              </a:spcBef>
              <a:buFontTx/>
              <a:buChar char="•"/>
            </a:pPr>
            <a:endParaRPr lang="de-CH" sz="1800" dirty="0">
              <a:latin typeface="Arial" charset="0"/>
              <a:sym typeface="Wingdings" charset="0"/>
            </a:endParaRPr>
          </a:p>
          <a:p>
            <a:pPr algn="l">
              <a:spcBef>
                <a:spcPct val="0"/>
              </a:spcBef>
            </a:pPr>
            <a:r>
              <a:rPr lang="de-CH" sz="1800" dirty="0" smtClean="0">
                <a:latin typeface="Arial" charset="0"/>
                <a:sym typeface="Wingdings" charset="0"/>
              </a:rPr>
              <a:t/>
            </a:r>
            <a:br>
              <a:rPr lang="de-CH" sz="1800" dirty="0" smtClean="0">
                <a:latin typeface="Arial" charset="0"/>
                <a:sym typeface="Wingdings" charset="0"/>
              </a:rPr>
            </a:br>
            <a:r>
              <a:rPr lang="de-CH" sz="1800" dirty="0" smtClean="0">
                <a:latin typeface="Arial" charset="0"/>
                <a:sym typeface="Wingdings" charset="0"/>
              </a:rPr>
              <a:t/>
            </a:r>
            <a:br>
              <a:rPr lang="de-CH" sz="1800" dirty="0" smtClean="0">
                <a:latin typeface="Arial" charset="0"/>
                <a:sym typeface="Wingdings" charset="0"/>
              </a:rPr>
            </a:br>
            <a:endParaRPr lang="de-CH" sz="1800" dirty="0">
              <a:latin typeface="Arial" charset="0"/>
              <a:sym typeface="Wingdings" charset="0"/>
            </a:endParaRPr>
          </a:p>
          <a:p>
            <a:pPr algn="l">
              <a:spcBef>
                <a:spcPct val="0"/>
              </a:spcBef>
            </a:pPr>
            <a:r>
              <a:rPr lang="de-CH" sz="1800" dirty="0">
                <a:latin typeface="Arial" charset="0"/>
                <a:sym typeface="Wingdings" charset="0"/>
              </a:rPr>
              <a:t> </a:t>
            </a:r>
            <a:r>
              <a:rPr lang="de-CH" sz="1800" dirty="0" smtClean="0">
                <a:latin typeface="Arial" charset="0"/>
                <a:sym typeface="Wingdings" charset="0"/>
              </a:rPr>
              <a:t>  </a:t>
            </a:r>
            <a:r>
              <a:rPr lang="de-CH" sz="1800" dirty="0" smtClean="0">
                <a:latin typeface="Arial" charset="0"/>
                <a:sym typeface="Wingdings" charset="0"/>
              </a:rPr>
              <a:t>- Letzte Alternative</a:t>
            </a:r>
            <a:r>
              <a:rPr lang="de-CH" sz="1800" dirty="0">
                <a:latin typeface="Arial" charset="0"/>
                <a:sym typeface="Wingdings" charset="0"/>
              </a:rPr>
              <a:t>: </a:t>
            </a:r>
            <a:br>
              <a:rPr lang="de-CH" sz="1800" dirty="0">
                <a:latin typeface="Arial" charset="0"/>
                <a:sym typeface="Wingdings" charset="0"/>
              </a:rPr>
            </a:br>
            <a:r>
              <a:rPr lang="de-CH" sz="1800" dirty="0">
                <a:latin typeface="Arial" charset="0"/>
                <a:sym typeface="Wingdings" charset="0"/>
              </a:rPr>
              <a:t>     </a:t>
            </a:r>
            <a:r>
              <a:rPr lang="de-CH" sz="1800" i="1" dirty="0">
                <a:latin typeface="Arial" charset="0"/>
                <a:sym typeface="Wingdings" charset="0"/>
              </a:rPr>
              <a:t>Weitergabe durch</a:t>
            </a:r>
            <a:br>
              <a:rPr lang="de-CH" sz="1800" i="1" dirty="0">
                <a:latin typeface="Arial" charset="0"/>
                <a:sym typeface="Wingdings" charset="0"/>
              </a:rPr>
            </a:br>
            <a:r>
              <a:rPr lang="de-CH" sz="1800" i="1" dirty="0">
                <a:latin typeface="Arial" charset="0"/>
                <a:sym typeface="Wingdings" charset="0"/>
              </a:rPr>
              <a:t>     den Zusatz </a:t>
            </a:r>
            <a:r>
              <a:rPr lang="de-CH" sz="1800" i="1" dirty="0" err="1" smtClean="0">
                <a:solidFill>
                  <a:srgbClr val="008000"/>
                </a:solidFill>
                <a:latin typeface="Arial" charset="0"/>
                <a:sym typeface="Wingdings" charset="0"/>
              </a:rPr>
              <a:t>throws</a:t>
            </a:r>
            <a:r>
              <a:rPr lang="de-CH" sz="1800" i="1" dirty="0" smtClean="0">
                <a:solidFill>
                  <a:srgbClr val="008000"/>
                </a:solidFill>
                <a:latin typeface="Arial" charset="0"/>
                <a:sym typeface="Wingdings" charset="0"/>
              </a:rPr>
              <a:t> </a:t>
            </a:r>
            <a:br>
              <a:rPr lang="de-CH" sz="1800" i="1" dirty="0" smtClean="0">
                <a:solidFill>
                  <a:srgbClr val="008000"/>
                </a:solidFill>
                <a:latin typeface="Arial" charset="0"/>
                <a:sym typeface="Wingdings" charset="0"/>
              </a:rPr>
            </a:br>
            <a:r>
              <a:rPr lang="de-CH" sz="1800" i="1" dirty="0" smtClean="0">
                <a:solidFill>
                  <a:srgbClr val="008000"/>
                </a:solidFill>
                <a:latin typeface="Arial" charset="0"/>
                <a:sym typeface="Wingdings" charset="0"/>
              </a:rPr>
              <a:t>     </a:t>
            </a:r>
            <a:r>
              <a:rPr lang="de-CH" sz="1800" i="1" dirty="0" smtClean="0">
                <a:latin typeface="Arial" charset="0"/>
                <a:sym typeface="Wingdings" charset="0"/>
              </a:rPr>
              <a:t>ans Betriebssystem</a:t>
            </a:r>
            <a:endParaRPr lang="en-US" sz="1600" i="1" dirty="0">
              <a:latin typeface="Courier New" charset="0"/>
              <a:cs typeface="Courier New" charset="0"/>
            </a:endParaRPr>
          </a:p>
        </p:txBody>
      </p:sp>
      <p:pic>
        <p:nvPicPr>
          <p:cNvPr id="6148" name="Bild 3" descr="Bildschirmfoto 2012-05-22 um 23.02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5328594" cy="426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Bild 4" descr="Bildschirmfoto 2012-05-22 um 23.03.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5373216"/>
            <a:ext cx="3348037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322264" y="839614"/>
            <a:ext cx="849788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l">
              <a:spcBef>
                <a:spcPct val="0"/>
              </a:spcBef>
              <a:buFontTx/>
              <a:buChar char="•"/>
            </a:pPr>
            <a:r>
              <a:rPr lang="de-DE" sz="2400" dirty="0">
                <a:latin typeface="Arial" charset="0"/>
              </a:rPr>
              <a:t> </a:t>
            </a:r>
            <a:r>
              <a:rPr lang="de-DE" sz="2000" b="1" dirty="0">
                <a:latin typeface="Arial" charset="0"/>
              </a:rPr>
              <a:t>Eigene </a:t>
            </a:r>
            <a:r>
              <a:rPr lang="de-DE" sz="2000" b="1" dirty="0" err="1">
                <a:latin typeface="Arial" charset="0"/>
              </a:rPr>
              <a:t>Exceptions</a:t>
            </a:r>
            <a:r>
              <a:rPr lang="de-DE" sz="2000" b="1" dirty="0">
                <a:latin typeface="Arial" charset="0"/>
              </a:rPr>
              <a:t>:</a:t>
            </a: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>  </a:t>
            </a:r>
            <a:r>
              <a:rPr lang="de-DE" sz="2000" dirty="0">
                <a:latin typeface="Arial" charset="0"/>
                <a:sym typeface="Wingdings" charset="0"/>
              </a:rPr>
              <a:t> - </a:t>
            </a:r>
            <a:r>
              <a:rPr lang="de-CH" sz="2000" dirty="0">
                <a:latin typeface="Arial" charset="0"/>
                <a:sym typeface="Wingdings" charset="0"/>
              </a:rPr>
              <a:t>Aus der Klasse </a:t>
            </a:r>
            <a:r>
              <a:rPr lang="de-CH" sz="2000" dirty="0" err="1">
                <a:latin typeface="Arial" charset="0"/>
                <a:sym typeface="Wingdings" charset="0"/>
              </a:rPr>
              <a:t>Exception</a:t>
            </a:r>
            <a:r>
              <a:rPr lang="de-CH" sz="2000" dirty="0">
                <a:latin typeface="Arial" charset="0"/>
                <a:sym typeface="Wingdings" charset="0"/>
              </a:rPr>
              <a:t> kann durch Spezialisierung eine </a:t>
            </a:r>
            <a:br>
              <a:rPr lang="de-CH" sz="2000" dirty="0">
                <a:latin typeface="Arial" charset="0"/>
                <a:sym typeface="Wingdings" charset="0"/>
              </a:rPr>
            </a:br>
            <a:r>
              <a:rPr lang="de-CH" sz="2000" dirty="0">
                <a:latin typeface="Arial" charset="0"/>
                <a:sym typeface="Wingdings" charset="0"/>
              </a:rPr>
              <a:t>     eigene </a:t>
            </a:r>
            <a:r>
              <a:rPr lang="de-CH" sz="2000" dirty="0" err="1">
                <a:latin typeface="Arial" charset="0"/>
                <a:sym typeface="Wingdings" charset="0"/>
              </a:rPr>
              <a:t>Exception</a:t>
            </a:r>
            <a:r>
              <a:rPr lang="de-CH" sz="2000" dirty="0">
                <a:latin typeface="Arial" charset="0"/>
                <a:sym typeface="Wingdings" charset="0"/>
              </a:rPr>
              <a:t>(-Instanz) erstellt werden:</a:t>
            </a:r>
            <a:endParaRPr lang="en-US" sz="1800" dirty="0">
              <a:solidFill>
                <a:srgbClr val="008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9" y="1954213"/>
            <a:ext cx="8250237" cy="457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6401073" cy="44650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2400" b="1" dirty="0" err="1" smtClean="0">
                <a:solidFill>
                  <a:srgbClr val="000066"/>
                </a:solidFill>
              </a:rPr>
              <a:t>Exception</a:t>
            </a:r>
            <a:r>
              <a:rPr lang="de-DE" sz="2400" b="1" dirty="0" smtClean="0">
                <a:solidFill>
                  <a:srgbClr val="000066"/>
                </a:solidFill>
              </a:rPr>
              <a:t> Handling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322264" y="1196752"/>
            <a:ext cx="8497887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l">
              <a:spcBef>
                <a:spcPct val="0"/>
              </a:spcBef>
            </a:pPr>
            <a:r>
              <a:rPr lang="de-DE" sz="2000" dirty="0">
                <a:latin typeface="Arial" charset="0"/>
              </a:rPr>
              <a:t>Java unterscheidet zwei Arten von </a:t>
            </a:r>
            <a:r>
              <a:rPr lang="de-DE" sz="2000" dirty="0" err="1">
                <a:latin typeface="Arial" charset="0"/>
              </a:rPr>
              <a:t>Exceptions</a:t>
            </a:r>
            <a:r>
              <a:rPr lang="de-DE" sz="2000" dirty="0">
                <a:latin typeface="Arial" charset="0"/>
              </a:rPr>
              <a:t>: </a:t>
            </a:r>
          </a:p>
          <a:p>
            <a:pPr algn="l">
              <a:spcBef>
                <a:spcPct val="0"/>
              </a:spcBef>
            </a:pPr>
            <a:endParaRPr lang="de-DE" sz="2000" dirty="0">
              <a:latin typeface="Arial" charset="0"/>
            </a:endParaRPr>
          </a:p>
          <a:p>
            <a:pPr algn="l">
              <a:spcBef>
                <a:spcPct val="0"/>
              </a:spcBef>
              <a:buFontTx/>
              <a:buChar char="•"/>
            </a:pPr>
            <a:r>
              <a:rPr lang="de-DE" sz="2000" b="1" dirty="0">
                <a:latin typeface="Arial" charset="0"/>
              </a:rPr>
              <a:t> </a:t>
            </a:r>
            <a:r>
              <a:rPr lang="de-DE" sz="2000" b="1" dirty="0">
                <a:latin typeface="Arial" charset="0"/>
              </a:rPr>
              <a:t> Geprüfte </a:t>
            </a:r>
            <a:r>
              <a:rPr lang="de-DE" sz="2000" b="1" dirty="0" err="1">
                <a:latin typeface="Arial" charset="0"/>
              </a:rPr>
              <a:t>Exceptions</a:t>
            </a:r>
            <a:r>
              <a:rPr lang="de-DE" sz="2000" b="1" dirty="0">
                <a:latin typeface="Arial" charset="0"/>
              </a:rPr>
              <a:t>:</a:t>
            </a:r>
            <a:r>
              <a:rPr lang="de-DE" sz="1800" dirty="0">
                <a:latin typeface="Arial" charset="0"/>
                <a:sym typeface="Wingdings" charset="0"/>
              </a:rPr>
              <a:t/>
            </a:r>
            <a:br>
              <a:rPr lang="de-DE" sz="1800" dirty="0">
                <a:latin typeface="Arial" charset="0"/>
                <a:sym typeface="Wingdings" charset="0"/>
              </a:rPr>
            </a:br>
            <a:r>
              <a:rPr lang="de-DE" sz="1800" dirty="0">
                <a:latin typeface="Arial" charset="0"/>
                <a:sym typeface="Wingdings" charset="0"/>
              </a:rPr>
              <a:t>    </a:t>
            </a:r>
            <a:r>
              <a:rPr lang="de-DE" sz="2000" dirty="0">
                <a:latin typeface="Arial" charset="0"/>
                <a:sym typeface="Wingdings" charset="0"/>
              </a:rPr>
              <a:t>- </a:t>
            </a:r>
            <a:r>
              <a:rPr lang="de-CH" sz="2000" dirty="0">
                <a:latin typeface="Arial" charset="0"/>
                <a:sym typeface="Wingdings" charset="0"/>
              </a:rPr>
              <a:t>Alle restl. (Sub-)Instanzen aus der Klasse </a:t>
            </a:r>
            <a:r>
              <a:rPr lang="de-CH" sz="2000" dirty="0" err="1">
                <a:solidFill>
                  <a:srgbClr val="00B050"/>
                </a:solidFill>
                <a:latin typeface="Arial" charset="0"/>
                <a:sym typeface="Wingdings" charset="0"/>
              </a:rPr>
              <a:t>Exception</a:t>
            </a:r>
            <a:r>
              <a:rPr lang="de-CH" sz="2000" dirty="0">
                <a:latin typeface="Arial" charset="0"/>
                <a:sym typeface="Wingdings" charset="0"/>
              </a:rPr>
              <a:t/>
            </a:r>
            <a:br>
              <a:rPr lang="de-CH" sz="2000" dirty="0">
                <a:latin typeface="Arial" charset="0"/>
                <a:sym typeface="Wingdings" charset="0"/>
              </a:rPr>
            </a:br>
            <a:r>
              <a:rPr lang="de-CH" sz="2000" dirty="0">
                <a:latin typeface="Arial" charset="0"/>
                <a:sym typeface="Wingdings" charset="0"/>
              </a:rPr>
              <a:t>   - Für Situationen die zu möglichem Abbruch führen …</a:t>
            </a:r>
            <a:br>
              <a:rPr lang="de-CH" sz="2000" dirty="0">
                <a:latin typeface="Arial" charset="0"/>
                <a:sym typeface="Wingdings" charset="0"/>
              </a:rPr>
            </a:br>
            <a:r>
              <a:rPr lang="de-CH" sz="2000" dirty="0">
                <a:latin typeface="Arial" charset="0"/>
                <a:sym typeface="Wingdings" charset="0"/>
              </a:rPr>
              <a:t>   - … und die der Klienten behandeln muss! ( Filehandling)</a:t>
            </a:r>
            <a:br>
              <a:rPr lang="de-CH" sz="2000" dirty="0">
                <a:latin typeface="Arial" charset="0"/>
                <a:sym typeface="Wingdings" charset="0"/>
              </a:rPr>
            </a:br>
            <a:r>
              <a:rPr lang="de-CH" sz="2000" dirty="0">
                <a:latin typeface="Arial" charset="0"/>
                <a:sym typeface="Wingdings" charset="0"/>
              </a:rPr>
              <a:t>   - </a:t>
            </a:r>
            <a:r>
              <a:rPr lang="de-CH" sz="2000" dirty="0">
                <a:solidFill>
                  <a:srgbClr val="FF0000"/>
                </a:solidFill>
                <a:latin typeface="Arial" charset="0"/>
                <a:sym typeface="Wingdings" charset="0"/>
              </a:rPr>
              <a:t>Müssen</a:t>
            </a:r>
            <a:r>
              <a:rPr lang="de-CH" sz="2000" dirty="0">
                <a:latin typeface="Arial" charset="0"/>
                <a:sym typeface="Wingdings" charset="0"/>
              </a:rPr>
              <a:t> abgefangen werden! </a:t>
            </a:r>
            <a:br>
              <a:rPr lang="de-CH" sz="2000" dirty="0">
                <a:latin typeface="Arial" charset="0"/>
                <a:sym typeface="Wingdings" charset="0"/>
              </a:rPr>
            </a:br>
            <a:r>
              <a:rPr lang="de-CH" sz="2000" dirty="0">
                <a:latin typeface="Arial" charset="0"/>
                <a:sym typeface="Wingdings" charset="0"/>
              </a:rPr>
              <a:t>   - </a:t>
            </a:r>
            <a:r>
              <a:rPr lang="de-CH" sz="2000" dirty="0">
                <a:solidFill>
                  <a:srgbClr val="FF0000"/>
                </a:solidFill>
                <a:latin typeface="Arial" charset="0"/>
                <a:sym typeface="Wingdings" charset="0"/>
              </a:rPr>
              <a:t>Sind </a:t>
            </a:r>
            <a:r>
              <a:rPr lang="de-CH" sz="2000" dirty="0">
                <a:latin typeface="Arial" charset="0"/>
                <a:sym typeface="Wingdings" charset="0"/>
              </a:rPr>
              <a:t>mit </a:t>
            </a:r>
            <a:r>
              <a:rPr lang="de-CH" sz="2000" dirty="0" err="1">
                <a:solidFill>
                  <a:srgbClr val="00B050"/>
                </a:solidFill>
                <a:latin typeface="Arial" charset="0"/>
                <a:sym typeface="Wingdings" charset="0"/>
              </a:rPr>
              <a:t>throws</a:t>
            </a:r>
            <a:r>
              <a:rPr lang="de-CH" sz="2000" dirty="0">
                <a:solidFill>
                  <a:srgbClr val="00B050"/>
                </a:solidFill>
                <a:latin typeface="Arial" charset="0"/>
                <a:sym typeface="Wingdings" charset="0"/>
              </a:rPr>
              <a:t> </a:t>
            </a:r>
            <a:r>
              <a:rPr lang="de-CH" sz="2000" dirty="0">
                <a:latin typeface="Arial" charset="0"/>
                <a:sym typeface="Wingdings" charset="0"/>
              </a:rPr>
              <a:t>zu</a:t>
            </a:r>
            <a:r>
              <a:rPr lang="de-CH" sz="2000" dirty="0">
                <a:solidFill>
                  <a:srgbClr val="00B050"/>
                </a:solidFill>
                <a:latin typeface="Arial" charset="0"/>
                <a:sym typeface="Wingdings" charset="0"/>
              </a:rPr>
              <a:t> </a:t>
            </a:r>
            <a:r>
              <a:rPr lang="de-CH" sz="2000" dirty="0">
                <a:latin typeface="Arial" charset="0"/>
                <a:sym typeface="Wingdings" charset="0"/>
              </a:rPr>
              <a:t>deklariert, wenn sie </a:t>
            </a:r>
            <a:br>
              <a:rPr lang="de-CH" sz="2000" dirty="0">
                <a:latin typeface="Arial" charset="0"/>
                <a:sym typeface="Wingdings" charset="0"/>
              </a:rPr>
            </a:br>
            <a:r>
              <a:rPr lang="de-CH" sz="2000" dirty="0">
                <a:latin typeface="Arial" charset="0"/>
                <a:sym typeface="Wingdings" charset="0"/>
              </a:rPr>
              <a:t>     propagiert werden!</a:t>
            </a:r>
            <a:r>
              <a:rPr lang="en-US" sz="2000" dirty="0">
                <a:solidFill>
                  <a:srgbClr val="008000"/>
                </a:solidFill>
                <a:latin typeface="Courier New" charset="0"/>
                <a:cs typeface="Courier New" charset="0"/>
                <a:sym typeface="Wingdings" charset="0"/>
              </a:rPr>
              <a:t/>
            </a:r>
            <a:br>
              <a:rPr lang="en-US" sz="2000" dirty="0">
                <a:solidFill>
                  <a:srgbClr val="008000"/>
                </a:solidFill>
                <a:latin typeface="Courier New" charset="0"/>
                <a:cs typeface="Courier New" charset="0"/>
                <a:sym typeface="Wingdings" charset="0"/>
              </a:rPr>
            </a:br>
            <a:endParaRPr lang="de-CH" sz="2000" dirty="0">
              <a:latin typeface="Arial" charset="0"/>
              <a:sym typeface="Wingdings" charset="0"/>
            </a:endParaRPr>
          </a:p>
          <a:p>
            <a:pPr algn="l">
              <a:spcBef>
                <a:spcPct val="0"/>
              </a:spcBef>
              <a:buFontTx/>
              <a:buChar char="•"/>
            </a:pPr>
            <a:r>
              <a:rPr lang="de-DE" sz="2000" b="1" dirty="0" smtClean="0">
                <a:latin typeface="Arial" charset="0"/>
              </a:rPr>
              <a:t>Ungeprüfte </a:t>
            </a:r>
            <a:r>
              <a:rPr lang="de-DE" sz="2000" b="1" dirty="0" err="1">
                <a:latin typeface="Arial" charset="0"/>
              </a:rPr>
              <a:t>Exceptions</a:t>
            </a:r>
            <a:r>
              <a:rPr lang="de-DE" sz="2000" b="1" dirty="0">
                <a:latin typeface="Arial" charset="0"/>
              </a:rPr>
              <a:t>:</a:t>
            </a:r>
            <a:r>
              <a:rPr lang="de-DE" sz="2000" dirty="0">
                <a:latin typeface="Arial" charset="0"/>
              </a:rPr>
              <a:t/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>  </a:t>
            </a:r>
            <a:r>
              <a:rPr lang="de-DE" sz="2000" dirty="0">
                <a:latin typeface="Arial" charset="0"/>
                <a:sym typeface="Wingdings" charset="0"/>
              </a:rPr>
              <a:t> - </a:t>
            </a:r>
            <a:r>
              <a:rPr lang="de-CH" sz="2000" dirty="0">
                <a:latin typeface="Arial" charset="0"/>
                <a:sym typeface="Wingdings" charset="0"/>
              </a:rPr>
              <a:t>Alle (Sub-)Instanzen aus der Klasse </a:t>
            </a:r>
            <a:r>
              <a:rPr lang="de-CH" sz="2000" smtClean="0">
                <a:solidFill>
                  <a:srgbClr val="00B050"/>
                </a:solidFill>
                <a:latin typeface="Arial" charset="0"/>
                <a:sym typeface="Wingdings" charset="0"/>
              </a:rPr>
              <a:t>RunTimeException</a:t>
            </a:r>
            <a:r>
              <a:rPr lang="de-CH" sz="2000" dirty="0">
                <a:latin typeface="Arial" charset="0"/>
                <a:sym typeface="Wingdings" charset="0"/>
              </a:rPr>
              <a:t/>
            </a:r>
            <a:br>
              <a:rPr lang="de-CH" sz="2000" dirty="0">
                <a:latin typeface="Arial" charset="0"/>
                <a:sym typeface="Wingdings" charset="0"/>
              </a:rPr>
            </a:br>
            <a:r>
              <a:rPr lang="de-CH" sz="2000" dirty="0">
                <a:latin typeface="Arial" charset="0"/>
                <a:sym typeface="Wingdings" charset="0"/>
              </a:rPr>
              <a:t>   - Für Situationen die zu einem Abbruch führen sollten…</a:t>
            </a:r>
            <a:br>
              <a:rPr lang="de-CH" sz="2000" dirty="0">
                <a:latin typeface="Arial" charset="0"/>
                <a:sym typeface="Wingdings" charset="0"/>
              </a:rPr>
            </a:br>
            <a:r>
              <a:rPr lang="de-CH" sz="2000" dirty="0">
                <a:latin typeface="Arial" charset="0"/>
                <a:sym typeface="Wingdings" charset="0"/>
              </a:rPr>
              <a:t>   - … und vermeidbar gewesen wären!  (  x/0)</a:t>
            </a:r>
            <a:br>
              <a:rPr lang="de-CH" sz="2000" dirty="0">
                <a:latin typeface="Arial" charset="0"/>
                <a:sym typeface="Wingdings" charset="0"/>
              </a:rPr>
            </a:br>
            <a:r>
              <a:rPr lang="de-CH" sz="2000" dirty="0">
                <a:latin typeface="Arial" charset="0"/>
                <a:sym typeface="Wingdings" charset="0"/>
              </a:rPr>
              <a:t>   - Müssen nicht abgefangen werden; </a:t>
            </a:r>
            <a:r>
              <a:rPr lang="de-CH" sz="2000" dirty="0">
                <a:solidFill>
                  <a:srgbClr val="FF3300"/>
                </a:solidFill>
                <a:latin typeface="Arial" charset="0"/>
                <a:sym typeface="Wingdings" charset="0"/>
              </a:rPr>
              <a:t>sollten erst gar </a:t>
            </a:r>
            <a:br>
              <a:rPr lang="de-CH" sz="2000" dirty="0">
                <a:solidFill>
                  <a:srgbClr val="FF3300"/>
                </a:solidFill>
                <a:latin typeface="Arial" charset="0"/>
                <a:sym typeface="Wingdings" charset="0"/>
              </a:rPr>
            </a:br>
            <a:r>
              <a:rPr lang="de-CH" sz="2000" dirty="0">
                <a:solidFill>
                  <a:srgbClr val="FF3300"/>
                </a:solidFill>
                <a:latin typeface="Arial" charset="0"/>
                <a:sym typeface="Wingdings" charset="0"/>
              </a:rPr>
              <a:t>     nicht auftreten</a:t>
            </a:r>
            <a:br>
              <a:rPr lang="de-CH" sz="2000" dirty="0">
                <a:solidFill>
                  <a:srgbClr val="FF3300"/>
                </a:solidFill>
                <a:latin typeface="Arial" charset="0"/>
                <a:sym typeface="Wingdings" charset="0"/>
              </a:rPr>
            </a:br>
            <a:endParaRPr lang="en-US" sz="1800" dirty="0">
              <a:solidFill>
                <a:srgbClr val="FF3300"/>
              </a:solidFill>
              <a:latin typeface="Courier New" charset="0"/>
              <a:cs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7544" y="476672"/>
            <a:ext cx="6401073" cy="446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de-DE" sz="2400" b="1" smtClean="0">
                <a:solidFill>
                  <a:srgbClr val="000066"/>
                </a:solidFill>
              </a:rPr>
              <a:t>Exception Handling</a:t>
            </a:r>
            <a:endParaRPr lang="de-DE" sz="2400" b="1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Standarddesign.thmx</Template>
  <TotalTime>0</TotalTime>
  <Words>89</Words>
  <Application>Microsoft Macintosh PowerPoint</Application>
  <PresentationFormat>Bildschirmpräsentation (4:3)</PresentationFormat>
  <Paragraphs>55</Paragraphs>
  <Slides>7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Standarddesign</vt:lpstr>
      <vt:lpstr>Kapitel 12.3 – 12.7</vt:lpstr>
      <vt:lpstr>Exception Handling</vt:lpstr>
      <vt:lpstr>Exception Handling</vt:lpstr>
      <vt:lpstr>Exception Handling</vt:lpstr>
      <vt:lpstr>Exception Handling</vt:lpstr>
      <vt:lpstr>Exception Handling</vt:lpstr>
      <vt:lpstr>PowerPoint-Präsentation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Analogie</dc:title>
  <dc:creator>D. A. Waldvogel</dc:creator>
  <cp:lastModifiedBy>Michael Kellenberger</cp:lastModifiedBy>
  <cp:revision>286</cp:revision>
  <cp:lastPrinted>2012-05-24T07:09:29Z</cp:lastPrinted>
  <dcterms:created xsi:type="dcterms:W3CDTF">2000-10-08T17:11:03Z</dcterms:created>
  <dcterms:modified xsi:type="dcterms:W3CDTF">2015-05-21T07:40:26Z</dcterms:modified>
</cp:coreProperties>
</file>