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6" r:id="rId2"/>
    <p:sldId id="284" r:id="rId3"/>
    <p:sldId id="280" r:id="rId4"/>
    <p:sldId id="278" r:id="rId5"/>
    <p:sldId id="277" r:id="rId6"/>
    <p:sldId id="276" r:id="rId7"/>
    <p:sldId id="285" r:id="rId8"/>
    <p:sldId id="282" r:id="rId9"/>
    <p:sldId id="272" r:id="rId10"/>
    <p:sldId id="286" r:id="rId11"/>
    <p:sldId id="287" r:id="rId12"/>
    <p:sldId id="288" r:id="rId13"/>
    <p:sldId id="283" r:id="rId14"/>
    <p:sldId id="281" r:id="rId15"/>
    <p:sldId id="268" r:id="rId16"/>
    <p:sldId id="289" r:id="rId17"/>
    <p:sldId id="292" r:id="rId18"/>
    <p:sldId id="291" r:id="rId19"/>
    <p:sldId id="290" r:id="rId20"/>
  </p:sldIdLst>
  <p:sldSz cx="9145588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5">
          <p15:clr>
            <a:srgbClr val="A4A3A4"/>
          </p15:clr>
        </p15:guide>
        <p15:guide id="2" orient="horz" pos="1562">
          <p15:clr>
            <a:srgbClr val="A4A3A4"/>
          </p15:clr>
        </p15:guide>
        <p15:guide id="3" orient="horz" pos="2047">
          <p15:clr>
            <a:srgbClr val="A4A3A4"/>
          </p15:clr>
        </p15:guide>
        <p15:guide id="4" orient="horz" pos="2172">
          <p15:clr>
            <a:srgbClr val="A4A3A4"/>
          </p15:clr>
        </p15:guide>
        <p15:guide id="5" orient="horz" pos="935">
          <p15:clr>
            <a:srgbClr val="A4A3A4"/>
          </p15:clr>
        </p15:guide>
        <p15:guide id="6" orient="horz" pos="2632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2798">
          <p15:clr>
            <a:srgbClr val="A4A3A4"/>
          </p15:clr>
        </p15:guide>
        <p15:guide id="9" orient="horz" pos="3262">
          <p15:clr>
            <a:srgbClr val="A4A3A4"/>
          </p15:clr>
        </p15:guide>
        <p15:guide id="10" orient="horz" pos="3115">
          <p15:clr>
            <a:srgbClr val="A4A3A4"/>
          </p15:clr>
        </p15:guide>
        <p15:guide id="11" orient="horz" pos="3873">
          <p15:clr>
            <a:srgbClr val="A4A3A4"/>
          </p15:clr>
        </p15:guide>
        <p15:guide id="12" orient="horz" pos="163">
          <p15:clr>
            <a:srgbClr val="A4A3A4"/>
          </p15:clr>
        </p15:guide>
        <p15:guide id="13" orient="horz" pos="4024">
          <p15:clr>
            <a:srgbClr val="A4A3A4"/>
          </p15:clr>
        </p15:guide>
        <p15:guide id="14" orient="horz" pos="622">
          <p15:clr>
            <a:srgbClr val="A4A3A4"/>
          </p15:clr>
        </p15:guide>
        <p15:guide id="15" orient="horz" pos="777">
          <p15:clr>
            <a:srgbClr val="A4A3A4"/>
          </p15:clr>
        </p15:guide>
        <p15:guide id="16" orient="horz" pos="1099">
          <p15:clr>
            <a:srgbClr val="A4A3A4"/>
          </p15:clr>
        </p15:guide>
        <p15:guide id="17" orient="horz" pos="1253">
          <p15:clr>
            <a:srgbClr val="A4A3A4"/>
          </p15:clr>
        </p15:guide>
        <p15:guide id="18" orient="horz" pos="1706">
          <p15:clr>
            <a:srgbClr val="A4A3A4"/>
          </p15:clr>
        </p15:guide>
        <p15:guide id="19" orient="horz" pos="1860">
          <p15:clr>
            <a:srgbClr val="A4A3A4"/>
          </p15:clr>
        </p15:guide>
        <p15:guide id="20" orient="horz" pos="2329">
          <p15:clr>
            <a:srgbClr val="A4A3A4"/>
          </p15:clr>
        </p15:guide>
        <p15:guide id="21" orient="horz" pos="2484">
          <p15:clr>
            <a:srgbClr val="A4A3A4"/>
          </p15:clr>
        </p15:guide>
        <p15:guide id="22" orient="horz" pos="2954">
          <p15:clr>
            <a:srgbClr val="A4A3A4"/>
          </p15:clr>
        </p15:guide>
        <p15:guide id="23" orient="horz" pos="3417">
          <p15:clr>
            <a:srgbClr val="A4A3A4"/>
          </p15:clr>
        </p15:guide>
        <p15:guide id="24" orient="horz" pos="3716">
          <p15:clr>
            <a:srgbClr val="A4A3A4"/>
          </p15:clr>
        </p15:guide>
        <p15:guide id="25" orient="horz" pos="3569">
          <p15:clr>
            <a:srgbClr val="A4A3A4"/>
          </p15:clr>
        </p15:guide>
        <p15:guide id="26" orient="horz" pos="327">
          <p15:clr>
            <a:srgbClr val="A4A3A4"/>
          </p15:clr>
        </p15:guide>
        <p15:guide id="27" orient="horz" pos="4169">
          <p15:clr>
            <a:srgbClr val="A4A3A4"/>
          </p15:clr>
        </p15:guide>
        <p15:guide id="28" pos="782">
          <p15:clr>
            <a:srgbClr val="A4A3A4"/>
          </p15:clr>
        </p15:guide>
        <p15:guide id="29" pos="612">
          <p15:clr>
            <a:srgbClr val="A4A3A4"/>
          </p15:clr>
        </p15:guide>
        <p15:guide id="30" pos="158">
          <p15:clr>
            <a:srgbClr val="A4A3A4"/>
          </p15:clr>
        </p15:guide>
        <p15:guide id="31" pos="1232">
          <p15:clr>
            <a:srgbClr val="A4A3A4"/>
          </p15:clr>
        </p15:guide>
        <p15:guide id="32" pos="1406">
          <p15:clr>
            <a:srgbClr val="A4A3A4"/>
          </p15:clr>
        </p15:guide>
        <p15:guide id="33" pos="1859">
          <p15:clr>
            <a:srgbClr val="A4A3A4"/>
          </p15:clr>
        </p15:guide>
        <p15:guide id="34" pos="2029">
          <p15:clr>
            <a:srgbClr val="A4A3A4"/>
          </p15:clr>
        </p15:guide>
        <p15:guide id="35" pos="2503">
          <p15:clr>
            <a:srgbClr val="A4A3A4"/>
          </p15:clr>
        </p15:guide>
        <p15:guide id="36" pos="2653">
          <p15:clr>
            <a:srgbClr val="A4A3A4"/>
          </p15:clr>
        </p15:guide>
        <p15:guide id="37" pos="3127">
          <p15:clr>
            <a:srgbClr val="A4A3A4"/>
          </p15:clr>
        </p15:guide>
        <p15:guide id="38" pos="3270">
          <p15:clr>
            <a:srgbClr val="A4A3A4"/>
          </p15:clr>
        </p15:guide>
        <p15:guide id="39" pos="3742">
          <p15:clr>
            <a:srgbClr val="A4A3A4"/>
          </p15:clr>
        </p15:guide>
        <p15:guide id="40" pos="3901">
          <p15:clr>
            <a:srgbClr val="A4A3A4"/>
          </p15:clr>
        </p15:guide>
        <p15:guide id="41" pos="4516">
          <p15:clr>
            <a:srgbClr val="A4A3A4"/>
          </p15:clr>
        </p15:guide>
        <p15:guide id="42" pos="4354">
          <p15:clr>
            <a:srgbClr val="A4A3A4"/>
          </p15:clr>
        </p15:guide>
        <p15:guide id="43" pos="4983">
          <p15:clr>
            <a:srgbClr val="A4A3A4"/>
          </p15:clr>
        </p15:guide>
        <p15:guide id="44" pos="5148">
          <p15:clr>
            <a:srgbClr val="A4A3A4"/>
          </p15:clr>
        </p15:guide>
        <p15:guide id="45" pos="5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elin@sweb.ch" initials="k" lastIdx="1" clrIdx="0">
    <p:extLst>
      <p:ext uri="{19B8F6BF-5375-455C-9EA6-DF929625EA0E}">
        <p15:presenceInfo xmlns:p15="http://schemas.microsoft.com/office/powerpoint/2012/main" userId="c0451d6dda297aa9" providerId="Windows Live"/>
      </p:ext>
    </p:extLst>
  </p:cmAuthor>
  <p:cmAuthor id="2" name="Harald G. Müller" initials="HGM" lastIdx="1" clrIdx="1">
    <p:extLst>
      <p:ext uri="{19B8F6BF-5375-455C-9EA6-DF929625EA0E}">
        <p15:presenceInfo xmlns:p15="http://schemas.microsoft.com/office/powerpoint/2012/main" userId="27a27f4190d660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E73BE"/>
    <a:srgbClr val="2A2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253126-6D1A-4AD5-BBF0-556488769F95}" v="1" dt="2019-03-12T09:55:03.7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000" autoAdjust="0"/>
  </p:normalViewPr>
  <p:slideViewPr>
    <p:cSldViewPr>
      <p:cViewPr>
        <p:scale>
          <a:sx n="81" d="100"/>
          <a:sy n="81" d="100"/>
        </p:scale>
        <p:origin x="1526" y="58"/>
      </p:cViewPr>
      <p:guideLst>
        <p:guide orient="horz" pos="475"/>
        <p:guide orient="horz" pos="1562"/>
        <p:guide orient="horz" pos="2047"/>
        <p:guide orient="horz" pos="2172"/>
        <p:guide orient="horz" pos="935"/>
        <p:guide orient="horz" pos="2632"/>
        <p:guide orient="horz" pos="1399"/>
        <p:guide orient="horz" pos="2798"/>
        <p:guide orient="horz" pos="3262"/>
        <p:guide orient="horz" pos="3115"/>
        <p:guide orient="horz" pos="3873"/>
        <p:guide orient="horz" pos="163"/>
        <p:guide orient="horz" pos="4024"/>
        <p:guide orient="horz" pos="622"/>
        <p:guide orient="horz" pos="777"/>
        <p:guide orient="horz" pos="1099"/>
        <p:guide orient="horz" pos="1253"/>
        <p:guide orient="horz" pos="1706"/>
        <p:guide orient="horz" pos="1860"/>
        <p:guide orient="horz" pos="2329"/>
        <p:guide orient="horz" pos="2484"/>
        <p:guide orient="horz" pos="2954"/>
        <p:guide orient="horz" pos="3417"/>
        <p:guide orient="horz" pos="3716"/>
        <p:guide orient="horz" pos="3569"/>
        <p:guide orient="horz" pos="327"/>
        <p:guide orient="horz" pos="4169"/>
        <p:guide pos="782"/>
        <p:guide pos="612"/>
        <p:guide pos="158"/>
        <p:guide pos="1232"/>
        <p:guide pos="1406"/>
        <p:guide pos="1859"/>
        <p:guide pos="2029"/>
        <p:guide pos="2503"/>
        <p:guide pos="2653"/>
        <p:guide pos="3127"/>
        <p:guide pos="3270"/>
        <p:guide pos="3742"/>
        <p:guide pos="3901"/>
        <p:guide pos="4516"/>
        <p:guide pos="4354"/>
        <p:guide pos="4983"/>
        <p:guide pos="5148"/>
        <p:guide pos="5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49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ald Müller" userId="040bb1b6-8838-4032-8cbc-38999f17fd1e" providerId="ADAL" clId="{7E253126-6D1A-4AD5-BBF0-556488769F95}"/>
    <pc:docChg chg="modSld">
      <pc:chgData name="Harald Müller" userId="040bb1b6-8838-4032-8cbc-38999f17fd1e" providerId="ADAL" clId="{7E253126-6D1A-4AD5-BBF0-556488769F95}" dt="2019-03-12T09:55:11.713" v="3" actId="1076"/>
      <pc:docMkLst>
        <pc:docMk/>
      </pc:docMkLst>
      <pc:sldChg chg="modSp">
        <pc:chgData name="Harald Müller" userId="040bb1b6-8838-4032-8cbc-38999f17fd1e" providerId="ADAL" clId="{7E253126-6D1A-4AD5-BBF0-556488769F95}" dt="2019-03-12T09:55:11.713" v="3" actId="1076"/>
        <pc:sldMkLst>
          <pc:docMk/>
          <pc:sldMk cId="3406966391" sldId="282"/>
        </pc:sldMkLst>
        <pc:spChg chg="mod">
          <ac:chgData name="Harald Müller" userId="040bb1b6-8838-4032-8cbc-38999f17fd1e" providerId="ADAL" clId="{7E253126-6D1A-4AD5-BBF0-556488769F95}" dt="2019-03-12T09:55:11.713" v="3" actId="1076"/>
          <ac:spMkLst>
            <pc:docMk/>
            <pc:sldMk cId="3406966391" sldId="282"/>
            <ac:spMk id="7" creationId="{C7AF0276-EB80-4443-853D-6FA3FB81B6F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4F718-A41A-4DE7-A394-F31047CAABEB}" type="datetime1">
              <a:rPr lang="de-CH" smtClean="0"/>
              <a:t>12.03.2019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B1F98-2128-4AA5-BC1A-C8797C9CEC6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0620112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DB34-0E71-4055-AB55-8DEA6C0821CA}" type="datetime1">
              <a:rPr lang="de-CH" smtClean="0"/>
              <a:t>12.03.2019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9775"/>
            <a:ext cx="49403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DA21A-8251-461C-9CE0-99018BBE32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2642623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Frage: Was passiert nach der Eingabe der URL und ENTER?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12.03.2019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28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12.03.2019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8127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%77%77%77.g%6F%6Fl%65.com 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CH" dirty="0">
                <a:sym typeface="Wingdings" panose="05000000000000000000" pitchFamily="2" charset="2"/>
              </a:rPr>
              <a:t>www.google.com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de-CH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de-CH" dirty="0">
                <a:sym typeface="Wingdings" panose="05000000000000000000" pitchFamily="2" charset="2"/>
              </a:rPr>
              <a:t>ASCII-Tabelle</a:t>
            </a:r>
            <a:r>
              <a:rPr lang="de-CH" baseline="0" dirty="0">
                <a:sym typeface="Wingdings" panose="05000000000000000000" pitchFamily="2" charset="2"/>
              </a:rPr>
              <a:t> im Internet suchen. Kodiert wird der Hex-Code des Zeichens (also %65 == «A»)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12.03.2019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5720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HTTP-Protokoll</a:t>
            </a:r>
            <a:r>
              <a:rPr lang="de-CH" baseline="0" dirty="0"/>
              <a:t> unter </a:t>
            </a:r>
          </a:p>
          <a:p>
            <a:r>
              <a:rPr lang="de-CH" dirty="0"/>
              <a:t>http://wiki.wireshark.org/Hyper_Text_Transfer_Protocol?action=show&amp;redirect=HTTP</a:t>
            </a:r>
          </a:p>
          <a:p>
            <a:r>
              <a:rPr lang="de-CH" dirty="0"/>
              <a:t>Sample-Session</a:t>
            </a:r>
            <a:r>
              <a:rPr lang="de-CH" baseline="0" dirty="0"/>
              <a:t>s für </a:t>
            </a:r>
            <a:r>
              <a:rPr lang="de-CH" baseline="0" dirty="0" err="1"/>
              <a:t>Wireshark</a:t>
            </a:r>
            <a:r>
              <a:rPr lang="de-CH" baseline="0" dirty="0"/>
              <a:t> unter</a:t>
            </a:r>
            <a:endParaRPr lang="de-CH" dirty="0"/>
          </a:p>
          <a:p>
            <a:r>
              <a:rPr lang="de-CH" dirty="0"/>
              <a:t>http://wiki.wireshark.org/SampleCaptures#HyperText_Transport_Protocol_.28HTTP.29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12.03.2019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165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" y="1474838"/>
            <a:ext cx="544634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425" y="1474838"/>
            <a:ext cx="7686675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D56135-E65C-4B3F-AC3A-6DEA54D6F98E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495" y="785813"/>
            <a:ext cx="7750386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842" y="849686"/>
            <a:ext cx="7678061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564" y="1569836"/>
            <a:ext cx="8327990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980" y="1563688"/>
            <a:ext cx="3589251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794" y="1563688"/>
            <a:ext cx="4355306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A80C-FC76-4DC7-B3EB-33760A2CBE8A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659" y="1563880"/>
            <a:ext cx="3366762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985" y="1744663"/>
            <a:ext cx="4732115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5201-3390-4258-8CAE-73445054D7C6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1751888"/>
            <a:ext cx="7686675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754063"/>
            <a:ext cx="7686675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1BFFE-A4B9-477E-A89E-A7A1FDACEFA0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72" y="754063"/>
            <a:ext cx="86402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79C6-36F1-4CEF-B179-102C0E64DDA3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D1E1-685D-4A7C-B1CC-C29886C751CF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5586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F422-66F8-4ABA-9A19-D2A8421D6560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929" y="690563"/>
            <a:ext cx="7750386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900" y="1566019"/>
            <a:ext cx="8280263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81843" y="354360"/>
            <a:ext cx="1279054" cy="237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D44B488-F2F1-493C-BACA-CAEA3E65DC8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87421" y="357996"/>
            <a:ext cx="2005695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4250" y="362945"/>
            <a:ext cx="494988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0" y="250064"/>
            <a:ext cx="741600" cy="259516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4466843" y="3321278"/>
            <a:ext cx="2103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50825" y="6605914"/>
            <a:ext cx="8658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1241425" y="260559"/>
            <a:ext cx="766800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1239838" y="427159"/>
            <a:ext cx="281697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>
                <a:latin typeface="Verdana" pitchFamily="34" charset="0"/>
                <a:ea typeface="Verdana" pitchFamily="34" charset="0"/>
                <a:cs typeface="Verdana" pitchFamily="34" charset="0"/>
              </a:rPr>
              <a:t>Beispiel-Präsentation</a:t>
            </a: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5" r:id="rId8"/>
    <p:sldLayoutId id="2147483654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HTTP-Statuscode" TargetMode="External"/><Relationship Id="rId2" Type="http://schemas.openxmlformats.org/officeDocument/2006/relationships/hyperlink" Target="https://www.restapitutorial.com/httpstatuscodes.html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Uniform_Resource_Locato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e.wikipedia.org/wiki/Uniform_Resource_Identifier#Schem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URL-Encod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asciitable.com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5" b="5805"/>
          <a:stretch>
            <a:fillRect/>
          </a:stretch>
        </p:blipFill>
        <p:spPr/>
      </p:pic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</a:t>
            </a:fld>
            <a:endParaRPr lang="de-CH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solidFill>
                  <a:srgbClr val="FF0000"/>
                </a:solidFill>
              </a:rPr>
              <a:t>H</a:t>
            </a:r>
            <a:r>
              <a:rPr lang="de-CH"/>
              <a:t>yper</a:t>
            </a:r>
            <a:r>
              <a:rPr lang="de-CH">
                <a:solidFill>
                  <a:srgbClr val="FF0000"/>
                </a:solidFill>
              </a:rPr>
              <a:t>t</a:t>
            </a:r>
            <a:r>
              <a:rPr lang="de-CH"/>
              <a:t>ext </a:t>
            </a:r>
            <a:r>
              <a:rPr lang="de-CH">
                <a:solidFill>
                  <a:srgbClr val="FF0000"/>
                </a:solidFill>
              </a:rPr>
              <a:t>T</a:t>
            </a:r>
            <a:r>
              <a:rPr lang="de-CH"/>
              <a:t>ransfer </a:t>
            </a:r>
            <a:r>
              <a:rPr lang="de-CH">
                <a:solidFill>
                  <a:srgbClr val="FF0000"/>
                </a:solidFill>
              </a:rPr>
              <a:t>P</a:t>
            </a:r>
            <a:r>
              <a:rPr lang="de-CH"/>
              <a:t>rotocol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4681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Agenda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/>
              <a:t>URL</a:t>
            </a:r>
          </a:p>
          <a:p>
            <a:r>
              <a:rPr lang="de-CH" dirty="0"/>
              <a:t>HTTP-Ablauf</a:t>
            </a:r>
          </a:p>
          <a:p>
            <a:r>
              <a:rPr lang="de-CH" dirty="0"/>
              <a:t>Nachrichten: Request – Response</a:t>
            </a:r>
          </a:p>
          <a:p>
            <a:r>
              <a:rPr lang="de-CH" dirty="0"/>
              <a:t>Aufbau einer Nachricht: Header – Body</a:t>
            </a:r>
          </a:p>
          <a:p>
            <a:r>
              <a:rPr lang="de-CH" dirty="0"/>
              <a:t>TCP / IP</a:t>
            </a:r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96845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Eingabe der URL</a:t>
            </a:r>
            <a:endParaRPr lang="de-CH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3</a:t>
            </a:fld>
            <a:endParaRPr lang="de-CH" dirty="0"/>
          </a:p>
        </p:txBody>
      </p:sp>
      <p:cxnSp>
        <p:nvCxnSpPr>
          <p:cNvPr id="16" name="Gerade Verbindung mit Pfeil 15"/>
          <p:cNvCxnSpPr/>
          <p:nvPr/>
        </p:nvCxnSpPr>
        <p:spPr>
          <a:xfrm flipV="1">
            <a:off x="2844602" y="3140968"/>
            <a:ext cx="432000" cy="36004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570" y="1954218"/>
            <a:ext cx="5364002" cy="8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1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DNS-Abfrage</a:t>
            </a:r>
            <a:endParaRPr lang="de-CH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332434" y="1589472"/>
            <a:ext cx="6836167" cy="3102506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8" name="Pfeil nach rechts 7"/>
          <p:cNvSpPr/>
          <p:nvPr/>
        </p:nvSpPr>
        <p:spPr>
          <a:xfrm rot="20413367">
            <a:off x="2758776" y="2656621"/>
            <a:ext cx="423849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Welche IP-Adresse hat www.search.ch?</a:t>
            </a:r>
          </a:p>
        </p:txBody>
      </p:sp>
      <p:sp>
        <p:nvSpPr>
          <p:cNvPr id="10" name="Pfeil nach rechts 9"/>
          <p:cNvSpPr/>
          <p:nvPr/>
        </p:nvSpPr>
        <p:spPr>
          <a:xfrm rot="20413367" flipH="1">
            <a:off x="2803530" y="3182860"/>
            <a:ext cx="4376301" cy="792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IP-Adresse heisst 195.141.85.90</a:t>
            </a:r>
          </a:p>
        </p:txBody>
      </p:sp>
    </p:spTree>
    <p:extLst>
      <p:ext uri="{BB962C8B-B14F-4D97-AF65-F5344CB8AC3E}">
        <p14:creationId xmlns:p14="http://schemas.microsoft.com/office/powerpoint/2010/main" val="23571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Request/Response im Detail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5</a:t>
            </a:fld>
            <a:endParaRPr lang="de-CH" dirty="0"/>
          </a:p>
        </p:txBody>
      </p:sp>
      <p:sp>
        <p:nvSpPr>
          <p:cNvPr id="17" name="Sprechblase: rechteckig mit abgerundeten Ecken 16">
            <a:extLst>
              <a:ext uri="{FF2B5EF4-FFF2-40B4-BE49-F238E27FC236}">
                <a16:creationId xmlns:a16="http://schemas.microsoft.com/office/drawing/2014/main" id="{EB2BEA88-6E8A-4092-9200-9B22B53128B9}"/>
              </a:ext>
            </a:extLst>
          </p:cNvPr>
          <p:cNvSpPr/>
          <p:nvPr/>
        </p:nvSpPr>
        <p:spPr>
          <a:xfrm>
            <a:off x="4042971" y="1428989"/>
            <a:ext cx="4637690" cy="195060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dirty="0"/>
              <a:t>Hoi Server,</a:t>
            </a:r>
          </a:p>
          <a:p>
            <a:r>
              <a:rPr lang="de-CH" dirty="0"/>
              <a:t>Ich weiss, dass du eine Datei mit Namen «index.html» hast. Bitte sende mir diese im Format «</a:t>
            </a:r>
            <a:r>
              <a:rPr lang="de-CH" dirty="0" err="1"/>
              <a:t>text</a:t>
            </a:r>
            <a:r>
              <a:rPr lang="de-CH" dirty="0"/>
              <a:t>/</a:t>
            </a:r>
            <a:r>
              <a:rPr lang="de-CH" dirty="0" err="1"/>
              <a:t>html</a:t>
            </a:r>
            <a:r>
              <a:rPr lang="de-CH" dirty="0"/>
              <a:t>». Wenn möglich, natürlich in deutsch. </a:t>
            </a:r>
          </a:p>
          <a:p>
            <a:r>
              <a:rPr lang="de-CH" dirty="0"/>
              <a:t>Gruss Client Browser</a:t>
            </a:r>
          </a:p>
        </p:txBody>
      </p:sp>
      <p:sp>
        <p:nvSpPr>
          <p:cNvPr id="20" name="Pfeil nach rechts 7">
            <a:extLst>
              <a:ext uri="{FF2B5EF4-FFF2-40B4-BE49-F238E27FC236}">
                <a16:creationId xmlns:a16="http://schemas.microsoft.com/office/drawing/2014/main" id="{94781788-3230-4ADA-9400-BBE9B46610B8}"/>
              </a:ext>
            </a:extLst>
          </p:cNvPr>
          <p:cNvSpPr/>
          <p:nvPr/>
        </p:nvSpPr>
        <p:spPr>
          <a:xfrm>
            <a:off x="3852714" y="3645024"/>
            <a:ext cx="24482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Request (Anfrage)</a:t>
            </a:r>
          </a:p>
        </p:txBody>
      </p:sp>
      <p:sp>
        <p:nvSpPr>
          <p:cNvPr id="21" name="Sprechblase: rechteckig 20">
            <a:extLst>
              <a:ext uri="{FF2B5EF4-FFF2-40B4-BE49-F238E27FC236}">
                <a16:creationId xmlns:a16="http://schemas.microsoft.com/office/drawing/2014/main" id="{1A57CDAA-7B59-4953-8C68-5F936BE02AD5}"/>
              </a:ext>
            </a:extLst>
          </p:cNvPr>
          <p:cNvSpPr/>
          <p:nvPr/>
        </p:nvSpPr>
        <p:spPr>
          <a:xfrm>
            <a:off x="3011329" y="5114107"/>
            <a:ext cx="5669332" cy="1476363"/>
          </a:xfrm>
          <a:prstGeom prst="wedgeRectCallout">
            <a:avLst>
              <a:gd name="adj1" fmla="val -20124"/>
              <a:gd name="adj2" fmla="val -8289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dirty="0">
                <a:latin typeface="Lucida Console" panose="020B0609040504020204" pitchFamily="49" charset="0"/>
              </a:rPr>
              <a:t>Lieber Anfrager,</a:t>
            </a:r>
          </a:p>
          <a:p>
            <a:r>
              <a:rPr lang="de-CH" sz="1400" dirty="0">
                <a:latin typeface="Lucida Console" panose="020B0609040504020204" pitchFamily="49" charset="0"/>
              </a:rPr>
              <a:t>Die gewünschte Datei ist tatsächlich </a:t>
            </a:r>
          </a:p>
          <a:p>
            <a:r>
              <a:rPr lang="de-CH" sz="1400" dirty="0">
                <a:latin typeface="Lucida Console" panose="020B0609040504020204" pitchFamily="49" charset="0"/>
              </a:rPr>
              <a:t>Vorhanden. Du findest sie im Anhang (Body). Sie </a:t>
            </a:r>
          </a:p>
          <a:p>
            <a:r>
              <a:rPr lang="de-CH" sz="1400" dirty="0">
                <a:latin typeface="Lucida Console" panose="020B0609040504020204" pitchFamily="49" charset="0"/>
              </a:rPr>
              <a:t>ist 53881 Byte gross, im gewünschten «</a:t>
            </a:r>
            <a:r>
              <a:rPr lang="de-CH" sz="1400" dirty="0" err="1">
                <a:latin typeface="Lucida Console" panose="020B0609040504020204" pitchFamily="49" charset="0"/>
              </a:rPr>
              <a:t>text</a:t>
            </a:r>
            <a:r>
              <a:rPr lang="de-CH" sz="1400" dirty="0">
                <a:latin typeface="Lucida Console" panose="020B0609040504020204" pitchFamily="49" charset="0"/>
              </a:rPr>
              <a:t>/</a:t>
            </a:r>
            <a:r>
              <a:rPr lang="de-CH" sz="1400" dirty="0" err="1">
                <a:latin typeface="Lucida Console" panose="020B0609040504020204" pitchFamily="49" charset="0"/>
              </a:rPr>
              <a:t>html</a:t>
            </a:r>
            <a:r>
              <a:rPr lang="de-CH" sz="1400" dirty="0">
                <a:latin typeface="Lucida Console" panose="020B0609040504020204" pitchFamily="49" charset="0"/>
              </a:rPr>
              <a:t>»- Format und in UTF-8 Codiert. </a:t>
            </a:r>
          </a:p>
          <a:p>
            <a:r>
              <a:rPr lang="de-CH" sz="1400" dirty="0">
                <a:latin typeface="Lucida Console" panose="020B0609040504020204" pitchFamily="49" charset="0"/>
              </a:rPr>
              <a:t>Beste Grüsse vom Apache Server</a:t>
            </a:r>
          </a:p>
        </p:txBody>
      </p:sp>
      <p:sp>
        <p:nvSpPr>
          <p:cNvPr id="22" name="Pfeil nach rechts 10">
            <a:extLst>
              <a:ext uri="{FF2B5EF4-FFF2-40B4-BE49-F238E27FC236}">
                <a16:creationId xmlns:a16="http://schemas.microsoft.com/office/drawing/2014/main" id="{B60AD03A-9459-4FA1-8979-899E439D1A08}"/>
              </a:ext>
            </a:extLst>
          </p:cNvPr>
          <p:cNvSpPr/>
          <p:nvPr/>
        </p:nvSpPr>
        <p:spPr>
          <a:xfrm flipH="1">
            <a:off x="3852714" y="4175890"/>
            <a:ext cx="2448272" cy="5040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Response (Antwort)</a:t>
            </a:r>
          </a:p>
        </p:txBody>
      </p:sp>
    </p:spTree>
    <p:extLst>
      <p:ext uri="{BB962C8B-B14F-4D97-AF65-F5344CB8AC3E}">
        <p14:creationId xmlns:p14="http://schemas.microsoft.com/office/powerpoint/2010/main" val="512323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HTTP Request</a:t>
            </a:r>
            <a:r>
              <a:rPr lang="de-CH" dirty="0"/>
              <a:t>/Response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6</a:t>
            </a:fld>
            <a:endParaRPr lang="de-CH" dirty="0"/>
          </a:p>
        </p:txBody>
      </p:sp>
      <p:sp>
        <p:nvSpPr>
          <p:cNvPr id="8" name="Pfeil nach rechts 7"/>
          <p:cNvSpPr/>
          <p:nvPr/>
        </p:nvSpPr>
        <p:spPr>
          <a:xfrm>
            <a:off x="3852714" y="3645024"/>
            <a:ext cx="24482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Request (Anfrage)</a:t>
            </a:r>
          </a:p>
        </p:txBody>
      </p:sp>
      <p:sp>
        <p:nvSpPr>
          <p:cNvPr id="11" name="Pfeil nach rechts 10"/>
          <p:cNvSpPr/>
          <p:nvPr/>
        </p:nvSpPr>
        <p:spPr>
          <a:xfrm flipH="1">
            <a:off x="3852714" y="4175890"/>
            <a:ext cx="2448272" cy="5040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Response (Antwort)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832915" y="298766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195.141.85.90</a:t>
            </a:r>
          </a:p>
        </p:txBody>
      </p:sp>
    </p:spTree>
    <p:extLst>
      <p:ext uri="{BB962C8B-B14F-4D97-AF65-F5344CB8AC3E}">
        <p14:creationId xmlns:p14="http://schemas.microsoft.com/office/powerpoint/2010/main" val="3966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Request/Response im Detail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37120" y="3356992"/>
            <a:ext cx="6564205" cy="133802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7</a:t>
            </a:fld>
            <a:endParaRPr lang="de-CH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2412554" y="1556792"/>
            <a:ext cx="5948343" cy="2664296"/>
            <a:chOff x="2412554" y="1556792"/>
            <a:chExt cx="5948343" cy="2664296"/>
          </a:xfrm>
        </p:grpSpPr>
        <p:sp>
          <p:nvSpPr>
            <p:cNvPr id="10" name="Band nach unten 9"/>
            <p:cNvSpPr/>
            <p:nvPr/>
          </p:nvSpPr>
          <p:spPr>
            <a:xfrm>
              <a:off x="2412554" y="1556792"/>
              <a:ext cx="5948343" cy="1629374"/>
            </a:xfrm>
            <a:prstGeom prst="ribbon">
              <a:avLst>
                <a:gd name="adj1" fmla="val 9318"/>
                <a:gd name="adj2" fmla="val 74950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3472898" y="1787332"/>
              <a:ext cx="4248472" cy="2433756"/>
              <a:chOff x="3472898" y="1787332"/>
              <a:chExt cx="4248472" cy="2433756"/>
            </a:xfrm>
          </p:grpSpPr>
          <p:sp>
            <p:nvSpPr>
              <p:cNvPr id="8" name="Pfeil nach rechts 7"/>
              <p:cNvSpPr/>
              <p:nvPr/>
            </p:nvSpPr>
            <p:spPr>
              <a:xfrm>
                <a:off x="3852714" y="3645024"/>
                <a:ext cx="2448272" cy="57606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Request (Anfrage)</a:t>
                </a:r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>
                <a:off x="3472898" y="1787332"/>
                <a:ext cx="424847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200" dirty="0"/>
                  <a:t>GET http://www.search.ch/?q=test&amp;search=Suchen HTTP/1.1</a:t>
                </a:r>
              </a:p>
              <a:p>
                <a:r>
                  <a:rPr lang="de-CH" sz="1200" dirty="0" err="1"/>
                  <a:t>Accept</a:t>
                </a:r>
                <a:r>
                  <a:rPr lang="de-CH" sz="1200" dirty="0"/>
                  <a:t>: </a:t>
                </a:r>
                <a:r>
                  <a:rPr lang="de-CH" sz="1200" dirty="0" err="1"/>
                  <a:t>text</a:t>
                </a:r>
                <a:r>
                  <a:rPr lang="de-CH" sz="1200" dirty="0"/>
                  <a:t>/</a:t>
                </a:r>
                <a:r>
                  <a:rPr lang="de-CH" sz="1200" dirty="0" err="1"/>
                  <a:t>html</a:t>
                </a:r>
                <a:r>
                  <a:rPr lang="de-CH" sz="1200" dirty="0"/>
                  <a:t>, </a:t>
                </a:r>
                <a:r>
                  <a:rPr lang="de-CH" sz="1200" dirty="0" err="1"/>
                  <a:t>application</a:t>
                </a:r>
                <a:r>
                  <a:rPr lang="de-CH" sz="1200" dirty="0"/>
                  <a:t>/</a:t>
                </a:r>
                <a:r>
                  <a:rPr lang="de-CH" sz="1200" dirty="0" err="1"/>
                  <a:t>xhtml+xml</a:t>
                </a:r>
                <a:r>
                  <a:rPr lang="de-CH" sz="1200" dirty="0"/>
                  <a:t>, */*</a:t>
                </a:r>
              </a:p>
              <a:p>
                <a:r>
                  <a:rPr lang="de-CH" sz="1200" dirty="0" err="1"/>
                  <a:t>Accept</a:t>
                </a:r>
                <a:r>
                  <a:rPr lang="de-CH" sz="1200" dirty="0"/>
                  <a:t>-Language: </a:t>
                </a:r>
                <a:r>
                  <a:rPr lang="de-CH" sz="1200" dirty="0" err="1"/>
                  <a:t>de-CH,de;q</a:t>
                </a:r>
                <a:r>
                  <a:rPr lang="de-CH" sz="1200" dirty="0"/>
                  <a:t>=0.5</a:t>
                </a:r>
              </a:p>
              <a:p>
                <a:r>
                  <a:rPr lang="de-CH" sz="1200" dirty="0"/>
                  <a:t>User-Agent: Mozilla/5.0 </a:t>
                </a:r>
              </a:p>
              <a:p>
                <a:r>
                  <a:rPr lang="de-CH" sz="1200" dirty="0"/>
                  <a:t>Connection: Keep-</a:t>
                </a:r>
                <a:r>
                  <a:rPr lang="de-CH" sz="1200" dirty="0" err="1"/>
                  <a:t>Alive</a:t>
                </a:r>
                <a:endParaRPr lang="de-CH" sz="1200" dirty="0"/>
              </a:p>
              <a:p>
                <a:r>
                  <a:rPr lang="de-CH" sz="1200" dirty="0"/>
                  <a:t>Host: www.search.ch</a:t>
                </a:r>
              </a:p>
              <a:p>
                <a:endParaRPr lang="de-CH" sz="1200" dirty="0"/>
              </a:p>
            </p:txBody>
          </p:sp>
        </p:grpSp>
      </p:grpSp>
      <p:grpSp>
        <p:nvGrpSpPr>
          <p:cNvPr id="16" name="Gruppieren 15"/>
          <p:cNvGrpSpPr/>
          <p:nvPr/>
        </p:nvGrpSpPr>
        <p:grpSpPr>
          <a:xfrm>
            <a:off x="2268538" y="4175890"/>
            <a:ext cx="7327222" cy="2330390"/>
            <a:chOff x="2268538" y="4175890"/>
            <a:chExt cx="7327222" cy="2330390"/>
          </a:xfrm>
        </p:grpSpPr>
        <p:sp>
          <p:nvSpPr>
            <p:cNvPr id="14" name="Band nach unten 13"/>
            <p:cNvSpPr/>
            <p:nvPr/>
          </p:nvSpPr>
          <p:spPr>
            <a:xfrm>
              <a:off x="2268538" y="4634812"/>
              <a:ext cx="6092359" cy="1871467"/>
            </a:xfrm>
            <a:prstGeom prst="ribbon">
              <a:avLst>
                <a:gd name="adj1" fmla="val 5246"/>
                <a:gd name="adj2" fmla="val 7495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3494719" y="4175890"/>
              <a:ext cx="6101041" cy="2330390"/>
              <a:chOff x="3494719" y="4175890"/>
              <a:chExt cx="6101041" cy="2330390"/>
            </a:xfrm>
          </p:grpSpPr>
          <p:sp>
            <p:nvSpPr>
              <p:cNvPr id="11" name="Pfeil nach rechts 10"/>
              <p:cNvSpPr/>
              <p:nvPr/>
            </p:nvSpPr>
            <p:spPr>
              <a:xfrm flipH="1">
                <a:off x="3852714" y="4175890"/>
                <a:ext cx="2448272" cy="504056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CH" dirty="0"/>
                  <a:t>Response (Antwort)</a:t>
                </a: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3494719" y="4751954"/>
                <a:ext cx="6101041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CH" sz="1200" dirty="0">
                    <a:latin typeface="Lucida Console" panose="020B0609040504020204" pitchFamily="49" charset="0"/>
                  </a:rPr>
                  <a:t>HTTP/1.1 200 OK</a:t>
                </a:r>
              </a:p>
              <a:p>
                <a:r>
                  <a:rPr lang="en-US" sz="1200" dirty="0">
                    <a:latin typeface="Lucida Console" panose="020B0609040504020204" pitchFamily="49" charset="0"/>
                  </a:rPr>
                  <a:t>Date: Sun, 12 May 2013 17:38:26 GMT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Server: Apache</a:t>
                </a:r>
              </a:p>
              <a:p>
                <a:r>
                  <a:rPr lang="de-CH" sz="1200" dirty="0" err="1">
                    <a:latin typeface="Lucida Console" panose="020B0609040504020204" pitchFamily="49" charset="0"/>
                  </a:rPr>
                  <a:t>Vary</a:t>
                </a:r>
                <a:r>
                  <a:rPr lang="de-CH" sz="1200" dirty="0">
                    <a:latin typeface="Lucida Console" panose="020B0609040504020204" pitchFamily="49" charset="0"/>
                  </a:rPr>
                  <a:t>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Accept</a:t>
                </a:r>
                <a:r>
                  <a:rPr lang="de-CH" sz="1200" dirty="0">
                    <a:latin typeface="Lucida Console" panose="020B0609040504020204" pitchFamily="49" charset="0"/>
                  </a:rPr>
                  <a:t>-Encoding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Content-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Length</a:t>
                </a:r>
                <a:r>
                  <a:rPr lang="de-CH" sz="1200" dirty="0">
                    <a:latin typeface="Lucida Console" panose="020B0609040504020204" pitchFamily="49" charset="0"/>
                  </a:rPr>
                  <a:t>: 53881</a:t>
                </a: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Connection: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close</a:t>
                </a:r>
                <a:endParaRPr lang="de-CH" sz="1200" dirty="0">
                  <a:latin typeface="Lucida Console" panose="020B0609040504020204" pitchFamily="49" charset="0"/>
                </a:endParaRP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Content-Type: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text</a:t>
                </a:r>
                <a:r>
                  <a:rPr lang="de-CH" sz="1200" dirty="0">
                    <a:latin typeface="Lucida Console" panose="020B0609040504020204" pitchFamily="49" charset="0"/>
                  </a:rPr>
                  <a:t>/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html</a:t>
                </a:r>
                <a:r>
                  <a:rPr lang="de-CH" sz="1200" dirty="0">
                    <a:latin typeface="Lucida Console" panose="020B0609040504020204" pitchFamily="49" charset="0"/>
                  </a:rPr>
                  <a:t>; </a:t>
                </a:r>
                <a:r>
                  <a:rPr lang="de-CH" sz="1200" dirty="0" err="1">
                    <a:latin typeface="Lucida Console" panose="020B0609040504020204" pitchFamily="49" charset="0"/>
                  </a:rPr>
                  <a:t>charset</a:t>
                </a:r>
                <a:r>
                  <a:rPr lang="de-CH" sz="1200" dirty="0">
                    <a:latin typeface="Lucida Console" panose="020B0609040504020204" pitchFamily="49" charset="0"/>
                  </a:rPr>
                  <a:t>=utf-8</a:t>
                </a:r>
              </a:p>
              <a:p>
                <a:endParaRPr lang="de-CH" sz="1200" dirty="0">
                  <a:latin typeface="Lucida Console" panose="020B0609040504020204" pitchFamily="49" charset="0"/>
                </a:endParaRPr>
              </a:p>
              <a:p>
                <a:r>
                  <a:rPr lang="de-CH" sz="1200" dirty="0">
                    <a:latin typeface="Lucida Console" panose="020B0609040504020204" pitchFamily="49" charset="0"/>
                  </a:rPr>
                  <a:t>&lt;!DOCTYPE HTML PUBLIC …</a:t>
                </a:r>
              </a:p>
            </p:txBody>
          </p:sp>
        </p:grp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651BD62-2374-49AC-BD2C-9AEDB02E6E93}"/>
              </a:ext>
            </a:extLst>
          </p:cNvPr>
          <p:cNvSpPr txBox="1"/>
          <p:nvPr/>
        </p:nvSpPr>
        <p:spPr>
          <a:xfrm>
            <a:off x="6832915" y="298766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195.141.85.90</a:t>
            </a:r>
          </a:p>
        </p:txBody>
      </p:sp>
    </p:spTree>
    <p:extLst>
      <p:ext uri="{BB962C8B-B14F-4D97-AF65-F5344CB8AC3E}">
        <p14:creationId xmlns:p14="http://schemas.microsoft.com/office/powerpoint/2010/main" val="25074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Statuscodes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1xx 	Informationen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2xx 	Erfolgreiche Operation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3xx 	Umleitung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4xx		Client-Fehler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CH" dirty="0"/>
              <a:t>5xx 	Server-Fehler</a:t>
            </a:r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8</a:t>
            </a:fld>
            <a:endParaRPr lang="de-CH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7AF0276-EB80-4443-853D-6FA3FB81B6FB}"/>
              </a:ext>
            </a:extLst>
          </p:cNvPr>
          <p:cNvSpPr/>
          <p:nvPr/>
        </p:nvSpPr>
        <p:spPr>
          <a:xfrm>
            <a:off x="1241425" y="5404691"/>
            <a:ext cx="61455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dirty="0">
                <a:hlinkClick r:id="rId2"/>
              </a:rPr>
              <a:t>https://de.wikipedia.org/wiki/Liste_der_HTTP-Headerfelder</a:t>
            </a:r>
          </a:p>
          <a:p>
            <a:endParaRPr lang="de-CH" dirty="0">
              <a:hlinkClick r:id="rId2"/>
            </a:endParaRPr>
          </a:p>
          <a:p>
            <a:r>
              <a:rPr lang="de-CH" dirty="0">
                <a:hlinkClick r:id="rId2"/>
              </a:rPr>
              <a:t>https://www.restapitutorial.com/httpstatuscodes.html</a:t>
            </a:r>
            <a:endParaRPr lang="de-CH" dirty="0"/>
          </a:p>
          <a:p>
            <a:r>
              <a:rPr lang="de-CH" dirty="0">
                <a:hlinkClick r:id="rId3"/>
              </a:rPr>
              <a:t>https://de.wikipedia.org/wiki/HTTP-Statuscode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0696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URL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CH" dirty="0"/>
              <a:t>Uniform </a:t>
            </a:r>
            <a:r>
              <a:rPr lang="de-CH" dirty="0" err="1"/>
              <a:t>Resource</a:t>
            </a:r>
            <a:r>
              <a:rPr lang="de-CH" dirty="0"/>
              <a:t> Locator</a:t>
            </a:r>
          </a:p>
          <a:p>
            <a:r>
              <a:rPr lang="de-CH" dirty="0">
                <a:sym typeface="Wingdings" panose="05000000000000000000" pitchFamily="2" charset="2"/>
              </a:rPr>
              <a:t>	= Einheitlicher Quellenanzeiger </a:t>
            </a:r>
            <a:br>
              <a:rPr lang="de-CH" dirty="0">
                <a:sym typeface="Wingdings" panose="05000000000000000000" pitchFamily="2" charset="2"/>
              </a:rPr>
            </a:br>
            <a:r>
              <a:rPr lang="de-CH" dirty="0">
                <a:sym typeface="Wingdings" panose="05000000000000000000" pitchFamily="2" charset="2"/>
              </a:rPr>
              <a:t>		</a:t>
            </a:r>
            <a:r>
              <a:rPr lang="de-CH" sz="2000" dirty="0">
                <a:sym typeface="Wingdings" panose="05000000000000000000" pitchFamily="2" charset="2"/>
              </a:rPr>
              <a:t>(für Dateien wie Text, Bilder, Videos)</a:t>
            </a:r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r>
              <a:rPr lang="de-CH" dirty="0">
                <a:sym typeface="Wingdings" panose="05000000000000000000" pitchFamily="2" charset="2"/>
              </a:rPr>
              <a:t> «Internet-Adresse»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858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418190"/>
            <a:ext cx="8675786" cy="5107154"/>
          </a:xfrm>
        </p:spPr>
        <p:txBody>
          <a:bodyPr>
            <a:normAutofit/>
          </a:bodyPr>
          <a:lstStyle/>
          <a:p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http://example.org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endParaRPr lang="de-CH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pPr>
              <a:lnSpc>
                <a:spcPct val="100000"/>
              </a:lnSpc>
            </a:pP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(hier gleich Netzwerkprotokoll)</a:t>
            </a:r>
          </a:p>
          <a:p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Nur Server-Angabe</a:t>
            </a:r>
          </a:p>
        </p:txBody>
      </p:sp>
    </p:spTree>
    <p:extLst>
      <p:ext uri="{BB962C8B-B14F-4D97-AF65-F5344CB8AC3E}">
        <p14:creationId xmlns:p14="http://schemas.microsoft.com/office/powerpoint/2010/main" val="1284371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418190"/>
            <a:ext cx="8675786" cy="5107154"/>
          </a:xfrm>
        </p:spPr>
        <p:txBody>
          <a:bodyPr>
            <a:normAutofit/>
          </a:bodyPr>
          <a:lstStyle/>
          <a:p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http://example.org/demo/example.cgi?land=de&amp;stadt=aa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       |                 |</a:t>
            </a: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url-path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endParaRPr lang="de-CH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pPr>
              <a:lnSpc>
                <a:spcPct val="100000"/>
              </a:lnSpc>
            </a:pPr>
            <a:r>
              <a:rPr lang="de-CH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(hier gleich Netzwerkprotokoll)</a:t>
            </a:r>
          </a:p>
          <a:p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11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Mit Pfad und Query</a:t>
            </a:r>
          </a:p>
        </p:txBody>
      </p:sp>
    </p:spTree>
    <p:extLst>
      <p:ext uri="{BB962C8B-B14F-4D97-AF65-F5344CB8AC3E}">
        <p14:creationId xmlns:p14="http://schemas.microsoft.com/office/powerpoint/2010/main" val="406506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252315" y="1490198"/>
            <a:ext cx="8675786" cy="5107154"/>
          </a:xfrm>
        </p:spPr>
        <p:txBody>
          <a:bodyPr>
            <a:normAutofit lnSpcReduction="10000"/>
          </a:bodyPr>
          <a:lstStyle/>
          <a:p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http://hans:geheim@example.org:80/demo/example.cgi?land=de&amp;stadt=aa#geschichte</a:t>
            </a: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|      |           | |                 |                |</a:t>
            </a: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|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url-path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fragment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|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password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port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</a:t>
            </a: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</a:t>
            </a:r>
            <a:endParaRPr lang="de-CH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de-CH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scheme</a:t>
            </a: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(hier gleich Netzwerkprotokoll)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sonst auch 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ftp://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https://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mailto://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ldap://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git://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telnet://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file://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oder relative URL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    (gleiche Domäne)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//   (gleiches Protokoll)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    (gleiche Ressource, z.B. gleiches Datei)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#frag(gleiche Ressource, Sprungmarke)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./   (gleiches Pfad-Segment)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../  (eine Stufe höher im Pfad)</a:t>
            </a:r>
            <a:b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nichts  (gleiche Ressource)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12</a:t>
            </a:fld>
            <a:endParaRPr lang="de-CH" dirty="0"/>
          </a:p>
        </p:txBody>
      </p:sp>
      <p:sp>
        <p:nvSpPr>
          <p:cNvPr id="7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7766752" cy="514662"/>
          </a:xfrm>
        </p:spPr>
        <p:txBody>
          <a:bodyPr/>
          <a:lstStyle/>
          <a:p>
            <a:r>
              <a:rPr lang="de-CH" dirty="0"/>
              <a:t>URL: Vollständig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824B4D2-1E83-431F-B51A-8E4668074506}"/>
              </a:ext>
            </a:extLst>
          </p:cNvPr>
          <p:cNvSpPr/>
          <p:nvPr/>
        </p:nvSpPr>
        <p:spPr>
          <a:xfrm>
            <a:off x="6313472" y="4221088"/>
            <a:ext cx="2448272" cy="15841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dirty="0">
                <a:latin typeface="Consolas" panose="020B0609020204030204" pitchFamily="49" charset="0"/>
              </a:rPr>
              <a:t>z.B. HTML-Seite</a:t>
            </a:r>
          </a:p>
          <a:p>
            <a:pPr algn="ctr"/>
            <a:endParaRPr lang="de-CH" dirty="0">
              <a:latin typeface="Consolas" panose="020B0609020204030204" pitchFamily="49" charset="0"/>
            </a:endParaRPr>
          </a:p>
          <a:p>
            <a:pPr algn="ctr"/>
            <a:endParaRPr lang="de-CH" dirty="0">
              <a:latin typeface="Consolas" panose="020B0609020204030204" pitchFamily="49" charset="0"/>
            </a:endParaRPr>
          </a:p>
          <a:p>
            <a:pPr algn="ctr"/>
            <a:r>
              <a:rPr lang="de-CH" sz="1400" dirty="0">
                <a:latin typeface="Consolas" panose="020B0609020204030204" pitchFamily="49" charset="0"/>
              </a:rPr>
              <a:t>&lt;div </a:t>
            </a:r>
            <a:r>
              <a:rPr lang="de-CH" sz="1400" dirty="0" err="1">
                <a:latin typeface="Consolas" panose="020B0609020204030204" pitchFamily="49" charset="0"/>
              </a:rPr>
              <a:t>id</a:t>
            </a:r>
            <a:r>
              <a:rPr lang="de-CH" sz="1400" dirty="0">
                <a:latin typeface="Consolas" panose="020B0609020204030204" pitchFamily="49" charset="0"/>
              </a:rPr>
              <a:t>="</a:t>
            </a:r>
            <a:r>
              <a:rPr lang="de-CH" sz="1400" dirty="0" err="1">
                <a:latin typeface="Consolas" panose="020B0609020204030204" pitchFamily="49" charset="0"/>
              </a:rPr>
              <a:t>geschichte</a:t>
            </a:r>
            <a:r>
              <a:rPr lang="de-CH" sz="1400" dirty="0">
                <a:latin typeface="Consolas" panose="020B0609020204030204" pitchFamily="49" charset="0"/>
              </a:rPr>
              <a:t>"&gt;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65632F5-18E5-4400-953F-6887CB0B0EE0}"/>
              </a:ext>
            </a:extLst>
          </p:cNvPr>
          <p:cNvCxnSpPr/>
          <p:nvPr/>
        </p:nvCxnSpPr>
        <p:spPr>
          <a:xfrm>
            <a:off x="8029178" y="2400423"/>
            <a:ext cx="0" cy="2900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61A6BE46-710E-48D0-AB75-4333F33DC605}"/>
              </a:ext>
            </a:extLst>
          </p:cNvPr>
          <p:cNvSpPr/>
          <p:nvPr/>
        </p:nvSpPr>
        <p:spPr>
          <a:xfrm>
            <a:off x="3924722" y="6125723"/>
            <a:ext cx="57415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hlinkClick r:id="rId3"/>
              </a:rPr>
              <a:t>https://de.wikipedia.org/wiki/Uniform_Resource_Locator</a:t>
            </a:r>
            <a:endParaRPr lang="de-CH" sz="1400" dirty="0"/>
          </a:p>
          <a:p>
            <a:r>
              <a:rPr lang="de-CH" sz="1400" dirty="0">
                <a:hlinkClick r:id="rId4"/>
              </a:rPr>
              <a:t>https://de.wikipedia.org/wiki/Uniform_Resource_Identifier#Schema</a:t>
            </a:r>
            <a:endParaRPr lang="de-CH" sz="1400" dirty="0"/>
          </a:p>
          <a:p>
            <a:endParaRPr lang="de-CH" sz="14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9810B50-2B62-4AB3-9851-5E49464B98C9}"/>
              </a:ext>
            </a:extLst>
          </p:cNvPr>
          <p:cNvCxnSpPr>
            <a:cxnSpLocks/>
          </p:cNvCxnSpPr>
          <p:nvPr/>
        </p:nvCxnSpPr>
        <p:spPr>
          <a:xfrm flipV="1">
            <a:off x="4428778" y="5589240"/>
            <a:ext cx="29523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02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URL: Spezielle 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ASCII-Zeichen %-kodiert (in hex </a:t>
            </a:r>
            <a:r>
              <a:rPr lang="de-CH" sz="1200" dirty="0">
                <a:sym typeface="Wingdings" panose="05000000000000000000" pitchFamily="2" charset="2"/>
              </a:rPr>
              <a:t>=16-er-System</a:t>
            </a:r>
            <a:r>
              <a:rPr lang="de-CH" dirty="0">
                <a:sym typeface="Wingdings" panose="05000000000000000000" pitchFamily="2" charset="2"/>
              </a:rPr>
              <a:t>)</a:t>
            </a:r>
          </a:p>
          <a:p>
            <a:pPr marL="1890900" lvl="1" indent="-342900">
              <a:buFont typeface="Arial" panose="020B0604020202020204" pitchFamily="34" charset="0"/>
              <a:buChar char="•"/>
            </a:pPr>
            <a:r>
              <a:rPr lang="de-CH" dirty="0"/>
              <a:t>bspw. %77%77%77.g%6F%6Fl%65.com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Leerzeichen:</a:t>
            </a:r>
            <a:r>
              <a:rPr lang="de-CH" dirty="0">
                <a:sym typeface="Wingdings" panose="05000000000000000000" pitchFamily="2" charset="2"/>
              </a:rPr>
              <a:t> %20</a:t>
            </a:r>
          </a:p>
          <a:p>
            <a:pPr marL="1890900" lvl="1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Innerhalb Query:  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Trennzeichen in Query: &amp;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>
                <a:sym typeface="Wingdings" panose="05000000000000000000" pitchFamily="2" charset="2"/>
              </a:rPr>
              <a:t>Fragment: #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13</a:t>
            </a:fld>
            <a:endParaRPr lang="de-CH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358EBA1-5C90-4ED0-8F38-8F2124FDB5A2}"/>
              </a:ext>
            </a:extLst>
          </p:cNvPr>
          <p:cNvSpPr/>
          <p:nvPr/>
        </p:nvSpPr>
        <p:spPr>
          <a:xfrm>
            <a:off x="1135710" y="5517232"/>
            <a:ext cx="43189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>
                <a:hlinkClick r:id="rId3"/>
              </a:rPr>
              <a:t>https://de.wikipedia.org/wiki/URL-Encoding</a:t>
            </a:r>
            <a:endParaRPr lang="de-CH" dirty="0"/>
          </a:p>
          <a:p>
            <a:r>
              <a:rPr lang="de-CH" dirty="0">
                <a:hlinkClick r:id="rId4"/>
              </a:rPr>
              <a:t>http://www.asciitable.com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4903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Basiert auf Nachrichten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Zwei Nachrichtenarten: Request/Response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Nachricht besteht aus Header und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Zustandsloses Protokoll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URL für Bezeichnung der Ressource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6692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http://www.example.com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TCP-Verbindung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Port 80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Request/Response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Aufbau: </a:t>
            </a:r>
            <a:br>
              <a:rPr lang="de-CH" dirty="0"/>
            </a:br>
            <a:r>
              <a:rPr lang="de-CH" dirty="0"/>
              <a:t>- Request: Befehlszeile, Header, Body</a:t>
            </a:r>
            <a:br>
              <a:rPr lang="de-CH" dirty="0"/>
            </a:br>
            <a:r>
              <a:rPr lang="de-CH" dirty="0"/>
              <a:t>- Response: Antwort, Header,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Status-Codes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624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5036E3E4-8EB5-4769-8F3B-15A98445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70" y="188640"/>
            <a:ext cx="6506641" cy="620504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34EBDB-6F5F-499B-9E15-62B582AB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0096" y="872517"/>
            <a:ext cx="5752366" cy="514662"/>
          </a:xfrm>
        </p:spPr>
        <p:txBody>
          <a:bodyPr/>
          <a:lstStyle/>
          <a:p>
            <a:r>
              <a:rPr lang="de-CH" dirty="0"/>
              <a:t>TCP / IP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4B7688-00EB-4E88-983B-9EC6A88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713E6-91ED-4BBE-81D6-A2054D9F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9917BB-E4CC-4A9F-8E1F-9B31C2AD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16</a:t>
            </a:fld>
            <a:endParaRPr lang="de-CH" dirty="0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05F707D7-8EAE-4927-819F-726886A30F7D}"/>
              </a:ext>
            </a:extLst>
          </p:cNvPr>
          <p:cNvSpPr/>
          <p:nvPr/>
        </p:nvSpPr>
        <p:spPr>
          <a:xfrm>
            <a:off x="200024" y="2132856"/>
            <a:ext cx="1419913" cy="462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Sender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784847F8-2D71-4C74-A57E-64AFB86578DE}"/>
              </a:ext>
            </a:extLst>
          </p:cNvPr>
          <p:cNvSpPr/>
          <p:nvPr/>
        </p:nvSpPr>
        <p:spPr>
          <a:xfrm>
            <a:off x="6949058" y="2197728"/>
            <a:ext cx="1820619" cy="39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Empfänger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F5A369AB-8BD1-4106-AED3-2F21A88F6CC5}"/>
              </a:ext>
            </a:extLst>
          </p:cNvPr>
          <p:cNvSpPr/>
          <p:nvPr/>
        </p:nvSpPr>
        <p:spPr>
          <a:xfrm>
            <a:off x="195893" y="1733528"/>
            <a:ext cx="1424046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Browser/Client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3F94479F-6643-4213-9A6D-45714E0090D7}"/>
              </a:ext>
            </a:extLst>
          </p:cNvPr>
          <p:cNvSpPr/>
          <p:nvPr/>
        </p:nvSpPr>
        <p:spPr>
          <a:xfrm>
            <a:off x="6949057" y="1770480"/>
            <a:ext cx="1820619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Internet-Server</a:t>
            </a:r>
          </a:p>
        </p:txBody>
      </p:sp>
    </p:spTree>
    <p:extLst>
      <p:ext uri="{BB962C8B-B14F-4D97-AF65-F5344CB8AC3E}">
        <p14:creationId xmlns:p14="http://schemas.microsoft.com/office/powerpoint/2010/main" val="2951828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5036E3E4-8EB5-4769-8F3B-15A98445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70" y="188640"/>
            <a:ext cx="6506641" cy="620504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34EBDB-6F5F-499B-9E15-62B582AB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0096" y="872517"/>
            <a:ext cx="5752366" cy="514662"/>
          </a:xfrm>
        </p:spPr>
        <p:txBody>
          <a:bodyPr/>
          <a:lstStyle/>
          <a:p>
            <a:r>
              <a:rPr lang="de-CH" dirty="0"/>
              <a:t>TCP / IP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4B7688-00EB-4E88-983B-9EC6A88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713E6-91ED-4BBE-81D6-A2054D9F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9917BB-E4CC-4A9F-8E1F-9B31C2AD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17</a:t>
            </a:fld>
            <a:endParaRPr lang="de-CH" dirty="0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05F707D7-8EAE-4927-819F-726886A30F7D}"/>
              </a:ext>
            </a:extLst>
          </p:cNvPr>
          <p:cNvSpPr/>
          <p:nvPr/>
        </p:nvSpPr>
        <p:spPr>
          <a:xfrm>
            <a:off x="200024" y="2132856"/>
            <a:ext cx="1419913" cy="462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Sender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784847F8-2D71-4C74-A57E-64AFB86578DE}"/>
              </a:ext>
            </a:extLst>
          </p:cNvPr>
          <p:cNvSpPr/>
          <p:nvPr/>
        </p:nvSpPr>
        <p:spPr>
          <a:xfrm>
            <a:off x="6949058" y="2197728"/>
            <a:ext cx="1820619" cy="39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Empfänger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F5A369AB-8BD1-4106-AED3-2F21A88F6CC5}"/>
              </a:ext>
            </a:extLst>
          </p:cNvPr>
          <p:cNvSpPr/>
          <p:nvPr/>
        </p:nvSpPr>
        <p:spPr>
          <a:xfrm>
            <a:off x="195893" y="1733528"/>
            <a:ext cx="1424046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Browser/Client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3F94479F-6643-4213-9A6D-45714E0090D7}"/>
              </a:ext>
            </a:extLst>
          </p:cNvPr>
          <p:cNvSpPr/>
          <p:nvPr/>
        </p:nvSpPr>
        <p:spPr>
          <a:xfrm>
            <a:off x="6949057" y="1770480"/>
            <a:ext cx="1820619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Internet-Server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E429965-CCAC-4D85-8890-121A88A974F5}"/>
              </a:ext>
            </a:extLst>
          </p:cNvPr>
          <p:cNvSpPr/>
          <p:nvPr/>
        </p:nvSpPr>
        <p:spPr>
          <a:xfrm>
            <a:off x="674645" y="3581340"/>
            <a:ext cx="1179448" cy="514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172.62.74.4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3F0D418-3B21-4EE0-BE9C-F54414D577E8}"/>
              </a:ext>
            </a:extLst>
          </p:cNvPr>
          <p:cNvSpPr/>
          <p:nvPr/>
        </p:nvSpPr>
        <p:spPr>
          <a:xfrm>
            <a:off x="6743856" y="3685219"/>
            <a:ext cx="1179448" cy="514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64.12.34.8</a:t>
            </a:r>
          </a:p>
        </p:txBody>
      </p:sp>
    </p:spTree>
    <p:extLst>
      <p:ext uri="{BB962C8B-B14F-4D97-AF65-F5344CB8AC3E}">
        <p14:creationId xmlns:p14="http://schemas.microsoft.com/office/powerpoint/2010/main" val="791528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5036E3E4-8EB5-4769-8F3B-15A98445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70" y="188640"/>
            <a:ext cx="6506641" cy="620504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34EBDB-6F5F-499B-9E15-62B582AB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0096" y="872517"/>
            <a:ext cx="5752366" cy="514662"/>
          </a:xfrm>
        </p:spPr>
        <p:txBody>
          <a:bodyPr/>
          <a:lstStyle/>
          <a:p>
            <a:r>
              <a:rPr lang="de-CH" dirty="0"/>
              <a:t>TCP / IP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4B7688-00EB-4E88-983B-9EC6A88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713E6-91ED-4BBE-81D6-A2054D9F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9917BB-E4CC-4A9F-8E1F-9B31C2AD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18</a:t>
            </a:fld>
            <a:endParaRPr lang="de-CH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A65B967-3A86-494A-8899-27D9D409660E}"/>
              </a:ext>
            </a:extLst>
          </p:cNvPr>
          <p:cNvSpPr/>
          <p:nvPr/>
        </p:nvSpPr>
        <p:spPr>
          <a:xfrm>
            <a:off x="200024" y="2132856"/>
            <a:ext cx="1419913" cy="462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Sender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23A7D27-93E9-4824-B5B8-BF9CC7FFA389}"/>
              </a:ext>
            </a:extLst>
          </p:cNvPr>
          <p:cNvSpPr/>
          <p:nvPr/>
        </p:nvSpPr>
        <p:spPr>
          <a:xfrm>
            <a:off x="6949058" y="2197728"/>
            <a:ext cx="1820619" cy="39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Empfänger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D40AFCDC-17F7-4D99-912C-2D3C30B97614}"/>
              </a:ext>
            </a:extLst>
          </p:cNvPr>
          <p:cNvSpPr/>
          <p:nvPr/>
        </p:nvSpPr>
        <p:spPr>
          <a:xfrm>
            <a:off x="195893" y="1733528"/>
            <a:ext cx="1424046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Browser/Client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D814E6A4-D750-4F0D-99C1-A4668A9F7160}"/>
              </a:ext>
            </a:extLst>
          </p:cNvPr>
          <p:cNvSpPr/>
          <p:nvPr/>
        </p:nvSpPr>
        <p:spPr>
          <a:xfrm>
            <a:off x="6949057" y="1770480"/>
            <a:ext cx="1820619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Internet-Server</a:t>
            </a:r>
          </a:p>
        </p:txBody>
      </p:sp>
      <p:sp>
        <p:nvSpPr>
          <p:cNvPr id="47" name="Sprechblase: oval 46">
            <a:extLst>
              <a:ext uri="{FF2B5EF4-FFF2-40B4-BE49-F238E27FC236}">
                <a16:creationId xmlns:a16="http://schemas.microsoft.com/office/drawing/2014/main" id="{71582AEA-E0B0-4D56-A5A2-3D012D1948CF}"/>
              </a:ext>
            </a:extLst>
          </p:cNvPr>
          <p:cNvSpPr/>
          <p:nvPr/>
        </p:nvSpPr>
        <p:spPr>
          <a:xfrm>
            <a:off x="157243" y="4862286"/>
            <a:ext cx="1501346" cy="1692387"/>
          </a:xfrm>
          <a:prstGeom prst="wedgeEllipseCallout">
            <a:avLst>
              <a:gd name="adj1" fmla="val 92913"/>
              <a:gd name="adj2" fmla="val -94525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100" dirty="0">
                <a:solidFill>
                  <a:schemeClr val="tx1"/>
                </a:solidFill>
              </a:rPr>
              <a:t>Datenpakete 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Absender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Empfänger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Nummer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Inhalt</a:t>
            </a:r>
          </a:p>
        </p:txBody>
      </p:sp>
      <p:sp>
        <p:nvSpPr>
          <p:cNvPr id="48" name="Sprechblase: oval 47">
            <a:extLst>
              <a:ext uri="{FF2B5EF4-FFF2-40B4-BE49-F238E27FC236}">
                <a16:creationId xmlns:a16="http://schemas.microsoft.com/office/drawing/2014/main" id="{59668A6F-3B59-48B3-8D53-4BAD7541CEF5}"/>
              </a:ext>
            </a:extLst>
          </p:cNvPr>
          <p:cNvSpPr/>
          <p:nvPr/>
        </p:nvSpPr>
        <p:spPr>
          <a:xfrm>
            <a:off x="7507892" y="4219673"/>
            <a:ext cx="1501346" cy="1692387"/>
          </a:xfrm>
          <a:prstGeom prst="wedgeEllipseCallout">
            <a:avLst>
              <a:gd name="adj1" fmla="val -118352"/>
              <a:gd name="adj2" fmla="val -94525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100" dirty="0">
                <a:solidFill>
                  <a:schemeClr val="tx1"/>
                </a:solidFill>
              </a:rPr>
              <a:t>Kontrolle der Datenpakete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1E19B45-B3F5-4D6F-9600-266A416494A1}"/>
              </a:ext>
            </a:extLst>
          </p:cNvPr>
          <p:cNvSpPr/>
          <p:nvPr/>
        </p:nvSpPr>
        <p:spPr>
          <a:xfrm>
            <a:off x="674645" y="3581340"/>
            <a:ext cx="1179448" cy="514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172.62.74.4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C38B9F8-8AEE-4046-94A6-A5B115B27E15}"/>
              </a:ext>
            </a:extLst>
          </p:cNvPr>
          <p:cNvSpPr/>
          <p:nvPr/>
        </p:nvSpPr>
        <p:spPr>
          <a:xfrm>
            <a:off x="6743856" y="3685219"/>
            <a:ext cx="1179448" cy="514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64.12.34.8</a:t>
            </a:r>
          </a:p>
        </p:txBody>
      </p:sp>
    </p:spTree>
    <p:extLst>
      <p:ext uri="{BB962C8B-B14F-4D97-AF65-F5344CB8AC3E}">
        <p14:creationId xmlns:p14="http://schemas.microsoft.com/office/powerpoint/2010/main" val="2561095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5036E3E4-8EB5-4769-8F3B-15A98445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70" y="188640"/>
            <a:ext cx="6506641" cy="620504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34EBDB-6F5F-499B-9E15-62B582AB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0096" y="872517"/>
            <a:ext cx="5752366" cy="514662"/>
          </a:xfrm>
        </p:spPr>
        <p:txBody>
          <a:bodyPr/>
          <a:lstStyle/>
          <a:p>
            <a:r>
              <a:rPr lang="de-CH" dirty="0"/>
              <a:t>TCP / IP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4B7688-00EB-4E88-983B-9EC6A88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12.03.2019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713E6-91ED-4BBE-81D6-A2054D9F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dirty="0"/>
              <a:t>Thomas Kälin  www.tbz.ch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9917BB-E4CC-4A9F-8E1F-9B31C2AD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19</a:t>
            </a:fld>
            <a:endParaRPr lang="de-CH" dirty="0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3B9EEE0-A1E9-492A-B4DE-2F65BB967CEF}"/>
              </a:ext>
            </a:extLst>
          </p:cNvPr>
          <p:cNvCxnSpPr/>
          <p:nvPr/>
        </p:nvCxnSpPr>
        <p:spPr>
          <a:xfrm>
            <a:off x="1620466" y="3301917"/>
            <a:ext cx="792088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810B97D-8236-46F8-99F9-636F96BFD979}"/>
              </a:ext>
            </a:extLst>
          </p:cNvPr>
          <p:cNvCxnSpPr/>
          <p:nvPr/>
        </p:nvCxnSpPr>
        <p:spPr>
          <a:xfrm>
            <a:off x="6156970" y="3301917"/>
            <a:ext cx="792088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F8AB7A88-C2AE-4D9F-9373-B6172200D828}"/>
              </a:ext>
            </a:extLst>
          </p:cNvPr>
          <p:cNvCxnSpPr>
            <a:cxnSpLocks/>
          </p:cNvCxnSpPr>
          <p:nvPr/>
        </p:nvCxnSpPr>
        <p:spPr>
          <a:xfrm>
            <a:off x="2412025" y="3263775"/>
            <a:ext cx="0" cy="896534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5A65114D-C3A5-4DBB-A82D-6732BAC488C6}"/>
              </a:ext>
            </a:extLst>
          </p:cNvPr>
          <p:cNvCxnSpPr/>
          <p:nvPr/>
        </p:nvCxnSpPr>
        <p:spPr>
          <a:xfrm>
            <a:off x="2358008" y="4149080"/>
            <a:ext cx="792088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EB19E54A-D7A8-4021-BBC8-C6EE24E5486C}"/>
              </a:ext>
            </a:extLst>
          </p:cNvPr>
          <p:cNvCxnSpPr>
            <a:cxnSpLocks/>
          </p:cNvCxnSpPr>
          <p:nvPr/>
        </p:nvCxnSpPr>
        <p:spPr>
          <a:xfrm>
            <a:off x="3104257" y="4149080"/>
            <a:ext cx="28377" cy="1152128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>
            <a:extLst>
              <a:ext uri="{FF2B5EF4-FFF2-40B4-BE49-F238E27FC236}">
                <a16:creationId xmlns:a16="http://schemas.microsoft.com/office/drawing/2014/main" id="{8A65B967-3A86-494A-8899-27D9D409660E}"/>
              </a:ext>
            </a:extLst>
          </p:cNvPr>
          <p:cNvSpPr/>
          <p:nvPr/>
        </p:nvSpPr>
        <p:spPr>
          <a:xfrm>
            <a:off x="200024" y="2132856"/>
            <a:ext cx="1419913" cy="462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Sender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23A7D27-93E9-4824-B5B8-BF9CC7FFA389}"/>
              </a:ext>
            </a:extLst>
          </p:cNvPr>
          <p:cNvSpPr/>
          <p:nvPr/>
        </p:nvSpPr>
        <p:spPr>
          <a:xfrm>
            <a:off x="6949058" y="2197728"/>
            <a:ext cx="1820619" cy="39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>
                <a:latin typeface="Arial Narrow" panose="020B0606020202030204" pitchFamily="34" charset="0"/>
              </a:rPr>
              <a:t>Empfänger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6457479F-81DA-48F5-A631-6A19BD873943}"/>
              </a:ext>
            </a:extLst>
          </p:cNvPr>
          <p:cNvCxnSpPr>
            <a:cxnSpLocks/>
          </p:cNvCxnSpPr>
          <p:nvPr/>
        </p:nvCxnSpPr>
        <p:spPr>
          <a:xfrm>
            <a:off x="3132634" y="5301208"/>
            <a:ext cx="2266113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E183DD1-84BE-4794-A912-F13B09784E73}"/>
              </a:ext>
            </a:extLst>
          </p:cNvPr>
          <p:cNvCxnSpPr>
            <a:cxnSpLocks/>
          </p:cNvCxnSpPr>
          <p:nvPr/>
        </p:nvCxnSpPr>
        <p:spPr>
          <a:xfrm>
            <a:off x="6156970" y="3263775"/>
            <a:ext cx="0" cy="936104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694C5367-F6D8-447E-BE21-82CA1994AB2C}"/>
              </a:ext>
            </a:extLst>
          </p:cNvPr>
          <p:cNvCxnSpPr/>
          <p:nvPr/>
        </p:nvCxnSpPr>
        <p:spPr>
          <a:xfrm>
            <a:off x="5364882" y="4160309"/>
            <a:ext cx="792088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8EEE245A-5605-4042-AFAC-A46429258643}"/>
              </a:ext>
            </a:extLst>
          </p:cNvPr>
          <p:cNvCxnSpPr>
            <a:cxnSpLocks/>
          </p:cNvCxnSpPr>
          <p:nvPr/>
        </p:nvCxnSpPr>
        <p:spPr>
          <a:xfrm>
            <a:off x="5398747" y="4199879"/>
            <a:ext cx="1" cy="1101329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3586B277-3C85-419C-B358-040304CFF5A7}"/>
              </a:ext>
            </a:extLst>
          </p:cNvPr>
          <p:cNvSpPr/>
          <p:nvPr/>
        </p:nvSpPr>
        <p:spPr>
          <a:xfrm>
            <a:off x="674645" y="3581340"/>
            <a:ext cx="1179448" cy="514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172.62.74.4</a:t>
            </a:r>
          </a:p>
        </p:txBody>
      </p: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14C8EC58-544F-4287-9217-0F00C9A9B843}"/>
              </a:ext>
            </a:extLst>
          </p:cNvPr>
          <p:cNvCxnSpPr>
            <a:cxnSpLocks/>
          </p:cNvCxnSpPr>
          <p:nvPr/>
        </p:nvCxnSpPr>
        <p:spPr>
          <a:xfrm flipH="1">
            <a:off x="6965577" y="2595204"/>
            <a:ext cx="1" cy="747274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2174130E-65E6-487B-8C90-5C910226F984}"/>
              </a:ext>
            </a:extLst>
          </p:cNvPr>
          <p:cNvCxnSpPr>
            <a:cxnSpLocks/>
          </p:cNvCxnSpPr>
          <p:nvPr/>
        </p:nvCxnSpPr>
        <p:spPr>
          <a:xfrm>
            <a:off x="1619938" y="2580690"/>
            <a:ext cx="0" cy="761788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hteck 40">
            <a:extLst>
              <a:ext uri="{FF2B5EF4-FFF2-40B4-BE49-F238E27FC236}">
                <a16:creationId xmlns:a16="http://schemas.microsoft.com/office/drawing/2014/main" id="{D40AFCDC-17F7-4D99-912C-2D3C30B97614}"/>
              </a:ext>
            </a:extLst>
          </p:cNvPr>
          <p:cNvSpPr/>
          <p:nvPr/>
        </p:nvSpPr>
        <p:spPr>
          <a:xfrm>
            <a:off x="195893" y="1733528"/>
            <a:ext cx="1424046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Browser/Client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D814E6A4-D750-4F0D-99C1-A4668A9F7160}"/>
              </a:ext>
            </a:extLst>
          </p:cNvPr>
          <p:cNvSpPr/>
          <p:nvPr/>
        </p:nvSpPr>
        <p:spPr>
          <a:xfrm>
            <a:off x="6949057" y="1770480"/>
            <a:ext cx="1820619" cy="399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Internet-Server</a:t>
            </a:r>
          </a:p>
        </p:txBody>
      </p:sp>
      <p:sp>
        <p:nvSpPr>
          <p:cNvPr id="47" name="Sprechblase: oval 46">
            <a:extLst>
              <a:ext uri="{FF2B5EF4-FFF2-40B4-BE49-F238E27FC236}">
                <a16:creationId xmlns:a16="http://schemas.microsoft.com/office/drawing/2014/main" id="{71582AEA-E0B0-4D56-A5A2-3D012D1948CF}"/>
              </a:ext>
            </a:extLst>
          </p:cNvPr>
          <p:cNvSpPr/>
          <p:nvPr/>
        </p:nvSpPr>
        <p:spPr>
          <a:xfrm>
            <a:off x="157243" y="4862286"/>
            <a:ext cx="1501346" cy="1692387"/>
          </a:xfrm>
          <a:prstGeom prst="wedgeEllipseCallout">
            <a:avLst>
              <a:gd name="adj1" fmla="val 92913"/>
              <a:gd name="adj2" fmla="val -94525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100" dirty="0">
                <a:solidFill>
                  <a:schemeClr val="tx1"/>
                </a:solidFill>
              </a:rPr>
              <a:t>Datenpakete 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Absender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Empfänger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Nummer</a:t>
            </a:r>
            <a:br>
              <a:rPr lang="de-CH" sz="11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- Inhalt</a:t>
            </a:r>
          </a:p>
        </p:txBody>
      </p:sp>
      <p:sp>
        <p:nvSpPr>
          <p:cNvPr id="48" name="Sprechblase: oval 47">
            <a:extLst>
              <a:ext uri="{FF2B5EF4-FFF2-40B4-BE49-F238E27FC236}">
                <a16:creationId xmlns:a16="http://schemas.microsoft.com/office/drawing/2014/main" id="{59668A6F-3B59-48B3-8D53-4BAD7541CEF5}"/>
              </a:ext>
            </a:extLst>
          </p:cNvPr>
          <p:cNvSpPr/>
          <p:nvPr/>
        </p:nvSpPr>
        <p:spPr>
          <a:xfrm>
            <a:off x="7507892" y="4219673"/>
            <a:ext cx="1501346" cy="1692387"/>
          </a:xfrm>
          <a:prstGeom prst="wedgeEllipseCallout">
            <a:avLst>
              <a:gd name="adj1" fmla="val -118352"/>
              <a:gd name="adj2" fmla="val -94525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100" dirty="0">
                <a:solidFill>
                  <a:schemeClr val="tx1"/>
                </a:solidFill>
              </a:rPr>
              <a:t>Kontrolle der Datenpakete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30782A6-E9CC-4022-BF34-9B34F68F2B60}"/>
              </a:ext>
            </a:extLst>
          </p:cNvPr>
          <p:cNvSpPr/>
          <p:nvPr/>
        </p:nvSpPr>
        <p:spPr>
          <a:xfrm>
            <a:off x="6743856" y="3685219"/>
            <a:ext cx="1179448" cy="514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>
                <a:solidFill>
                  <a:schemeClr val="tx1"/>
                </a:solidFill>
              </a:rPr>
              <a:t>IP-Adresse</a:t>
            </a:r>
          </a:p>
          <a:p>
            <a:pPr algn="ctr"/>
            <a:r>
              <a:rPr lang="de-CH" sz="1600" dirty="0">
                <a:solidFill>
                  <a:schemeClr val="tx1"/>
                </a:solidFill>
              </a:rPr>
              <a:t>64.12.34.8</a:t>
            </a:r>
          </a:p>
        </p:txBody>
      </p:sp>
    </p:spTree>
    <p:extLst>
      <p:ext uri="{BB962C8B-B14F-4D97-AF65-F5344CB8AC3E}">
        <p14:creationId xmlns:p14="http://schemas.microsoft.com/office/powerpoint/2010/main" val="1470938260"/>
      </p:ext>
    </p:extLst>
  </p:cSld>
  <p:clrMapOvr>
    <a:masterClrMapping/>
  </p:clrMapOvr>
</p:sld>
</file>

<file path=ppt/theme/theme1.xml><?xml version="1.0" encoding="utf-8"?>
<a:theme xmlns:a="http://schemas.openxmlformats.org/drawingml/2006/main" name="TBZ 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TBZ_Präsentationsvorlage</Template>
  <TotalTime>0</TotalTime>
  <Words>896</Words>
  <Application>Microsoft Office PowerPoint</Application>
  <PresentationFormat>Benutzerdefiniert</PresentationFormat>
  <Paragraphs>220</Paragraphs>
  <Slides>19</Slides>
  <Notes>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30" baseType="lpstr">
      <vt:lpstr>Arial</vt:lpstr>
      <vt:lpstr>Arial Narrow</vt:lpstr>
      <vt:lpstr>Calibri</vt:lpstr>
      <vt:lpstr>Consolas</vt:lpstr>
      <vt:lpstr>Courier New</vt:lpstr>
      <vt:lpstr>Lucida Console</vt:lpstr>
      <vt:lpstr>Times New Roman</vt:lpstr>
      <vt:lpstr>Verdana</vt:lpstr>
      <vt:lpstr>Wingdings</vt:lpstr>
      <vt:lpstr>Wingdings 2</vt:lpstr>
      <vt:lpstr>TBZ Master</vt:lpstr>
      <vt:lpstr>Hypertext Transfer Protocol</vt:lpstr>
      <vt:lpstr>Agenda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Willkommen an der TBZ</dc:title>
  <dc:creator>kaelin@sweb.ch</dc:creator>
  <cp:keywords>TBZ</cp:keywords>
  <cp:lastModifiedBy>Harald G. Müller</cp:lastModifiedBy>
  <cp:revision>80</cp:revision>
  <cp:lastPrinted>2011-09-29T09:32:23Z</cp:lastPrinted>
  <dcterms:created xsi:type="dcterms:W3CDTF">2013-02-15T13:01:23Z</dcterms:created>
  <dcterms:modified xsi:type="dcterms:W3CDTF">2019-03-12T09:55:20Z</dcterms:modified>
  <cp:category>Präsentation, Folien</cp:category>
</cp:coreProperties>
</file>