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208"/>
  </p:notesMasterIdLst>
  <p:handoutMasterIdLst>
    <p:handoutMasterId r:id="rId209"/>
  </p:handoutMasterIdLst>
  <p:sldIdLst>
    <p:sldId id="256" r:id="rId6"/>
    <p:sldId id="257" r:id="rId7"/>
    <p:sldId id="384" r:id="rId8"/>
    <p:sldId id="420" r:id="rId9"/>
    <p:sldId id="576" r:id="rId10"/>
    <p:sldId id="421" r:id="rId11"/>
    <p:sldId id="422" r:id="rId12"/>
    <p:sldId id="423" r:id="rId13"/>
    <p:sldId id="424" r:id="rId14"/>
    <p:sldId id="385" r:id="rId15"/>
    <p:sldId id="269" r:id="rId16"/>
    <p:sldId id="259" r:id="rId17"/>
    <p:sldId id="358" r:id="rId18"/>
    <p:sldId id="401" r:id="rId19"/>
    <p:sldId id="506" r:id="rId20"/>
    <p:sldId id="507" r:id="rId21"/>
    <p:sldId id="386" r:id="rId22"/>
    <p:sldId id="388" r:id="rId23"/>
    <p:sldId id="390" r:id="rId24"/>
    <p:sldId id="415" r:id="rId25"/>
    <p:sldId id="389" r:id="rId26"/>
    <p:sldId id="402" r:id="rId27"/>
    <p:sldId id="434" r:id="rId28"/>
    <p:sldId id="406" r:id="rId29"/>
    <p:sldId id="405" r:id="rId30"/>
    <p:sldId id="571" r:id="rId31"/>
    <p:sldId id="572" r:id="rId32"/>
    <p:sldId id="573" r:id="rId33"/>
    <p:sldId id="391" r:id="rId34"/>
    <p:sldId id="392" r:id="rId35"/>
    <p:sldId id="414" r:id="rId36"/>
    <p:sldId id="393" r:id="rId37"/>
    <p:sldId id="394" r:id="rId38"/>
    <p:sldId id="395" r:id="rId39"/>
    <p:sldId id="397" r:id="rId40"/>
    <p:sldId id="410" r:id="rId41"/>
    <p:sldId id="428" r:id="rId42"/>
    <p:sldId id="396" r:id="rId43"/>
    <p:sldId id="578" r:id="rId44"/>
    <p:sldId id="579" r:id="rId45"/>
    <p:sldId id="411" r:id="rId46"/>
    <p:sldId id="398" r:id="rId47"/>
    <p:sldId id="399" r:id="rId48"/>
    <p:sldId id="387" r:id="rId49"/>
    <p:sldId id="400" r:id="rId50"/>
    <p:sldId id="403" r:id="rId51"/>
    <p:sldId id="404" r:id="rId52"/>
    <p:sldId id="417" r:id="rId53"/>
    <p:sldId id="580" r:id="rId54"/>
    <p:sldId id="383" r:id="rId55"/>
    <p:sldId id="547" r:id="rId56"/>
    <p:sldId id="548" r:id="rId57"/>
    <p:sldId id="581" r:id="rId58"/>
    <p:sldId id="550" r:id="rId59"/>
    <p:sldId id="551" r:id="rId60"/>
    <p:sldId id="508" r:id="rId61"/>
    <p:sldId id="407" r:id="rId62"/>
    <p:sldId id="409" r:id="rId63"/>
    <p:sldId id="582" r:id="rId64"/>
    <p:sldId id="437" r:id="rId65"/>
    <p:sldId id="440" r:id="rId66"/>
    <p:sldId id="435" r:id="rId67"/>
    <p:sldId id="441" r:id="rId68"/>
    <p:sldId id="442" r:id="rId69"/>
    <p:sldId id="443" r:id="rId70"/>
    <p:sldId id="425" r:id="rId71"/>
    <p:sldId id="436" r:id="rId72"/>
    <p:sldId id="426" r:id="rId73"/>
    <p:sldId id="427" r:id="rId74"/>
    <p:sldId id="429" r:id="rId75"/>
    <p:sldId id="430" r:id="rId76"/>
    <p:sldId id="432" r:id="rId77"/>
    <p:sldId id="556" r:id="rId78"/>
    <p:sldId id="558" r:id="rId79"/>
    <p:sldId id="559" r:id="rId80"/>
    <p:sldId id="560" r:id="rId81"/>
    <p:sldId id="561" r:id="rId82"/>
    <p:sldId id="569" r:id="rId83"/>
    <p:sldId id="562" r:id="rId84"/>
    <p:sldId id="563" r:id="rId85"/>
    <p:sldId id="433" r:id="rId86"/>
    <p:sldId id="439" r:id="rId87"/>
    <p:sldId id="446" r:id="rId88"/>
    <p:sldId id="444" r:id="rId89"/>
    <p:sldId id="456" r:id="rId90"/>
    <p:sldId id="445" r:id="rId91"/>
    <p:sldId id="449" r:id="rId92"/>
    <p:sldId id="450" r:id="rId93"/>
    <p:sldId id="451" r:id="rId94"/>
    <p:sldId id="452" r:id="rId95"/>
    <p:sldId id="447" r:id="rId96"/>
    <p:sldId id="570" r:id="rId97"/>
    <p:sldId id="564" r:id="rId98"/>
    <p:sldId id="565" r:id="rId99"/>
    <p:sldId id="566" r:id="rId100"/>
    <p:sldId id="567" r:id="rId101"/>
    <p:sldId id="568" r:id="rId102"/>
    <p:sldId id="453" r:id="rId103"/>
    <p:sldId id="454" r:id="rId104"/>
    <p:sldId id="455" r:id="rId105"/>
    <p:sldId id="457" r:id="rId106"/>
    <p:sldId id="458" r:id="rId107"/>
    <p:sldId id="419" r:id="rId108"/>
    <p:sldId id="583" r:id="rId109"/>
    <p:sldId id="459" r:id="rId110"/>
    <p:sldId id="460" r:id="rId111"/>
    <p:sldId id="462" r:id="rId112"/>
    <p:sldId id="463" r:id="rId113"/>
    <p:sldId id="461" r:id="rId114"/>
    <p:sldId id="475" r:id="rId115"/>
    <p:sldId id="464" r:id="rId116"/>
    <p:sldId id="465" r:id="rId117"/>
    <p:sldId id="466" r:id="rId118"/>
    <p:sldId id="467" r:id="rId119"/>
    <p:sldId id="468" r:id="rId120"/>
    <p:sldId id="469" r:id="rId121"/>
    <p:sldId id="591" r:id="rId122"/>
    <p:sldId id="592" r:id="rId123"/>
    <p:sldId id="593" r:id="rId124"/>
    <p:sldId id="588" r:id="rId125"/>
    <p:sldId id="589" r:id="rId126"/>
    <p:sldId id="590" r:id="rId127"/>
    <p:sldId id="470" r:id="rId128"/>
    <p:sldId id="471" r:id="rId129"/>
    <p:sldId id="473" r:id="rId130"/>
    <p:sldId id="476" r:id="rId131"/>
    <p:sldId id="477" r:id="rId132"/>
    <p:sldId id="478" r:id="rId133"/>
    <p:sldId id="479" r:id="rId134"/>
    <p:sldId id="480" r:id="rId135"/>
    <p:sldId id="481" r:id="rId136"/>
    <p:sldId id="483" r:id="rId137"/>
    <p:sldId id="484" r:id="rId138"/>
    <p:sldId id="485" r:id="rId139"/>
    <p:sldId id="486" r:id="rId140"/>
    <p:sldId id="596" r:id="rId141"/>
    <p:sldId id="488" r:id="rId142"/>
    <p:sldId id="489" r:id="rId143"/>
    <p:sldId id="490" r:id="rId144"/>
    <p:sldId id="494" r:id="rId145"/>
    <p:sldId id="495" r:id="rId146"/>
    <p:sldId id="496" r:id="rId147"/>
    <p:sldId id="499" r:id="rId148"/>
    <p:sldId id="498" r:id="rId149"/>
    <p:sldId id="491" r:id="rId150"/>
    <p:sldId id="492" r:id="rId151"/>
    <p:sldId id="493" r:id="rId152"/>
    <p:sldId id="497" r:id="rId153"/>
    <p:sldId id="487" r:id="rId154"/>
    <p:sldId id="597" r:id="rId155"/>
    <p:sldId id="594" r:id="rId156"/>
    <p:sldId id="595" r:id="rId157"/>
    <p:sldId id="309" r:id="rId158"/>
    <p:sldId id="504" r:id="rId159"/>
    <p:sldId id="500" r:id="rId160"/>
    <p:sldId id="501" r:id="rId161"/>
    <p:sldId id="502" r:id="rId162"/>
    <p:sldId id="503" r:id="rId163"/>
    <p:sldId id="509" r:id="rId164"/>
    <p:sldId id="510" r:id="rId165"/>
    <p:sldId id="512" r:id="rId166"/>
    <p:sldId id="513" r:id="rId167"/>
    <p:sldId id="514" r:id="rId168"/>
    <p:sldId id="515" r:id="rId169"/>
    <p:sldId id="516" r:id="rId170"/>
    <p:sldId id="517" r:id="rId171"/>
    <p:sldId id="518" r:id="rId172"/>
    <p:sldId id="519" r:id="rId173"/>
    <p:sldId id="520" r:id="rId174"/>
    <p:sldId id="521" r:id="rId175"/>
    <p:sldId id="522" r:id="rId176"/>
    <p:sldId id="523" r:id="rId177"/>
    <p:sldId id="524" r:id="rId178"/>
    <p:sldId id="525" r:id="rId179"/>
    <p:sldId id="526" r:id="rId180"/>
    <p:sldId id="527" r:id="rId181"/>
    <p:sldId id="528" r:id="rId182"/>
    <p:sldId id="529" r:id="rId183"/>
    <p:sldId id="530" r:id="rId184"/>
    <p:sldId id="532" r:id="rId185"/>
    <p:sldId id="585" r:id="rId186"/>
    <p:sldId id="598" r:id="rId187"/>
    <p:sldId id="587" r:id="rId188"/>
    <p:sldId id="599" r:id="rId189"/>
    <p:sldId id="505" r:id="rId190"/>
    <p:sldId id="533" r:id="rId191"/>
    <p:sldId id="535" r:id="rId192"/>
    <p:sldId id="534" r:id="rId193"/>
    <p:sldId id="536" r:id="rId194"/>
    <p:sldId id="537" r:id="rId195"/>
    <p:sldId id="543" r:id="rId196"/>
    <p:sldId id="538" r:id="rId197"/>
    <p:sldId id="539" r:id="rId198"/>
    <p:sldId id="540" r:id="rId199"/>
    <p:sldId id="541" r:id="rId200"/>
    <p:sldId id="542" r:id="rId201"/>
    <p:sldId id="544" r:id="rId202"/>
    <p:sldId id="600" r:id="rId203"/>
    <p:sldId id="531" r:id="rId204"/>
    <p:sldId id="545" r:id="rId205"/>
    <p:sldId id="546" r:id="rId206"/>
    <p:sldId id="577" r:id="rId207"/>
  </p:sldIdLst>
  <p:sldSz cx="9144000" cy="6858000" type="screen4x3"/>
  <p:notesSz cx="6888163" cy="10020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D0C0"/>
    <a:srgbClr val="FFD8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115876-258D-4E86-B568-851389B7E76F}" v="2" dt="2020-10-19T08:38:38.87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0947" autoAdjust="0"/>
  </p:normalViewPr>
  <p:slideViewPr>
    <p:cSldViewPr>
      <p:cViewPr varScale="1">
        <p:scale>
          <a:sx n="121" d="100"/>
          <a:sy n="121" d="100"/>
        </p:scale>
        <p:origin x="1788" y="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7" d="100"/>
          <a:sy n="97" d="100"/>
        </p:scale>
        <p:origin x="4192" y="8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slide" Target="slides/slide200.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slide" Target="slides/slide139.xml"/><Relationship Id="rId149" Type="http://schemas.openxmlformats.org/officeDocument/2006/relationships/slide" Target="slides/slide144.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160" Type="http://schemas.openxmlformats.org/officeDocument/2006/relationships/slide" Target="slides/slide155.xml"/><Relationship Id="rId165" Type="http://schemas.openxmlformats.org/officeDocument/2006/relationships/slide" Target="slides/slide160.xml"/><Relationship Id="rId181" Type="http://schemas.openxmlformats.org/officeDocument/2006/relationships/slide" Target="slides/slide176.xml"/><Relationship Id="rId186" Type="http://schemas.openxmlformats.org/officeDocument/2006/relationships/slide" Target="slides/slide181.xml"/><Relationship Id="rId211"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71" Type="http://schemas.openxmlformats.org/officeDocument/2006/relationships/slide" Target="slides/slide166.xml"/><Relationship Id="rId176" Type="http://schemas.openxmlformats.org/officeDocument/2006/relationships/slide" Target="slides/slide171.xml"/><Relationship Id="rId192" Type="http://schemas.openxmlformats.org/officeDocument/2006/relationships/slide" Target="slides/slide187.xml"/><Relationship Id="rId197" Type="http://schemas.openxmlformats.org/officeDocument/2006/relationships/slide" Target="slides/slide192.xml"/><Relationship Id="rId206" Type="http://schemas.openxmlformats.org/officeDocument/2006/relationships/slide" Target="slides/slide201.xml"/><Relationship Id="rId201" Type="http://schemas.openxmlformats.org/officeDocument/2006/relationships/slide" Target="slides/slide196.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slide" Target="slides/slide161.xml"/><Relationship Id="rId182" Type="http://schemas.openxmlformats.org/officeDocument/2006/relationships/slide" Target="slides/slide177.xml"/><Relationship Id="rId187" Type="http://schemas.openxmlformats.org/officeDocument/2006/relationships/slide" Target="slides/slide182.xml"/><Relationship Id="rId1" Type="http://schemas.openxmlformats.org/officeDocument/2006/relationships/customXml" Target="../customXml/item1.xml"/><Relationship Id="rId6" Type="http://schemas.openxmlformats.org/officeDocument/2006/relationships/slide" Target="slides/slide1.xml"/><Relationship Id="rId212" Type="http://schemas.openxmlformats.org/officeDocument/2006/relationships/theme" Target="theme/them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172" Type="http://schemas.openxmlformats.org/officeDocument/2006/relationships/slide" Target="slides/slide167.xml"/><Relationship Id="rId193" Type="http://schemas.openxmlformats.org/officeDocument/2006/relationships/slide" Target="slides/slide188.xml"/><Relationship Id="rId202" Type="http://schemas.openxmlformats.org/officeDocument/2006/relationships/slide" Target="slides/slide197.xml"/><Relationship Id="rId207" Type="http://schemas.openxmlformats.org/officeDocument/2006/relationships/slide" Target="slides/slide202.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slide" Target="slides/slide178.xml"/><Relationship Id="rId213"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199" Type="http://schemas.openxmlformats.org/officeDocument/2006/relationships/slide" Target="slides/slide194.xml"/><Relationship Id="rId203" Type="http://schemas.openxmlformats.org/officeDocument/2006/relationships/slide" Target="slides/slide198.xml"/><Relationship Id="rId208"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customXml" Target="../customXml/item3.xml"/><Relationship Id="rId214" Type="http://schemas.microsoft.com/office/2016/11/relationships/changesInfo" Target="changesInfos/changesInfo1.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209" Type="http://schemas.openxmlformats.org/officeDocument/2006/relationships/handoutMaster" Target="handoutMasters/handoutMaster1.xml"/><Relationship Id="rId190" Type="http://schemas.openxmlformats.org/officeDocument/2006/relationships/slide" Target="slides/slide185.xml"/><Relationship Id="rId204" Type="http://schemas.openxmlformats.org/officeDocument/2006/relationships/slide" Target="slides/slide199.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1.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presProps" Target="presProps.xml"/><Relationship Id="rId215" Type="http://schemas.microsoft.com/office/2015/10/relationships/revisionInfo" Target="revisionInfo.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e France Nicole Dias" userId="34d4b09f-6d94-452e-86b5-cd553f56eab7" providerId="ADAL" clId="{7B115876-258D-4E86-B568-851389B7E76F}"/>
    <pc:docChg chg="addSld delSld modSld sldOrd">
      <pc:chgData name="Celine France Nicole Dias" userId="34d4b09f-6d94-452e-86b5-cd553f56eab7" providerId="ADAL" clId="{7B115876-258D-4E86-B568-851389B7E76F}" dt="2020-10-19T08:40:06.820" v="25" actId="47"/>
      <pc:docMkLst>
        <pc:docMk/>
      </pc:docMkLst>
      <pc:sldChg chg="del">
        <pc:chgData name="Celine France Nicole Dias" userId="34d4b09f-6d94-452e-86b5-cd553f56eab7" providerId="ADAL" clId="{7B115876-258D-4E86-B568-851389B7E76F}" dt="2020-10-19T08:40:06.820" v="25" actId="47"/>
        <pc:sldMkLst>
          <pc:docMk/>
          <pc:sldMk cId="2613806387" sldId="365"/>
        </pc:sldMkLst>
      </pc:sldChg>
      <pc:sldChg chg="modSp mod">
        <pc:chgData name="Celine France Nicole Dias" userId="34d4b09f-6d94-452e-86b5-cd553f56eab7" providerId="ADAL" clId="{7B115876-258D-4E86-B568-851389B7E76F}" dt="2020-10-19T08:39:09.317" v="23" actId="1076"/>
        <pc:sldMkLst>
          <pc:docMk/>
          <pc:sldMk cId="1611833017" sldId="505"/>
        </pc:sldMkLst>
        <pc:spChg chg="mod">
          <ac:chgData name="Celine France Nicole Dias" userId="34d4b09f-6d94-452e-86b5-cd553f56eab7" providerId="ADAL" clId="{7B115876-258D-4E86-B568-851389B7E76F}" dt="2020-10-19T08:39:09.317" v="23" actId="1076"/>
          <ac:spMkLst>
            <pc:docMk/>
            <pc:sldMk cId="1611833017" sldId="505"/>
            <ac:spMk id="3" creationId="{1FF8F80D-005B-404F-869C-7043E72FF8EC}"/>
          </ac:spMkLst>
        </pc:spChg>
      </pc:sldChg>
      <pc:sldChg chg="modSp mod ord">
        <pc:chgData name="Celine France Nicole Dias" userId="34d4b09f-6d94-452e-86b5-cd553f56eab7" providerId="ADAL" clId="{7B115876-258D-4E86-B568-851389B7E76F}" dt="2020-10-19T08:37:02.441" v="7" actId="1076"/>
        <pc:sldMkLst>
          <pc:docMk/>
          <pc:sldMk cId="597321601" sldId="585"/>
        </pc:sldMkLst>
        <pc:spChg chg="mod">
          <ac:chgData name="Celine France Nicole Dias" userId="34d4b09f-6d94-452e-86b5-cd553f56eab7" providerId="ADAL" clId="{7B115876-258D-4E86-B568-851389B7E76F}" dt="2020-10-19T08:37:02.441" v="7" actId="1076"/>
          <ac:spMkLst>
            <pc:docMk/>
            <pc:sldMk cId="597321601" sldId="585"/>
            <ac:spMk id="4" creationId="{00000000-0000-0000-0000-000000000000}"/>
          </ac:spMkLst>
        </pc:spChg>
        <pc:spChg chg="mod">
          <ac:chgData name="Celine France Nicole Dias" userId="34d4b09f-6d94-452e-86b5-cd553f56eab7" providerId="ADAL" clId="{7B115876-258D-4E86-B568-851389B7E76F}" dt="2020-10-19T08:36:51.465" v="3" actId="20577"/>
          <ac:spMkLst>
            <pc:docMk/>
            <pc:sldMk cId="597321601" sldId="585"/>
            <ac:spMk id="6" creationId="{00000000-0000-0000-0000-000000000000}"/>
          </ac:spMkLst>
        </pc:spChg>
      </pc:sldChg>
      <pc:sldChg chg="del ord">
        <pc:chgData name="Celine France Nicole Dias" userId="34d4b09f-6d94-452e-86b5-cd553f56eab7" providerId="ADAL" clId="{7B115876-258D-4E86-B568-851389B7E76F}" dt="2020-10-19T08:38:02.738" v="12" actId="47"/>
        <pc:sldMkLst>
          <pc:docMk/>
          <pc:sldMk cId="1804982980" sldId="586"/>
        </pc:sldMkLst>
      </pc:sldChg>
      <pc:sldChg chg="modSp mod ord">
        <pc:chgData name="Celine France Nicole Dias" userId="34d4b09f-6d94-452e-86b5-cd553f56eab7" providerId="ADAL" clId="{7B115876-258D-4E86-B568-851389B7E76F}" dt="2020-10-19T08:37:51.244" v="11" actId="20577"/>
        <pc:sldMkLst>
          <pc:docMk/>
          <pc:sldMk cId="1165654629" sldId="587"/>
        </pc:sldMkLst>
        <pc:spChg chg="mod">
          <ac:chgData name="Celine France Nicole Dias" userId="34d4b09f-6d94-452e-86b5-cd553f56eab7" providerId="ADAL" clId="{7B115876-258D-4E86-B568-851389B7E76F}" dt="2020-10-19T08:37:24.424" v="9" actId="207"/>
          <ac:spMkLst>
            <pc:docMk/>
            <pc:sldMk cId="1165654629" sldId="587"/>
            <ac:spMk id="10" creationId="{00000000-0000-0000-0000-000000000000}"/>
          </ac:spMkLst>
        </pc:spChg>
        <pc:spChg chg="mod">
          <ac:chgData name="Celine France Nicole Dias" userId="34d4b09f-6d94-452e-86b5-cd553f56eab7" providerId="ADAL" clId="{7B115876-258D-4E86-B568-851389B7E76F}" dt="2020-10-19T08:37:51.244" v="11" actId="20577"/>
          <ac:spMkLst>
            <pc:docMk/>
            <pc:sldMk cId="1165654629" sldId="587"/>
            <ac:spMk id="12" creationId="{00000000-0000-0000-0000-000000000000}"/>
          </ac:spMkLst>
        </pc:spChg>
        <pc:spChg chg="mod">
          <ac:chgData name="Celine France Nicole Dias" userId="34d4b09f-6d94-452e-86b5-cd553f56eab7" providerId="ADAL" clId="{7B115876-258D-4E86-B568-851389B7E76F}" dt="2020-10-19T08:37:16.515" v="8" actId="207"/>
          <ac:spMkLst>
            <pc:docMk/>
            <pc:sldMk cId="1165654629" sldId="587"/>
            <ac:spMk id="14" creationId="{7F758D1E-F2A4-4187-A8A9-210570580300}"/>
          </ac:spMkLst>
        </pc:spChg>
      </pc:sldChg>
      <pc:sldChg chg="modSp add mod">
        <pc:chgData name="Celine France Nicole Dias" userId="34d4b09f-6d94-452e-86b5-cd553f56eab7" providerId="ADAL" clId="{7B115876-258D-4E86-B568-851389B7E76F}" dt="2020-10-19T08:38:09.222" v="15" actId="20577"/>
        <pc:sldMkLst>
          <pc:docMk/>
          <pc:sldMk cId="759670285" sldId="598"/>
        </pc:sldMkLst>
        <pc:spChg chg="mod">
          <ac:chgData name="Celine France Nicole Dias" userId="34d4b09f-6d94-452e-86b5-cd553f56eab7" providerId="ADAL" clId="{7B115876-258D-4E86-B568-851389B7E76F}" dt="2020-10-19T08:38:09.222" v="15" actId="20577"/>
          <ac:spMkLst>
            <pc:docMk/>
            <pc:sldMk cId="759670285" sldId="598"/>
            <ac:spMk id="7" creationId="{83D08A87-77E7-4D0C-8F68-D8AB08E47968}"/>
          </ac:spMkLst>
        </pc:spChg>
      </pc:sldChg>
      <pc:sldChg chg="modSp add mod modAnim">
        <pc:chgData name="Celine France Nicole Dias" userId="34d4b09f-6d94-452e-86b5-cd553f56eab7" providerId="ADAL" clId="{7B115876-258D-4E86-B568-851389B7E76F}" dt="2020-10-19T08:38:38.871" v="20" actId="20577"/>
        <pc:sldMkLst>
          <pc:docMk/>
          <pc:sldMk cId="3569889421" sldId="599"/>
        </pc:sldMkLst>
        <pc:spChg chg="mod">
          <ac:chgData name="Celine France Nicole Dias" userId="34d4b09f-6d94-452e-86b5-cd553f56eab7" providerId="ADAL" clId="{7B115876-258D-4E86-B568-851389B7E76F}" dt="2020-10-19T08:38:35.972" v="18" actId="20577"/>
          <ac:spMkLst>
            <pc:docMk/>
            <pc:sldMk cId="3569889421" sldId="599"/>
            <ac:spMk id="2" creationId="{209ED979-3B44-417D-B216-509273E209D8}"/>
          </ac:spMkLst>
        </pc:spChg>
        <pc:spChg chg="mod">
          <ac:chgData name="Celine France Nicole Dias" userId="34d4b09f-6d94-452e-86b5-cd553f56eab7" providerId="ADAL" clId="{7B115876-258D-4E86-B568-851389B7E76F}" dt="2020-10-19T08:38:38.871" v="20" actId="20577"/>
          <ac:spMkLst>
            <pc:docMk/>
            <pc:sldMk cId="3569889421" sldId="599"/>
            <ac:spMk id="4" creationId="{ACE879B5-020C-4159-9CA3-BD92F0470591}"/>
          </ac:spMkLst>
        </pc:spChg>
      </pc:sldChg>
      <pc:sldChg chg="new">
        <pc:chgData name="Celine France Nicole Dias" userId="34d4b09f-6d94-452e-86b5-cd553f56eab7" providerId="ADAL" clId="{7B115876-258D-4E86-B568-851389B7E76F}" dt="2020-10-19T08:39:57.068" v="24" actId="680"/>
        <pc:sldMkLst>
          <pc:docMk/>
          <pc:sldMk cId="2755541473" sldId="600"/>
        </pc:sldMkLst>
      </pc:sldChg>
    </pc:docChg>
  </pc:docChgLst>
  <pc:docChgLst>
    <pc:chgData name="Celine France Nicole Dias" userId="34d4b09f-6d94-452e-86b5-cd553f56eab7" providerId="ADAL" clId="{0A4EA21E-5B10-4041-B048-CBD3435FCAD3}"/>
    <pc:docChg chg="undo custSel addSld delSld modSld sldOrd">
      <pc:chgData name="Celine France Nicole Dias" userId="34d4b09f-6d94-452e-86b5-cd553f56eab7" providerId="ADAL" clId="{0A4EA21E-5B10-4041-B048-CBD3435FCAD3}" dt="2020-09-30T11:34:22.729" v="3773" actId="47"/>
      <pc:docMkLst>
        <pc:docMk/>
      </pc:docMkLst>
      <pc:sldChg chg="del">
        <pc:chgData name="Celine France Nicole Dias" userId="34d4b09f-6d94-452e-86b5-cd553f56eab7" providerId="ADAL" clId="{0A4EA21E-5B10-4041-B048-CBD3435FCAD3}" dt="2020-09-30T11:34:22.729" v="3773" actId="47"/>
        <pc:sldMkLst>
          <pc:docMk/>
          <pc:sldMk cId="2139088699" sldId="326"/>
        </pc:sldMkLst>
      </pc:sldChg>
      <pc:sldChg chg="del">
        <pc:chgData name="Celine France Nicole Dias" userId="34d4b09f-6d94-452e-86b5-cd553f56eab7" providerId="ADAL" clId="{0A4EA21E-5B10-4041-B048-CBD3435FCAD3}" dt="2020-09-30T11:34:19.889" v="3772" actId="47"/>
        <pc:sldMkLst>
          <pc:docMk/>
          <pc:sldMk cId="1541550233" sldId="341"/>
        </pc:sldMkLst>
      </pc:sldChg>
      <pc:sldChg chg="del">
        <pc:chgData name="Celine France Nicole Dias" userId="34d4b09f-6d94-452e-86b5-cd553f56eab7" providerId="ADAL" clId="{0A4EA21E-5B10-4041-B048-CBD3435FCAD3}" dt="2020-09-30T11:34:16.020" v="3771" actId="47"/>
        <pc:sldMkLst>
          <pc:docMk/>
          <pc:sldMk cId="4273987366" sldId="346"/>
        </pc:sldMkLst>
      </pc:sldChg>
      <pc:sldChg chg="del">
        <pc:chgData name="Celine France Nicole Dias" userId="34d4b09f-6d94-452e-86b5-cd553f56eab7" providerId="ADAL" clId="{0A4EA21E-5B10-4041-B048-CBD3435FCAD3}" dt="2020-09-30T11:34:12.401" v="3770" actId="47"/>
        <pc:sldMkLst>
          <pc:docMk/>
          <pc:sldMk cId="62982435" sldId="351"/>
        </pc:sldMkLst>
      </pc:sldChg>
      <pc:sldChg chg="modSp mod">
        <pc:chgData name="Celine France Nicole Dias" userId="34d4b09f-6d94-452e-86b5-cd553f56eab7" providerId="ADAL" clId="{0A4EA21E-5B10-4041-B048-CBD3435FCAD3}" dt="2020-08-15T13:50:22.684" v="836" actId="20577"/>
        <pc:sldMkLst>
          <pc:docMk/>
          <pc:sldMk cId="647496853" sldId="442"/>
        </pc:sldMkLst>
        <pc:spChg chg="mod">
          <ac:chgData name="Celine France Nicole Dias" userId="34d4b09f-6d94-452e-86b5-cd553f56eab7" providerId="ADAL" clId="{0A4EA21E-5B10-4041-B048-CBD3435FCAD3}" dt="2020-08-15T13:50:22.684" v="836" actId="20577"/>
          <ac:spMkLst>
            <pc:docMk/>
            <pc:sldMk cId="647496853" sldId="442"/>
            <ac:spMk id="3" creationId="{0FF1AC78-53AB-4928-8692-1D85A21C9BE7}"/>
          </ac:spMkLst>
        </pc:spChg>
      </pc:sldChg>
      <pc:sldChg chg="ord">
        <pc:chgData name="Celine France Nicole Dias" userId="34d4b09f-6d94-452e-86b5-cd553f56eab7" providerId="ADAL" clId="{0A4EA21E-5B10-4041-B048-CBD3435FCAD3}" dt="2020-09-05T08:37:32.073" v="1584"/>
        <pc:sldMkLst>
          <pc:docMk/>
          <pc:sldMk cId="1315492789" sldId="470"/>
        </pc:sldMkLst>
      </pc:sldChg>
      <pc:sldChg chg="ord">
        <pc:chgData name="Celine France Nicole Dias" userId="34d4b09f-6d94-452e-86b5-cd553f56eab7" providerId="ADAL" clId="{0A4EA21E-5B10-4041-B048-CBD3435FCAD3}" dt="2020-09-05T08:37:13.847" v="1581"/>
        <pc:sldMkLst>
          <pc:docMk/>
          <pc:sldMk cId="3596944650" sldId="471"/>
        </pc:sldMkLst>
      </pc:sldChg>
      <pc:sldChg chg="ord">
        <pc:chgData name="Celine France Nicole Dias" userId="34d4b09f-6d94-452e-86b5-cd553f56eab7" providerId="ADAL" clId="{0A4EA21E-5B10-4041-B048-CBD3435FCAD3}" dt="2020-09-05T08:37:13.847" v="1581"/>
        <pc:sldMkLst>
          <pc:docMk/>
          <pc:sldMk cId="214684909" sldId="473"/>
        </pc:sldMkLst>
      </pc:sldChg>
      <pc:sldChg chg="modNotesTx">
        <pc:chgData name="Celine France Nicole Dias" userId="34d4b09f-6d94-452e-86b5-cd553f56eab7" providerId="ADAL" clId="{0A4EA21E-5B10-4041-B048-CBD3435FCAD3}" dt="2020-09-07T18:45:10.851" v="3514"/>
        <pc:sldMkLst>
          <pc:docMk/>
          <pc:sldMk cId="1764506246" sldId="486"/>
        </pc:sldMkLst>
      </pc:sldChg>
      <pc:sldChg chg="modSp mod modNotesTx">
        <pc:chgData name="Celine France Nicole Dias" userId="34d4b09f-6d94-452e-86b5-cd553f56eab7" providerId="ADAL" clId="{0A4EA21E-5B10-4041-B048-CBD3435FCAD3}" dt="2020-08-15T13:41:04.747" v="294" actId="6549"/>
        <pc:sldMkLst>
          <pc:docMk/>
          <pc:sldMk cId="639605753" sldId="548"/>
        </pc:sldMkLst>
        <pc:spChg chg="mod">
          <ac:chgData name="Celine France Nicole Dias" userId="34d4b09f-6d94-452e-86b5-cd553f56eab7" providerId="ADAL" clId="{0A4EA21E-5B10-4041-B048-CBD3435FCAD3}" dt="2020-08-15T13:40:54.988" v="293" actId="20577"/>
          <ac:spMkLst>
            <pc:docMk/>
            <pc:sldMk cId="639605753" sldId="548"/>
            <ac:spMk id="6" creationId="{00000000-0000-0000-0000-000000000000}"/>
          </ac:spMkLst>
        </pc:spChg>
      </pc:sldChg>
      <pc:sldChg chg="del">
        <pc:chgData name="Celine France Nicole Dias" userId="34d4b09f-6d94-452e-86b5-cd553f56eab7" providerId="ADAL" clId="{0A4EA21E-5B10-4041-B048-CBD3435FCAD3}" dt="2020-08-15T13:32:37.821" v="1" actId="47"/>
        <pc:sldMkLst>
          <pc:docMk/>
          <pc:sldMk cId="1879219397" sldId="549"/>
        </pc:sldMkLst>
      </pc:sldChg>
      <pc:sldChg chg="addSp delSp modSp mod">
        <pc:chgData name="Celine France Nicole Dias" userId="34d4b09f-6d94-452e-86b5-cd553f56eab7" providerId="ADAL" clId="{0A4EA21E-5B10-4041-B048-CBD3435FCAD3}" dt="2020-08-16T16:55:26.520" v="975" actId="478"/>
        <pc:sldMkLst>
          <pc:docMk/>
          <pc:sldMk cId="420682860" sldId="556"/>
        </pc:sldMkLst>
        <pc:spChg chg="mod">
          <ac:chgData name="Celine France Nicole Dias" userId="34d4b09f-6d94-452e-86b5-cd553f56eab7" providerId="ADAL" clId="{0A4EA21E-5B10-4041-B048-CBD3435FCAD3}" dt="2020-08-16T16:54:30.686" v="969" actId="20577"/>
          <ac:spMkLst>
            <pc:docMk/>
            <pc:sldMk cId="420682860" sldId="556"/>
            <ac:spMk id="4" creationId="{704DF351-FDDD-4CA7-865C-FF9633D73753}"/>
          </ac:spMkLst>
        </pc:spChg>
        <pc:picChg chg="add del mod">
          <ac:chgData name="Celine France Nicole Dias" userId="34d4b09f-6d94-452e-86b5-cd553f56eab7" providerId="ADAL" clId="{0A4EA21E-5B10-4041-B048-CBD3435FCAD3}" dt="2020-08-16T16:55:26.520" v="975" actId="478"/>
          <ac:picMkLst>
            <pc:docMk/>
            <pc:sldMk cId="420682860" sldId="556"/>
            <ac:picMk id="5" creationId="{7482803D-2A3C-46A5-8D89-89D821C1487B}"/>
          </ac:picMkLst>
        </pc:picChg>
      </pc:sldChg>
      <pc:sldChg chg="modSp mod">
        <pc:chgData name="Celine France Nicole Dias" userId="34d4b09f-6d94-452e-86b5-cd553f56eab7" providerId="ADAL" clId="{0A4EA21E-5B10-4041-B048-CBD3435FCAD3}" dt="2020-08-15T13:59:08.893" v="934" actId="20577"/>
        <pc:sldMkLst>
          <pc:docMk/>
          <pc:sldMk cId="316992004" sldId="558"/>
        </pc:sldMkLst>
        <pc:spChg chg="mod">
          <ac:chgData name="Celine France Nicole Dias" userId="34d4b09f-6d94-452e-86b5-cd553f56eab7" providerId="ADAL" clId="{0A4EA21E-5B10-4041-B048-CBD3435FCAD3}" dt="2020-08-15T13:59:08.893" v="934" actId="20577"/>
          <ac:spMkLst>
            <pc:docMk/>
            <pc:sldMk cId="316992004" sldId="558"/>
            <ac:spMk id="3" creationId="{03DC7215-14F0-49C8-B96F-206A39A46B6A}"/>
          </ac:spMkLst>
        </pc:spChg>
      </pc:sldChg>
      <pc:sldChg chg="modSp mod">
        <pc:chgData name="Celine France Nicole Dias" userId="34d4b09f-6d94-452e-86b5-cd553f56eab7" providerId="ADAL" clId="{0A4EA21E-5B10-4041-B048-CBD3435FCAD3}" dt="2020-09-05T08:25:18.280" v="976" actId="20577"/>
        <pc:sldMkLst>
          <pc:docMk/>
          <pc:sldMk cId="3490126847" sldId="564"/>
        </pc:sldMkLst>
        <pc:spChg chg="mod">
          <ac:chgData name="Celine France Nicole Dias" userId="34d4b09f-6d94-452e-86b5-cd553f56eab7" providerId="ADAL" clId="{0A4EA21E-5B10-4041-B048-CBD3435FCAD3}" dt="2020-09-05T08:25:18.280" v="976" actId="20577"/>
          <ac:spMkLst>
            <pc:docMk/>
            <pc:sldMk cId="3490126847" sldId="564"/>
            <ac:spMk id="4" creationId="{00000000-0000-0000-0000-000000000000}"/>
          </ac:spMkLst>
        </pc:spChg>
      </pc:sldChg>
      <pc:sldChg chg="modSp mod">
        <pc:chgData name="Celine France Nicole Dias" userId="34d4b09f-6d94-452e-86b5-cd553f56eab7" providerId="ADAL" clId="{0A4EA21E-5B10-4041-B048-CBD3435FCAD3}" dt="2020-09-05T08:43:18.380" v="1949" actId="6549"/>
        <pc:sldMkLst>
          <pc:docMk/>
          <pc:sldMk cId="2984362428" sldId="565"/>
        </pc:sldMkLst>
        <pc:spChg chg="mod">
          <ac:chgData name="Celine France Nicole Dias" userId="34d4b09f-6d94-452e-86b5-cd553f56eab7" providerId="ADAL" clId="{0A4EA21E-5B10-4041-B048-CBD3435FCAD3}" dt="2020-09-05T08:43:18.380" v="1949" actId="6549"/>
          <ac:spMkLst>
            <pc:docMk/>
            <pc:sldMk cId="2984362428" sldId="565"/>
            <ac:spMk id="6" creationId="{00000000-0000-0000-0000-000000000000}"/>
          </ac:spMkLst>
        </pc:spChg>
      </pc:sldChg>
      <pc:sldChg chg="modNotesTx">
        <pc:chgData name="Celine France Nicole Dias" userId="34d4b09f-6d94-452e-86b5-cd553f56eab7" providerId="ADAL" clId="{0A4EA21E-5B10-4041-B048-CBD3435FCAD3}" dt="2020-09-05T08:27:25.609" v="1145" actId="20577"/>
        <pc:sldMkLst>
          <pc:docMk/>
          <pc:sldMk cId="2935864572" sldId="567"/>
        </pc:sldMkLst>
      </pc:sldChg>
      <pc:sldChg chg="modNotesTx">
        <pc:chgData name="Celine France Nicole Dias" userId="34d4b09f-6d94-452e-86b5-cd553f56eab7" providerId="ADAL" clId="{0A4EA21E-5B10-4041-B048-CBD3435FCAD3}" dt="2020-09-05T08:29:17.298" v="1499" actId="20577"/>
        <pc:sldMkLst>
          <pc:docMk/>
          <pc:sldMk cId="1716713277" sldId="568"/>
        </pc:sldMkLst>
      </pc:sldChg>
      <pc:sldChg chg="delSp modSp add mod modNotesTx">
        <pc:chgData name="Celine France Nicole Dias" userId="34d4b09f-6d94-452e-86b5-cd553f56eab7" providerId="ADAL" clId="{0A4EA21E-5B10-4041-B048-CBD3435FCAD3}" dt="2020-08-15T13:41:15.789" v="296" actId="6549"/>
        <pc:sldMkLst>
          <pc:docMk/>
          <pc:sldMk cId="1933146695" sldId="581"/>
        </pc:sldMkLst>
        <pc:spChg chg="mod">
          <ac:chgData name="Celine France Nicole Dias" userId="34d4b09f-6d94-452e-86b5-cd553f56eab7" providerId="ADAL" clId="{0A4EA21E-5B10-4041-B048-CBD3435FCAD3}" dt="2020-08-15T13:33:01.144" v="4" actId="207"/>
          <ac:spMkLst>
            <pc:docMk/>
            <pc:sldMk cId="1933146695" sldId="581"/>
            <ac:spMk id="4" creationId="{00000000-0000-0000-0000-000000000000}"/>
          </ac:spMkLst>
        </pc:spChg>
        <pc:spChg chg="mod">
          <ac:chgData name="Celine France Nicole Dias" userId="34d4b09f-6d94-452e-86b5-cd553f56eab7" providerId="ADAL" clId="{0A4EA21E-5B10-4041-B048-CBD3435FCAD3}" dt="2020-08-15T13:32:54.709" v="3" actId="207"/>
          <ac:spMkLst>
            <pc:docMk/>
            <pc:sldMk cId="1933146695" sldId="581"/>
            <ac:spMk id="5" creationId="{00000000-0000-0000-0000-000000000000}"/>
          </ac:spMkLst>
        </pc:spChg>
        <pc:spChg chg="del">
          <ac:chgData name="Celine France Nicole Dias" userId="34d4b09f-6d94-452e-86b5-cd553f56eab7" providerId="ADAL" clId="{0A4EA21E-5B10-4041-B048-CBD3435FCAD3}" dt="2020-08-15T13:41:10.721" v="295" actId="478"/>
          <ac:spMkLst>
            <pc:docMk/>
            <pc:sldMk cId="1933146695" sldId="581"/>
            <ac:spMk id="15" creationId="{C2B75F72-6EB0-4408-BA86-85097E1BE411}"/>
          </ac:spMkLst>
        </pc:spChg>
      </pc:sldChg>
      <pc:sldChg chg="modSp new mod">
        <pc:chgData name="Celine France Nicole Dias" userId="34d4b09f-6d94-452e-86b5-cd553f56eab7" providerId="ADAL" clId="{0A4EA21E-5B10-4041-B048-CBD3435FCAD3}" dt="2020-08-15T13:48:23.621" v="714" actId="20577"/>
        <pc:sldMkLst>
          <pc:docMk/>
          <pc:sldMk cId="3171491216" sldId="582"/>
        </pc:sldMkLst>
        <pc:spChg chg="mod">
          <ac:chgData name="Celine France Nicole Dias" userId="34d4b09f-6d94-452e-86b5-cd553f56eab7" providerId="ADAL" clId="{0A4EA21E-5B10-4041-B048-CBD3435FCAD3}" dt="2020-08-15T13:48:23.621" v="714" actId="20577"/>
          <ac:spMkLst>
            <pc:docMk/>
            <pc:sldMk cId="3171491216" sldId="582"/>
            <ac:spMk id="3" creationId="{5FC50B32-4B8B-4C40-B615-8A0284D6561C}"/>
          </ac:spMkLst>
        </pc:spChg>
      </pc:sldChg>
      <pc:sldChg chg="new del">
        <pc:chgData name="Celine France Nicole Dias" userId="34d4b09f-6d94-452e-86b5-cd553f56eab7" providerId="ADAL" clId="{0A4EA21E-5B10-4041-B048-CBD3435FCAD3}" dt="2020-08-15T13:47:26.403" v="594" actId="47"/>
        <pc:sldMkLst>
          <pc:docMk/>
          <pc:sldMk cId="3255660630" sldId="582"/>
        </pc:sldMkLst>
      </pc:sldChg>
      <pc:sldChg chg="modSp new mod">
        <pc:chgData name="Celine France Nicole Dias" userId="34d4b09f-6d94-452e-86b5-cd553f56eab7" providerId="ADAL" clId="{0A4EA21E-5B10-4041-B048-CBD3435FCAD3}" dt="2020-09-07T18:23:29.031" v="3317" actId="20577"/>
        <pc:sldMkLst>
          <pc:docMk/>
          <pc:sldMk cId="994425751" sldId="583"/>
        </pc:sldMkLst>
        <pc:spChg chg="mod">
          <ac:chgData name="Celine France Nicole Dias" userId="34d4b09f-6d94-452e-86b5-cd553f56eab7" providerId="ADAL" clId="{0A4EA21E-5B10-4041-B048-CBD3435FCAD3}" dt="2020-09-05T08:31:59.999" v="1548" actId="27636"/>
          <ac:spMkLst>
            <pc:docMk/>
            <pc:sldMk cId="994425751" sldId="583"/>
            <ac:spMk id="2" creationId="{BF2AC13A-07F8-44EB-879D-B48DCDC9AFCE}"/>
          </ac:spMkLst>
        </pc:spChg>
        <pc:spChg chg="mod">
          <ac:chgData name="Celine France Nicole Dias" userId="34d4b09f-6d94-452e-86b5-cd553f56eab7" providerId="ADAL" clId="{0A4EA21E-5B10-4041-B048-CBD3435FCAD3}" dt="2020-09-07T18:23:29.031" v="3317" actId="20577"/>
          <ac:spMkLst>
            <pc:docMk/>
            <pc:sldMk cId="994425751" sldId="583"/>
            <ac:spMk id="3" creationId="{D64C9384-4E0E-43E4-A787-EDA6A2150015}"/>
          </ac:spMkLst>
        </pc:spChg>
      </pc:sldChg>
      <pc:sldChg chg="modSp new del mod">
        <pc:chgData name="Celine France Nicole Dias" userId="34d4b09f-6d94-452e-86b5-cd553f56eab7" providerId="ADAL" clId="{0A4EA21E-5B10-4041-B048-CBD3435FCAD3}" dt="2020-09-05T08:34:57.924" v="1560" actId="47"/>
        <pc:sldMkLst>
          <pc:docMk/>
          <pc:sldMk cId="718336189" sldId="584"/>
        </pc:sldMkLst>
        <pc:spChg chg="mod">
          <ac:chgData name="Celine France Nicole Dias" userId="34d4b09f-6d94-452e-86b5-cd553f56eab7" providerId="ADAL" clId="{0A4EA21E-5B10-4041-B048-CBD3435FCAD3}" dt="2020-09-05T08:34:20.380" v="1558" actId="20577"/>
          <ac:spMkLst>
            <pc:docMk/>
            <pc:sldMk cId="718336189" sldId="584"/>
            <ac:spMk id="2" creationId="{84AC84E9-D91D-441F-A546-B33B740AA1D7}"/>
          </ac:spMkLst>
        </pc:spChg>
      </pc:sldChg>
      <pc:sldChg chg="modSp add mod">
        <pc:chgData name="Celine France Nicole Dias" userId="34d4b09f-6d94-452e-86b5-cd553f56eab7" providerId="ADAL" clId="{0A4EA21E-5B10-4041-B048-CBD3435FCAD3}" dt="2020-09-05T08:35:54.102" v="1569" actId="20577"/>
        <pc:sldMkLst>
          <pc:docMk/>
          <pc:sldMk cId="597321601" sldId="585"/>
        </pc:sldMkLst>
        <pc:spChg chg="mod">
          <ac:chgData name="Celine France Nicole Dias" userId="34d4b09f-6d94-452e-86b5-cd553f56eab7" providerId="ADAL" clId="{0A4EA21E-5B10-4041-B048-CBD3435FCAD3}" dt="2020-09-05T08:35:54.102" v="1569" actId="20577"/>
          <ac:spMkLst>
            <pc:docMk/>
            <pc:sldMk cId="597321601" sldId="585"/>
            <ac:spMk id="6" creationId="{00000000-0000-0000-0000-000000000000}"/>
          </ac:spMkLst>
        </pc:spChg>
      </pc:sldChg>
      <pc:sldChg chg="modSp add mod">
        <pc:chgData name="Celine France Nicole Dias" userId="34d4b09f-6d94-452e-86b5-cd553f56eab7" providerId="ADAL" clId="{0A4EA21E-5B10-4041-B048-CBD3435FCAD3}" dt="2020-09-05T08:35:50.143" v="1567" actId="20577"/>
        <pc:sldMkLst>
          <pc:docMk/>
          <pc:sldMk cId="1804982980" sldId="586"/>
        </pc:sldMkLst>
        <pc:spChg chg="mod">
          <ac:chgData name="Celine France Nicole Dias" userId="34d4b09f-6d94-452e-86b5-cd553f56eab7" providerId="ADAL" clId="{0A4EA21E-5B10-4041-B048-CBD3435FCAD3}" dt="2020-09-05T08:35:47.099" v="1566" actId="20577"/>
          <ac:spMkLst>
            <pc:docMk/>
            <pc:sldMk cId="1804982980" sldId="586"/>
            <ac:spMk id="6" creationId="{00000000-0000-0000-0000-000000000000}"/>
          </ac:spMkLst>
        </pc:spChg>
        <pc:spChg chg="mod">
          <ac:chgData name="Celine France Nicole Dias" userId="34d4b09f-6d94-452e-86b5-cd553f56eab7" providerId="ADAL" clId="{0A4EA21E-5B10-4041-B048-CBD3435FCAD3}" dt="2020-09-05T08:35:50.143" v="1567" actId="20577"/>
          <ac:spMkLst>
            <pc:docMk/>
            <pc:sldMk cId="1804982980" sldId="586"/>
            <ac:spMk id="7" creationId="{83D08A87-77E7-4D0C-8F68-D8AB08E47968}"/>
          </ac:spMkLst>
        </pc:spChg>
      </pc:sldChg>
      <pc:sldChg chg="delSp modSp add mod">
        <pc:chgData name="Celine France Nicole Dias" userId="34d4b09f-6d94-452e-86b5-cd553f56eab7" providerId="ADAL" clId="{0A4EA21E-5B10-4041-B048-CBD3435FCAD3}" dt="2020-09-05T08:35:38.091" v="1563" actId="478"/>
        <pc:sldMkLst>
          <pc:docMk/>
          <pc:sldMk cId="1165654629" sldId="587"/>
        </pc:sldMkLst>
        <pc:spChg chg="mod">
          <ac:chgData name="Celine France Nicole Dias" userId="34d4b09f-6d94-452e-86b5-cd553f56eab7" providerId="ADAL" clId="{0A4EA21E-5B10-4041-B048-CBD3435FCAD3}" dt="2020-09-05T08:35:32.442" v="1562" actId="207"/>
          <ac:spMkLst>
            <pc:docMk/>
            <pc:sldMk cId="1165654629" sldId="587"/>
            <ac:spMk id="7" creationId="{00000000-0000-0000-0000-000000000000}"/>
          </ac:spMkLst>
        </pc:spChg>
        <pc:spChg chg="mod">
          <ac:chgData name="Celine France Nicole Dias" userId="34d4b09f-6d94-452e-86b5-cd553f56eab7" providerId="ADAL" clId="{0A4EA21E-5B10-4041-B048-CBD3435FCAD3}" dt="2020-09-05T08:35:23.686" v="1561" actId="207"/>
          <ac:spMkLst>
            <pc:docMk/>
            <pc:sldMk cId="1165654629" sldId="587"/>
            <ac:spMk id="10" creationId="{00000000-0000-0000-0000-000000000000}"/>
          </ac:spMkLst>
        </pc:spChg>
        <pc:spChg chg="del">
          <ac:chgData name="Celine France Nicole Dias" userId="34d4b09f-6d94-452e-86b5-cd553f56eab7" providerId="ADAL" clId="{0A4EA21E-5B10-4041-B048-CBD3435FCAD3}" dt="2020-09-05T08:35:38.091" v="1563" actId="478"/>
          <ac:spMkLst>
            <pc:docMk/>
            <pc:sldMk cId="1165654629" sldId="587"/>
            <ac:spMk id="15" creationId="{C2B75F72-6EB0-4408-BA86-85097E1BE411}"/>
          </ac:spMkLst>
        </pc:spChg>
      </pc:sldChg>
      <pc:sldChg chg="modSp add mod">
        <pc:chgData name="Celine France Nicole Dias" userId="34d4b09f-6d94-452e-86b5-cd553f56eab7" providerId="ADAL" clId="{0A4EA21E-5B10-4041-B048-CBD3435FCAD3}" dt="2020-09-05T08:36:24.939" v="1572" actId="20577"/>
        <pc:sldMkLst>
          <pc:docMk/>
          <pc:sldMk cId="746575974" sldId="588"/>
        </pc:sldMkLst>
        <pc:spChg chg="mod">
          <ac:chgData name="Celine France Nicole Dias" userId="34d4b09f-6d94-452e-86b5-cd553f56eab7" providerId="ADAL" clId="{0A4EA21E-5B10-4041-B048-CBD3435FCAD3}" dt="2020-09-05T08:36:24.939" v="1572" actId="20577"/>
          <ac:spMkLst>
            <pc:docMk/>
            <pc:sldMk cId="746575974" sldId="588"/>
            <ac:spMk id="6" creationId="{00000000-0000-0000-0000-000000000000}"/>
          </ac:spMkLst>
        </pc:spChg>
      </pc:sldChg>
      <pc:sldChg chg="modSp add mod">
        <pc:chgData name="Celine France Nicole Dias" userId="34d4b09f-6d94-452e-86b5-cd553f56eab7" providerId="ADAL" clId="{0A4EA21E-5B10-4041-B048-CBD3435FCAD3}" dt="2020-09-05T08:36:53.220" v="1579" actId="20577"/>
        <pc:sldMkLst>
          <pc:docMk/>
          <pc:sldMk cId="3755471166" sldId="589"/>
        </pc:sldMkLst>
        <pc:spChg chg="mod">
          <ac:chgData name="Celine France Nicole Dias" userId="34d4b09f-6d94-452e-86b5-cd553f56eab7" providerId="ADAL" clId="{0A4EA21E-5B10-4041-B048-CBD3435FCAD3}" dt="2020-09-05T08:36:53.220" v="1579" actId="20577"/>
          <ac:spMkLst>
            <pc:docMk/>
            <pc:sldMk cId="3755471166" sldId="589"/>
            <ac:spMk id="6" creationId="{00000000-0000-0000-0000-000000000000}"/>
          </ac:spMkLst>
        </pc:spChg>
        <pc:spChg chg="mod">
          <ac:chgData name="Celine France Nicole Dias" userId="34d4b09f-6d94-452e-86b5-cd553f56eab7" providerId="ADAL" clId="{0A4EA21E-5B10-4041-B048-CBD3435FCAD3}" dt="2020-09-05T08:36:29.307" v="1574" actId="20577"/>
          <ac:spMkLst>
            <pc:docMk/>
            <pc:sldMk cId="3755471166" sldId="589"/>
            <ac:spMk id="7" creationId="{83D08A87-77E7-4D0C-8F68-D8AB08E47968}"/>
          </ac:spMkLst>
        </pc:spChg>
      </pc:sldChg>
      <pc:sldChg chg="delSp modSp add mod">
        <pc:chgData name="Celine France Nicole Dias" userId="34d4b09f-6d94-452e-86b5-cd553f56eab7" providerId="ADAL" clId="{0A4EA21E-5B10-4041-B048-CBD3435FCAD3}" dt="2020-09-05T08:37:21.945" v="1582" actId="20577"/>
        <pc:sldMkLst>
          <pc:docMk/>
          <pc:sldMk cId="2217267890" sldId="590"/>
        </pc:sldMkLst>
        <pc:spChg chg="mod">
          <ac:chgData name="Celine France Nicole Dias" userId="34d4b09f-6d94-452e-86b5-cd553f56eab7" providerId="ADAL" clId="{0A4EA21E-5B10-4041-B048-CBD3435FCAD3}" dt="2020-09-05T08:37:21.945" v="1582" actId="20577"/>
          <ac:spMkLst>
            <pc:docMk/>
            <pc:sldMk cId="2217267890" sldId="590"/>
            <ac:spMk id="7" creationId="{00000000-0000-0000-0000-000000000000}"/>
          </ac:spMkLst>
        </pc:spChg>
        <pc:spChg chg="mod">
          <ac:chgData name="Celine France Nicole Dias" userId="34d4b09f-6d94-452e-86b5-cd553f56eab7" providerId="ADAL" clId="{0A4EA21E-5B10-4041-B048-CBD3435FCAD3}" dt="2020-09-05T08:36:39.799" v="1575" actId="207"/>
          <ac:spMkLst>
            <pc:docMk/>
            <pc:sldMk cId="2217267890" sldId="590"/>
            <ac:spMk id="9" creationId="{00000000-0000-0000-0000-000000000000}"/>
          </ac:spMkLst>
        </pc:spChg>
        <pc:spChg chg="del">
          <ac:chgData name="Celine France Nicole Dias" userId="34d4b09f-6d94-452e-86b5-cd553f56eab7" providerId="ADAL" clId="{0A4EA21E-5B10-4041-B048-CBD3435FCAD3}" dt="2020-09-05T08:36:47.214" v="1577" actId="478"/>
          <ac:spMkLst>
            <pc:docMk/>
            <pc:sldMk cId="2217267890" sldId="590"/>
            <ac:spMk id="15" creationId="{C2B75F72-6EB0-4408-BA86-85097E1BE411}"/>
          </ac:spMkLst>
        </pc:spChg>
      </pc:sldChg>
      <pc:sldChg chg="modSp add mod">
        <pc:chgData name="Celine France Nicole Dias" userId="34d4b09f-6d94-452e-86b5-cd553f56eab7" providerId="ADAL" clId="{0A4EA21E-5B10-4041-B048-CBD3435FCAD3}" dt="2020-09-07T18:23:13.519" v="3310" actId="20577"/>
        <pc:sldMkLst>
          <pc:docMk/>
          <pc:sldMk cId="3608154149" sldId="591"/>
        </pc:sldMkLst>
        <pc:spChg chg="mod">
          <ac:chgData name="Celine France Nicole Dias" userId="34d4b09f-6d94-452e-86b5-cd553f56eab7" providerId="ADAL" clId="{0A4EA21E-5B10-4041-B048-CBD3435FCAD3}" dt="2020-09-07T18:23:13.519" v="3310" actId="20577"/>
          <ac:spMkLst>
            <pc:docMk/>
            <pc:sldMk cId="3608154149" sldId="591"/>
            <ac:spMk id="3" creationId="{D64C9384-4E0E-43E4-A787-EDA6A2150015}"/>
          </ac:spMkLst>
        </pc:spChg>
      </pc:sldChg>
      <pc:sldChg chg="modSp add mod">
        <pc:chgData name="Celine France Nicole Dias" userId="34d4b09f-6d94-452e-86b5-cd553f56eab7" providerId="ADAL" clId="{0A4EA21E-5B10-4041-B048-CBD3435FCAD3}" dt="2020-09-05T09:10:14.617" v="3301"/>
        <pc:sldMkLst>
          <pc:docMk/>
          <pc:sldMk cId="250137751" sldId="592"/>
        </pc:sldMkLst>
        <pc:spChg chg="mod">
          <ac:chgData name="Celine France Nicole Dias" userId="34d4b09f-6d94-452e-86b5-cd553f56eab7" providerId="ADAL" clId="{0A4EA21E-5B10-4041-B048-CBD3435FCAD3}" dt="2020-09-05T08:45:28.770" v="1952" actId="20577"/>
          <ac:spMkLst>
            <pc:docMk/>
            <pc:sldMk cId="250137751" sldId="592"/>
            <ac:spMk id="2" creationId="{38854D3D-0EB9-4896-B8B3-87E13B07F33F}"/>
          </ac:spMkLst>
        </pc:spChg>
        <pc:spChg chg="mod">
          <ac:chgData name="Celine France Nicole Dias" userId="34d4b09f-6d94-452e-86b5-cd553f56eab7" providerId="ADAL" clId="{0A4EA21E-5B10-4041-B048-CBD3435FCAD3}" dt="2020-09-05T09:10:14.617" v="3301"/>
          <ac:spMkLst>
            <pc:docMk/>
            <pc:sldMk cId="250137751" sldId="592"/>
            <ac:spMk id="3" creationId="{03DC7215-14F0-49C8-B96F-206A39A46B6A}"/>
          </ac:spMkLst>
        </pc:spChg>
      </pc:sldChg>
      <pc:sldChg chg="modSp add mod">
        <pc:chgData name="Celine France Nicole Dias" userId="34d4b09f-6d94-452e-86b5-cd553f56eab7" providerId="ADAL" clId="{0A4EA21E-5B10-4041-B048-CBD3435FCAD3}" dt="2020-09-05T10:53:04.250" v="3303" actId="20577"/>
        <pc:sldMkLst>
          <pc:docMk/>
          <pc:sldMk cId="4196872598" sldId="593"/>
        </pc:sldMkLst>
        <pc:spChg chg="mod">
          <ac:chgData name="Celine France Nicole Dias" userId="34d4b09f-6d94-452e-86b5-cd553f56eab7" providerId="ADAL" clId="{0A4EA21E-5B10-4041-B048-CBD3435FCAD3}" dt="2020-09-05T10:53:04.250" v="3303" actId="20577"/>
          <ac:spMkLst>
            <pc:docMk/>
            <pc:sldMk cId="4196872598" sldId="593"/>
            <ac:spMk id="2" creationId="{38854D3D-0EB9-4896-B8B3-87E13B07F33F}"/>
          </ac:spMkLst>
        </pc:spChg>
        <pc:spChg chg="mod">
          <ac:chgData name="Celine France Nicole Dias" userId="34d4b09f-6d94-452e-86b5-cd553f56eab7" providerId="ADAL" clId="{0A4EA21E-5B10-4041-B048-CBD3435FCAD3}" dt="2020-09-05T09:10:11.249" v="3300" actId="21"/>
          <ac:spMkLst>
            <pc:docMk/>
            <pc:sldMk cId="4196872598" sldId="593"/>
            <ac:spMk id="3" creationId="{03DC7215-14F0-49C8-B96F-206A39A46B6A}"/>
          </ac:spMkLst>
        </pc:spChg>
      </pc:sldChg>
      <pc:sldChg chg="modSp add mod">
        <pc:chgData name="Celine France Nicole Dias" userId="34d4b09f-6d94-452e-86b5-cd553f56eab7" providerId="ADAL" clId="{0A4EA21E-5B10-4041-B048-CBD3435FCAD3}" dt="2020-09-05T10:58:33.439" v="3306" actId="20577"/>
        <pc:sldMkLst>
          <pc:docMk/>
          <pc:sldMk cId="288488517" sldId="594"/>
        </pc:sldMkLst>
        <pc:spChg chg="mod">
          <ac:chgData name="Celine France Nicole Dias" userId="34d4b09f-6d94-452e-86b5-cd553f56eab7" providerId="ADAL" clId="{0A4EA21E-5B10-4041-B048-CBD3435FCAD3}" dt="2020-09-05T10:58:33.439" v="3306" actId="20577"/>
          <ac:spMkLst>
            <pc:docMk/>
            <pc:sldMk cId="288488517" sldId="594"/>
            <ac:spMk id="4" creationId="{704DF351-FDDD-4CA7-865C-FF9633D73753}"/>
          </ac:spMkLst>
        </pc:spChg>
      </pc:sldChg>
      <pc:sldChg chg="modSp add mod">
        <pc:chgData name="Celine France Nicole Dias" userId="34d4b09f-6d94-452e-86b5-cd553f56eab7" providerId="ADAL" clId="{0A4EA21E-5B10-4041-B048-CBD3435FCAD3}" dt="2020-09-07T18:47:33.563" v="3769" actId="113"/>
        <pc:sldMkLst>
          <pc:docMk/>
          <pc:sldMk cId="3288838602" sldId="595"/>
        </pc:sldMkLst>
        <pc:spChg chg="mod">
          <ac:chgData name="Celine France Nicole Dias" userId="34d4b09f-6d94-452e-86b5-cd553f56eab7" providerId="ADAL" clId="{0A4EA21E-5B10-4041-B048-CBD3435FCAD3}" dt="2020-09-07T18:24:09.633" v="3320" actId="20577"/>
          <ac:spMkLst>
            <pc:docMk/>
            <pc:sldMk cId="3288838602" sldId="595"/>
            <ac:spMk id="2" creationId="{38854D3D-0EB9-4896-B8B3-87E13B07F33F}"/>
          </ac:spMkLst>
        </pc:spChg>
        <pc:spChg chg="mod">
          <ac:chgData name="Celine France Nicole Dias" userId="34d4b09f-6d94-452e-86b5-cd553f56eab7" providerId="ADAL" clId="{0A4EA21E-5B10-4041-B048-CBD3435FCAD3}" dt="2020-09-07T18:47:33.563" v="3769" actId="113"/>
          <ac:spMkLst>
            <pc:docMk/>
            <pc:sldMk cId="3288838602" sldId="595"/>
            <ac:spMk id="3" creationId="{03DC7215-14F0-49C8-B96F-206A39A46B6A}"/>
          </ac:spMkLst>
        </pc:spChg>
      </pc:sldChg>
      <pc:sldChg chg="add ord">
        <pc:chgData name="Celine France Nicole Dias" userId="34d4b09f-6d94-452e-86b5-cd553f56eab7" providerId="ADAL" clId="{0A4EA21E-5B10-4041-B048-CBD3435FCAD3}" dt="2020-09-07T18:39:36.214" v="3325"/>
        <pc:sldMkLst>
          <pc:docMk/>
          <pc:sldMk cId="3849617612" sldId="596"/>
        </pc:sldMkLst>
      </pc:sldChg>
      <pc:sldChg chg="add ord">
        <pc:chgData name="Celine France Nicole Dias" userId="34d4b09f-6d94-452e-86b5-cd553f56eab7" providerId="ADAL" clId="{0A4EA21E-5B10-4041-B048-CBD3435FCAD3}" dt="2020-09-07T18:40:45.172" v="3328"/>
        <pc:sldMkLst>
          <pc:docMk/>
          <pc:sldMk cId="2243652577" sldId="597"/>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11480" cy="372282"/>
          </a:xfrm>
          <a:prstGeom prst="rect">
            <a:avLst/>
          </a:prstGeom>
        </p:spPr>
        <p:txBody>
          <a:bodyPr vert="horz" lIns="96016" tIns="48009" rIns="96016" bIns="48009" rtlCol="0"/>
          <a:lstStyle>
            <a:lvl1pPr algn="l">
              <a:defRPr sz="1300"/>
            </a:lvl1pPr>
          </a:lstStyle>
          <a:p>
            <a:endParaRPr lang="de-CH"/>
          </a:p>
        </p:txBody>
      </p:sp>
      <p:sp>
        <p:nvSpPr>
          <p:cNvPr id="3" name="Datumsplatzhalter 2"/>
          <p:cNvSpPr>
            <a:spLocks noGrp="1"/>
          </p:cNvSpPr>
          <p:nvPr>
            <p:ph type="dt" sz="quarter" idx="1"/>
          </p:nvPr>
        </p:nvSpPr>
        <p:spPr>
          <a:xfrm>
            <a:off x="5635786" y="1"/>
            <a:ext cx="4311480" cy="372282"/>
          </a:xfrm>
          <a:prstGeom prst="rect">
            <a:avLst/>
          </a:prstGeom>
        </p:spPr>
        <p:txBody>
          <a:bodyPr vert="horz" lIns="96016" tIns="48009" rIns="96016" bIns="48009" rtlCol="0"/>
          <a:lstStyle>
            <a:lvl1pPr algn="r">
              <a:defRPr sz="1300"/>
            </a:lvl1pPr>
          </a:lstStyle>
          <a:p>
            <a:fld id="{2A0FCBC1-A1E9-428F-B0C5-779F911FFD1C}" type="datetimeFigureOut">
              <a:rPr lang="de-CH" smtClean="0"/>
              <a:t>19.10.2020</a:t>
            </a:fld>
            <a:endParaRPr lang="de-CH"/>
          </a:p>
        </p:txBody>
      </p:sp>
      <p:sp>
        <p:nvSpPr>
          <p:cNvPr id="4" name="Fußzeilenplatzhalter 3"/>
          <p:cNvSpPr>
            <a:spLocks noGrp="1"/>
          </p:cNvSpPr>
          <p:nvPr>
            <p:ph type="ftr" sz="quarter" idx="2"/>
          </p:nvPr>
        </p:nvSpPr>
        <p:spPr>
          <a:xfrm>
            <a:off x="0" y="7072066"/>
            <a:ext cx="4311480" cy="372282"/>
          </a:xfrm>
          <a:prstGeom prst="rect">
            <a:avLst/>
          </a:prstGeom>
        </p:spPr>
        <p:txBody>
          <a:bodyPr vert="horz" lIns="96016" tIns="48009" rIns="96016" bIns="48009" rtlCol="0" anchor="b"/>
          <a:lstStyle>
            <a:lvl1pPr algn="l">
              <a:defRPr sz="1300"/>
            </a:lvl1pPr>
          </a:lstStyle>
          <a:p>
            <a:endParaRPr lang="de-CH"/>
          </a:p>
        </p:txBody>
      </p:sp>
      <p:sp>
        <p:nvSpPr>
          <p:cNvPr id="5" name="Foliennummernplatzhalter 4"/>
          <p:cNvSpPr>
            <a:spLocks noGrp="1"/>
          </p:cNvSpPr>
          <p:nvPr>
            <p:ph type="sldNum" sz="quarter" idx="3"/>
          </p:nvPr>
        </p:nvSpPr>
        <p:spPr>
          <a:xfrm>
            <a:off x="5635786" y="7072066"/>
            <a:ext cx="4311480" cy="372282"/>
          </a:xfrm>
          <a:prstGeom prst="rect">
            <a:avLst/>
          </a:prstGeom>
        </p:spPr>
        <p:txBody>
          <a:bodyPr vert="horz" lIns="96016" tIns="48009" rIns="96016" bIns="48009" rtlCol="0" anchor="b"/>
          <a:lstStyle>
            <a:lvl1pPr algn="r">
              <a:defRPr sz="1300"/>
            </a:lvl1pPr>
          </a:lstStyle>
          <a:p>
            <a:fld id="{ED4E131F-1285-44DD-B640-82628352D595}" type="slidenum">
              <a:rPr lang="de-CH" smtClean="0"/>
              <a:t>‹Nr.›</a:t>
            </a:fld>
            <a:endParaRPr lang="de-CH"/>
          </a:p>
        </p:txBody>
      </p:sp>
    </p:spTree>
    <p:extLst>
      <p:ext uri="{BB962C8B-B14F-4D97-AF65-F5344CB8AC3E}">
        <p14:creationId xmlns:p14="http://schemas.microsoft.com/office/powerpoint/2010/main" val="4015857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11480" cy="372282"/>
          </a:xfrm>
          <a:prstGeom prst="rect">
            <a:avLst/>
          </a:prstGeom>
        </p:spPr>
        <p:txBody>
          <a:bodyPr vert="horz" lIns="96016" tIns="48009" rIns="96016" bIns="48009" rtlCol="0"/>
          <a:lstStyle>
            <a:lvl1pPr algn="l">
              <a:defRPr sz="1300"/>
            </a:lvl1pPr>
          </a:lstStyle>
          <a:p>
            <a:endParaRPr lang="de-CH"/>
          </a:p>
        </p:txBody>
      </p:sp>
      <p:sp>
        <p:nvSpPr>
          <p:cNvPr id="3" name="Datumsplatzhalter 2"/>
          <p:cNvSpPr>
            <a:spLocks noGrp="1"/>
          </p:cNvSpPr>
          <p:nvPr>
            <p:ph type="dt" idx="1"/>
          </p:nvPr>
        </p:nvSpPr>
        <p:spPr>
          <a:xfrm>
            <a:off x="5635786" y="1"/>
            <a:ext cx="4311480" cy="372282"/>
          </a:xfrm>
          <a:prstGeom prst="rect">
            <a:avLst/>
          </a:prstGeom>
        </p:spPr>
        <p:txBody>
          <a:bodyPr vert="horz" lIns="96016" tIns="48009" rIns="96016" bIns="48009" rtlCol="0"/>
          <a:lstStyle>
            <a:lvl1pPr algn="r">
              <a:defRPr sz="1300"/>
            </a:lvl1pPr>
          </a:lstStyle>
          <a:p>
            <a:fld id="{5728014A-F043-4F7C-9F9E-1904BA62CC8E}" type="datetimeFigureOut">
              <a:rPr lang="de-CH" smtClean="0"/>
              <a:t>19.10.2020</a:t>
            </a:fld>
            <a:endParaRPr lang="de-CH"/>
          </a:p>
        </p:txBody>
      </p:sp>
      <p:sp>
        <p:nvSpPr>
          <p:cNvPr id="4" name="Folienbildplatzhalter 3"/>
          <p:cNvSpPr>
            <a:spLocks noGrp="1" noRot="1" noChangeAspect="1"/>
          </p:cNvSpPr>
          <p:nvPr>
            <p:ph type="sldImg" idx="2"/>
          </p:nvPr>
        </p:nvSpPr>
        <p:spPr>
          <a:xfrm>
            <a:off x="3113088" y="558800"/>
            <a:ext cx="3722687" cy="2792413"/>
          </a:xfrm>
          <a:prstGeom prst="rect">
            <a:avLst/>
          </a:prstGeom>
          <a:noFill/>
          <a:ln w="12700">
            <a:solidFill>
              <a:prstClr val="black"/>
            </a:solidFill>
          </a:ln>
        </p:spPr>
        <p:txBody>
          <a:bodyPr vert="horz" lIns="96016" tIns="48009" rIns="96016" bIns="48009" rtlCol="0" anchor="ctr"/>
          <a:lstStyle/>
          <a:p>
            <a:endParaRPr lang="de-CH"/>
          </a:p>
        </p:txBody>
      </p:sp>
      <p:sp>
        <p:nvSpPr>
          <p:cNvPr id="5" name="Notizenplatzhalter 4"/>
          <p:cNvSpPr>
            <a:spLocks noGrp="1"/>
          </p:cNvSpPr>
          <p:nvPr>
            <p:ph type="body" sz="quarter" idx="3"/>
          </p:nvPr>
        </p:nvSpPr>
        <p:spPr>
          <a:xfrm>
            <a:off x="994957" y="3536680"/>
            <a:ext cx="7959655" cy="3350538"/>
          </a:xfrm>
          <a:prstGeom prst="rect">
            <a:avLst/>
          </a:prstGeom>
        </p:spPr>
        <p:txBody>
          <a:bodyPr vert="horz" lIns="96016" tIns="48009" rIns="96016" bIns="48009"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7072066"/>
            <a:ext cx="4311480" cy="372282"/>
          </a:xfrm>
          <a:prstGeom prst="rect">
            <a:avLst/>
          </a:prstGeom>
        </p:spPr>
        <p:txBody>
          <a:bodyPr vert="horz" lIns="96016" tIns="48009" rIns="96016" bIns="48009" rtlCol="0" anchor="b"/>
          <a:lstStyle>
            <a:lvl1pPr algn="l">
              <a:defRPr sz="1300"/>
            </a:lvl1pPr>
          </a:lstStyle>
          <a:p>
            <a:endParaRPr lang="de-CH"/>
          </a:p>
        </p:txBody>
      </p:sp>
      <p:sp>
        <p:nvSpPr>
          <p:cNvPr id="7" name="Foliennummernplatzhalter 6"/>
          <p:cNvSpPr>
            <a:spLocks noGrp="1"/>
          </p:cNvSpPr>
          <p:nvPr>
            <p:ph type="sldNum" sz="quarter" idx="5"/>
          </p:nvPr>
        </p:nvSpPr>
        <p:spPr>
          <a:xfrm>
            <a:off x="5635786" y="7072066"/>
            <a:ext cx="4311480" cy="372282"/>
          </a:xfrm>
          <a:prstGeom prst="rect">
            <a:avLst/>
          </a:prstGeom>
        </p:spPr>
        <p:txBody>
          <a:bodyPr vert="horz" lIns="96016" tIns="48009" rIns="96016" bIns="48009" rtlCol="0" anchor="b"/>
          <a:lstStyle>
            <a:lvl1pPr algn="r">
              <a:defRPr sz="1300"/>
            </a:lvl1pPr>
          </a:lstStyle>
          <a:p>
            <a:fld id="{6BCD87D9-8C48-4204-B99A-D79A06449E8C}" type="slidenum">
              <a:rPr lang="de-CH" smtClean="0"/>
              <a:t>‹Nr.›</a:t>
            </a:fld>
            <a:endParaRPr lang="de-CH"/>
          </a:p>
        </p:txBody>
      </p:sp>
    </p:spTree>
    <p:extLst>
      <p:ext uri="{BB962C8B-B14F-4D97-AF65-F5344CB8AC3E}">
        <p14:creationId xmlns:p14="http://schemas.microsoft.com/office/powerpoint/2010/main" val="1116516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e.wikipedia.org/wiki/Webanwendung"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de.wikipedia.org/wiki/Microsof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projekte-leicht-gemacht.de/blog/pm-methoden-erklaert/raci-matrix/"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kayenta.de/training-seminar/artikel/7-gruende-fuer-widerstand-im-change-management.html" TargetMode="External"/><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dardo-consulting.com/blog/umgang-mit-widerstand-in-change-prozessen/" TargetMode="External"/><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s://www.youtube.com/watch?v=4SuSwgQ0A0k" TargetMode="External"/><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3" Type="http://schemas.openxmlformats.org/officeDocument/2006/relationships/hyperlink" Target="https://wiki.de.it-processmaps.com/index.php/Problem_Management#Known_Error" TargetMode="External"/><Relationship Id="rId2" Type="http://schemas.openxmlformats.org/officeDocument/2006/relationships/slide" Target="../slides/slide194.xml"/><Relationship Id="rId1" Type="http://schemas.openxmlformats.org/officeDocument/2006/relationships/notesMaster" Target="../notesMasters/notesMaster1.xml"/><Relationship Id="rId5" Type="http://schemas.openxmlformats.org/officeDocument/2006/relationships/hyperlink" Target="https://wiki.de.it-processmaps.com/index.php/Problem_Management#Workaround" TargetMode="External"/><Relationship Id="rId4" Type="http://schemas.openxmlformats.org/officeDocument/2006/relationships/hyperlink" Target="https://wiki.de.it-processmaps.com/index.php/Problem_Management#Problem" TargetMode="Externa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ITIL V3 Plakat aufhängen</a:t>
            </a:r>
          </a:p>
          <a:p>
            <a:r>
              <a:rPr lang="de-CH" dirty="0"/>
              <a:t>SP der Klasse öffnen</a:t>
            </a:r>
          </a:p>
        </p:txBody>
      </p:sp>
      <p:sp>
        <p:nvSpPr>
          <p:cNvPr id="4" name="Foliennummernplatzhalter 3"/>
          <p:cNvSpPr>
            <a:spLocks noGrp="1"/>
          </p:cNvSpPr>
          <p:nvPr>
            <p:ph type="sldNum" sz="quarter" idx="10"/>
          </p:nvPr>
        </p:nvSpPr>
        <p:spPr/>
        <p:txBody>
          <a:bodyPr/>
          <a:lstStyle/>
          <a:p>
            <a:fld id="{6BCD87D9-8C48-4204-B99A-D79A06449E8C}" type="slidenum">
              <a:rPr lang="de-CH" smtClean="0"/>
              <a:t>1</a:t>
            </a:fld>
            <a:endParaRPr lang="de-CH"/>
          </a:p>
        </p:txBody>
      </p:sp>
    </p:spTree>
    <p:extLst>
      <p:ext uri="{BB962C8B-B14F-4D97-AF65-F5344CB8AC3E}">
        <p14:creationId xmlns:p14="http://schemas.microsoft.com/office/powerpoint/2010/main" val="2152285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Sharepoint</a:t>
            </a:r>
            <a:r>
              <a:rPr lang="de-CH" dirty="0"/>
              <a:t> link hinterlegen und auch im BSCW im Klassenordner hinterlegen!</a:t>
            </a:r>
          </a:p>
        </p:txBody>
      </p:sp>
      <p:sp>
        <p:nvSpPr>
          <p:cNvPr id="4" name="Foliennummernplatzhalter 3"/>
          <p:cNvSpPr>
            <a:spLocks noGrp="1"/>
          </p:cNvSpPr>
          <p:nvPr>
            <p:ph type="sldNum" sz="quarter" idx="10"/>
          </p:nvPr>
        </p:nvSpPr>
        <p:spPr/>
        <p:txBody>
          <a:bodyPr/>
          <a:lstStyle/>
          <a:p>
            <a:fld id="{6BCD87D9-8C48-4204-B99A-D79A06449E8C}" type="slidenum">
              <a:rPr lang="de-CH" smtClean="0"/>
              <a:t>2</a:t>
            </a:fld>
            <a:endParaRPr lang="de-CH"/>
          </a:p>
        </p:txBody>
      </p:sp>
    </p:spTree>
    <p:extLst>
      <p:ext uri="{BB962C8B-B14F-4D97-AF65-F5344CB8AC3E}">
        <p14:creationId xmlns:p14="http://schemas.microsoft.com/office/powerpoint/2010/main" val="3085091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5</a:t>
            </a:fld>
            <a:endParaRPr lang="de-CH"/>
          </a:p>
        </p:txBody>
      </p:sp>
    </p:spTree>
    <p:extLst>
      <p:ext uri="{BB962C8B-B14F-4D97-AF65-F5344CB8AC3E}">
        <p14:creationId xmlns:p14="http://schemas.microsoft.com/office/powerpoint/2010/main" val="4076974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CH" b="1" dirty="0"/>
              <a:t>Anliegen</a:t>
            </a:r>
            <a:r>
              <a:rPr lang="de-CH" dirty="0"/>
              <a:t>: </a:t>
            </a:r>
            <a:r>
              <a:rPr lang="de-CH" b="0" i="0" dirty="0">
                <a:solidFill>
                  <a:srgbClr val="333333"/>
                </a:solidFill>
                <a:effectLst/>
                <a:latin typeface="T"/>
              </a:rPr>
              <a:t>Angelegenheit, die jemandem am Herzen liegt; Wunsch, Bitte</a:t>
            </a:r>
          </a:p>
          <a:p>
            <a:pPr algn="l"/>
            <a:r>
              <a:rPr lang="de-CH" b="1" i="0" dirty="0">
                <a:solidFill>
                  <a:srgbClr val="333333"/>
                </a:solidFill>
                <a:effectLst/>
                <a:latin typeface="T"/>
              </a:rPr>
              <a:t>Problem</a:t>
            </a:r>
            <a:r>
              <a:rPr lang="de-CH" b="0" i="0" dirty="0">
                <a:solidFill>
                  <a:srgbClr val="333333"/>
                </a:solidFill>
                <a:effectLst/>
                <a:latin typeface="T"/>
              </a:rPr>
              <a:t>: </a:t>
            </a:r>
            <a:r>
              <a:rPr lang="de-CH" b="0" i="0" dirty="0">
                <a:effectLst/>
                <a:latin typeface="Lato"/>
              </a:rPr>
              <a:t>Ein wichtiges Thema, das umstritten oder kontrovers ist.</a:t>
            </a:r>
            <a:endParaRPr lang="de-CH" dirty="0">
              <a:effectLst/>
            </a:endParaRP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9</a:t>
            </a:fld>
            <a:endParaRPr lang="de-CH"/>
          </a:p>
        </p:txBody>
      </p:sp>
    </p:spTree>
    <p:extLst>
      <p:ext uri="{BB962C8B-B14F-4D97-AF65-F5344CB8AC3E}">
        <p14:creationId xmlns:p14="http://schemas.microsoft.com/office/powerpoint/2010/main" val="1697862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i="0" dirty="0">
                <a:solidFill>
                  <a:srgbClr val="202122"/>
                </a:solidFill>
                <a:effectLst/>
                <a:latin typeface="Arial" panose="020B0604020202020204" pitchFamily="34" charset="0"/>
              </a:rPr>
              <a:t>SharePoint</a:t>
            </a:r>
            <a:r>
              <a:rPr lang="de-CH" b="0" i="0" dirty="0">
                <a:solidFill>
                  <a:srgbClr val="202122"/>
                </a:solidFill>
                <a:effectLst/>
                <a:latin typeface="Arial" panose="020B0604020202020204" pitchFamily="34" charset="0"/>
              </a:rPr>
              <a:t> ist eine </a:t>
            </a:r>
            <a:r>
              <a:rPr lang="de-CH" b="0" i="0" u="none" strike="noStrike" dirty="0">
                <a:solidFill>
                  <a:srgbClr val="0B0080"/>
                </a:solidFill>
                <a:effectLst/>
                <a:latin typeface="Arial" panose="020B0604020202020204" pitchFamily="34" charset="0"/>
                <a:hlinkClick r:id="rId3" tooltip="Webanwendung"/>
              </a:rPr>
              <a:t>Webanwendung</a:t>
            </a:r>
            <a:r>
              <a:rPr lang="de-CH" b="0" i="0" dirty="0">
                <a:solidFill>
                  <a:srgbClr val="202122"/>
                </a:solidFill>
                <a:effectLst/>
                <a:latin typeface="Arial" panose="020B0604020202020204" pitchFamily="34" charset="0"/>
              </a:rPr>
              <a:t> von </a:t>
            </a:r>
            <a:r>
              <a:rPr lang="de-CH" b="0" i="0" u="none" strike="noStrike" dirty="0">
                <a:solidFill>
                  <a:srgbClr val="0B0080"/>
                </a:solidFill>
                <a:effectLst/>
                <a:latin typeface="Arial" panose="020B0604020202020204" pitchFamily="34" charset="0"/>
                <a:hlinkClick r:id="rId4" tooltip="Microsoft"/>
              </a:rPr>
              <a:t>Microsoft</a:t>
            </a:r>
            <a:r>
              <a:rPr lang="de-CH" b="0" i="0" u="none" strike="noStrike" dirty="0">
                <a:solidFill>
                  <a:srgbClr val="0B0080"/>
                </a:solidFill>
                <a:effectLst/>
                <a:latin typeface="Arial" panose="020B0604020202020204" pitchFamily="34" charset="0"/>
              </a:rPr>
              <a:t> die der Zusammenarbeit dient. Dabei können Dokumente abgelegt werden, Diskussionen stattfinden oder News in der Form vom Intranet publiziert werden.</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10</a:t>
            </a:fld>
            <a:endParaRPr lang="de-CH"/>
          </a:p>
        </p:txBody>
      </p:sp>
    </p:spTree>
    <p:extLst>
      <p:ext uri="{BB962C8B-B14F-4D97-AF65-F5344CB8AC3E}">
        <p14:creationId xmlns:p14="http://schemas.microsoft.com/office/powerpoint/2010/main" val="2561247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Modulidentifikation durchgehen. Kleinprojekt definieren mit der Klasse. Was ist ein Projekt? Was ist dir Definition von klein in einem Projekt?</a:t>
            </a:r>
          </a:p>
        </p:txBody>
      </p:sp>
      <p:sp>
        <p:nvSpPr>
          <p:cNvPr id="4" name="Foliennummernplatzhalter 3"/>
          <p:cNvSpPr>
            <a:spLocks noGrp="1"/>
          </p:cNvSpPr>
          <p:nvPr>
            <p:ph type="sldNum" sz="quarter" idx="5"/>
          </p:nvPr>
        </p:nvSpPr>
        <p:spPr/>
        <p:txBody>
          <a:bodyPr/>
          <a:lstStyle/>
          <a:p>
            <a:fld id="{6BCD87D9-8C48-4204-B99A-D79A06449E8C}" type="slidenum">
              <a:rPr lang="de-CH" smtClean="0"/>
              <a:t>11</a:t>
            </a:fld>
            <a:endParaRPr lang="de-CH"/>
          </a:p>
        </p:txBody>
      </p:sp>
    </p:spTree>
    <p:extLst>
      <p:ext uri="{BB962C8B-B14F-4D97-AF65-F5344CB8AC3E}">
        <p14:creationId xmlns:p14="http://schemas.microsoft.com/office/powerpoint/2010/main" val="145442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cs typeface="Calibri"/>
              </a:rPr>
              <a:t>Erwähnen das wir mit dem Buch </a:t>
            </a:r>
            <a:r>
              <a:rPr lang="de-CH" dirty="0" err="1">
                <a:cs typeface="Calibri"/>
              </a:rPr>
              <a:t>compendio</a:t>
            </a:r>
            <a:r>
              <a:rPr lang="de-CH" dirty="0">
                <a:cs typeface="Calibri"/>
              </a:rPr>
              <a:t> als </a:t>
            </a:r>
            <a:r>
              <a:rPr lang="de-CH" dirty="0" err="1">
                <a:cs typeface="Calibri"/>
              </a:rPr>
              <a:t>vorlage</a:t>
            </a:r>
            <a:r>
              <a:rPr lang="de-CH" dirty="0">
                <a:cs typeface="Calibri"/>
              </a:rPr>
              <a:t> arbeiten.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Link zum Fächertagebuch hinterlegen</a:t>
            </a:r>
          </a:p>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12</a:t>
            </a:fld>
            <a:endParaRPr lang="de-CH"/>
          </a:p>
        </p:txBody>
      </p:sp>
    </p:spTree>
    <p:extLst>
      <p:ext uri="{BB962C8B-B14F-4D97-AF65-F5344CB8AC3E}">
        <p14:creationId xmlns:p14="http://schemas.microsoft.com/office/powerpoint/2010/main" val="3847980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dirty="0"/>
              <a:t>Teil B</a:t>
            </a:r>
            <a:r>
              <a:rPr lang="de-CH" dirty="0"/>
              <a:t>: Service entwerfen</a:t>
            </a:r>
          </a:p>
          <a:p>
            <a:endParaRPr lang="de-CH" dirty="0"/>
          </a:p>
          <a:p>
            <a:r>
              <a:rPr lang="de-CH" b="1" dirty="0"/>
              <a:t>Buch</a:t>
            </a:r>
            <a:r>
              <a:rPr lang="de-CH" dirty="0"/>
              <a:t> noch nicht vorhanden. Im SP ist die Online Version des Buches als PDF unter M156 </a:t>
            </a:r>
            <a:r>
              <a:rPr lang="de-CH" dirty="0" err="1"/>
              <a:t>Compendio</a:t>
            </a:r>
            <a:r>
              <a:rPr lang="de-CH" dirty="0"/>
              <a:t> abgelegt.</a:t>
            </a:r>
          </a:p>
        </p:txBody>
      </p:sp>
      <p:sp>
        <p:nvSpPr>
          <p:cNvPr id="4" name="Foliennummernplatzhalter 3"/>
          <p:cNvSpPr>
            <a:spLocks noGrp="1"/>
          </p:cNvSpPr>
          <p:nvPr>
            <p:ph type="sldNum" sz="quarter" idx="5"/>
          </p:nvPr>
        </p:nvSpPr>
        <p:spPr/>
        <p:txBody>
          <a:bodyPr/>
          <a:lstStyle/>
          <a:p>
            <a:fld id="{6BCD87D9-8C48-4204-B99A-D79A06449E8C}" type="slidenum">
              <a:rPr lang="de-CH" smtClean="0"/>
              <a:t>13</a:t>
            </a:fld>
            <a:endParaRPr lang="de-CH"/>
          </a:p>
        </p:txBody>
      </p:sp>
    </p:spTree>
    <p:extLst>
      <p:ext uri="{BB962C8B-B14F-4D97-AF65-F5344CB8AC3E}">
        <p14:creationId xmlns:p14="http://schemas.microsoft.com/office/powerpoint/2010/main" val="1372015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Merkmal = Eigenschaft, woran man etwas erkennt</a:t>
            </a:r>
          </a:p>
          <a:p>
            <a:r>
              <a:rPr lang="de-CH" dirty="0"/>
              <a:t>Leistungen = unternommene Anstrengung und das erzielte Ergebnis</a:t>
            </a:r>
          </a:p>
          <a:p>
            <a:r>
              <a:rPr lang="de-CH" dirty="0"/>
              <a:t>Service =</a:t>
            </a:r>
          </a:p>
          <a:p>
            <a:r>
              <a:rPr lang="de-CH" dirty="0"/>
              <a:t>Einheit = Als Ganzes wirkende Geschlossenheit</a:t>
            </a:r>
          </a:p>
        </p:txBody>
      </p:sp>
      <p:sp>
        <p:nvSpPr>
          <p:cNvPr id="4" name="Foliennummernplatzhalter 3"/>
          <p:cNvSpPr>
            <a:spLocks noGrp="1"/>
          </p:cNvSpPr>
          <p:nvPr>
            <p:ph type="sldNum" sz="quarter" idx="5"/>
          </p:nvPr>
        </p:nvSpPr>
        <p:spPr/>
        <p:txBody>
          <a:bodyPr/>
          <a:lstStyle/>
          <a:p>
            <a:fld id="{6BCD87D9-8C48-4204-B99A-D79A06449E8C}" type="slidenum">
              <a:rPr lang="de-CH" smtClean="0"/>
              <a:t>14</a:t>
            </a:fld>
            <a:endParaRPr lang="de-CH"/>
          </a:p>
        </p:txBody>
      </p:sp>
    </p:spTree>
    <p:extLst>
      <p:ext uri="{BB962C8B-B14F-4D97-AF65-F5344CB8AC3E}">
        <p14:creationId xmlns:p14="http://schemas.microsoft.com/office/powerpoint/2010/main" val="3491004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Frage: Was für </a:t>
            </a:r>
            <a:r>
              <a:rPr lang="de-CH" dirty="0" err="1"/>
              <a:t>services</a:t>
            </a:r>
            <a:r>
              <a:rPr lang="de-CH" dirty="0"/>
              <a:t> bieten ihre Lehrfirmen?</a:t>
            </a:r>
          </a:p>
          <a:p>
            <a:r>
              <a:rPr lang="de-CH" dirty="0"/>
              <a:t>Bsp. für einen Service: Datenrettung, Softwareinstallation, Installation diverser Peripheriegeräte </a:t>
            </a:r>
            <a:r>
              <a:rPr lang="de-CH" dirty="0" err="1"/>
              <a:t>ect.</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17</a:t>
            </a:fld>
            <a:endParaRPr lang="de-CH"/>
          </a:p>
        </p:txBody>
      </p:sp>
    </p:spTree>
    <p:extLst>
      <p:ext uri="{BB962C8B-B14F-4D97-AF65-F5344CB8AC3E}">
        <p14:creationId xmlns:p14="http://schemas.microsoft.com/office/powerpoint/2010/main" val="1842503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18</a:t>
            </a:fld>
            <a:endParaRPr lang="de-CH"/>
          </a:p>
        </p:txBody>
      </p:sp>
    </p:spTree>
    <p:extLst>
      <p:ext uri="{BB962C8B-B14F-4D97-AF65-F5344CB8AC3E}">
        <p14:creationId xmlns:p14="http://schemas.microsoft.com/office/powerpoint/2010/main" val="1842503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Was für Services bietet ihr Lehrbetrieb aus?</a:t>
            </a:r>
          </a:p>
        </p:txBody>
      </p:sp>
      <p:sp>
        <p:nvSpPr>
          <p:cNvPr id="4" name="Foliennummernplatzhalter 3"/>
          <p:cNvSpPr>
            <a:spLocks noGrp="1"/>
          </p:cNvSpPr>
          <p:nvPr>
            <p:ph type="sldNum" sz="quarter" idx="5"/>
          </p:nvPr>
        </p:nvSpPr>
        <p:spPr/>
        <p:txBody>
          <a:bodyPr/>
          <a:lstStyle/>
          <a:p>
            <a:fld id="{6BCD87D9-8C48-4204-B99A-D79A06449E8C}" type="slidenum">
              <a:rPr lang="de-CH" smtClean="0"/>
              <a:t>19</a:t>
            </a:fld>
            <a:endParaRPr lang="de-CH"/>
          </a:p>
        </p:txBody>
      </p:sp>
    </p:spTree>
    <p:extLst>
      <p:ext uri="{BB962C8B-B14F-4D97-AF65-F5344CB8AC3E}">
        <p14:creationId xmlns:p14="http://schemas.microsoft.com/office/powerpoint/2010/main" val="2885447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Zeichnen. In der Mitte einen Brief. Links </a:t>
            </a:r>
            <a:r>
              <a:rPr lang="de-CH" dirty="0" err="1"/>
              <a:t>Datebank</a:t>
            </a:r>
            <a:r>
              <a:rPr lang="de-CH" dirty="0"/>
              <a:t> und Server Zeichnen. Rechts Spam,, Mobile zeichnen.</a:t>
            </a:r>
          </a:p>
        </p:txBody>
      </p:sp>
      <p:sp>
        <p:nvSpPr>
          <p:cNvPr id="4" name="Foliennummernplatzhalter 3"/>
          <p:cNvSpPr>
            <a:spLocks noGrp="1"/>
          </p:cNvSpPr>
          <p:nvPr>
            <p:ph type="sldNum" sz="quarter" idx="5"/>
          </p:nvPr>
        </p:nvSpPr>
        <p:spPr/>
        <p:txBody>
          <a:bodyPr/>
          <a:lstStyle/>
          <a:p>
            <a:fld id="{6BCD87D9-8C48-4204-B99A-D79A06449E8C}" type="slidenum">
              <a:rPr lang="de-CH" smtClean="0"/>
              <a:t>20</a:t>
            </a:fld>
            <a:endParaRPr lang="de-CH"/>
          </a:p>
        </p:txBody>
      </p:sp>
    </p:spTree>
    <p:extLst>
      <p:ext uri="{BB962C8B-B14F-4D97-AF65-F5344CB8AC3E}">
        <p14:creationId xmlns:p14="http://schemas.microsoft.com/office/powerpoint/2010/main" val="2054981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Übung: Was ist der Wert des Service «</a:t>
            </a:r>
            <a:r>
              <a:rPr lang="de-CH" dirty="0" err="1"/>
              <a:t>storage</a:t>
            </a:r>
            <a:r>
              <a:rPr lang="de-CH" dirty="0"/>
              <a:t>» für einen externen Kunden? 5 Kriterien. Informationen/Daten/technische HW, Online, lokal speichern/lagern.</a:t>
            </a:r>
          </a:p>
          <a:p>
            <a:r>
              <a:rPr lang="de-CH" dirty="0"/>
              <a:t>Informationen/Daten/HW stets </a:t>
            </a:r>
            <a:r>
              <a:rPr lang="de-CH" b="1" dirty="0"/>
              <a:t>verfügbar</a:t>
            </a:r>
          </a:p>
          <a:p>
            <a:r>
              <a:rPr lang="de-CH" b="1" dirty="0"/>
              <a:t>Preis</a:t>
            </a:r>
            <a:r>
              <a:rPr lang="de-CH" dirty="0"/>
              <a:t> der Daten/Information/HW</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21</a:t>
            </a:fld>
            <a:endParaRPr lang="de-CH"/>
          </a:p>
        </p:txBody>
      </p:sp>
    </p:spTree>
    <p:extLst>
      <p:ext uri="{BB962C8B-B14F-4D97-AF65-F5344CB8AC3E}">
        <p14:creationId xmlns:p14="http://schemas.microsoft.com/office/powerpoint/2010/main" val="2486937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Input </a:t>
            </a:r>
            <a:r>
              <a:rPr lang="de-CH" dirty="0" err="1"/>
              <a:t>Bsp</a:t>
            </a:r>
            <a:r>
              <a:rPr lang="de-CH" dirty="0"/>
              <a:t>: Bestellbutton bei Onlinewebseite </a:t>
            </a:r>
            <a:r>
              <a:rPr lang="de-CH" dirty="0">
                <a:sym typeface="Wingdings" panose="05000000000000000000" pitchFamily="2" charset="2"/>
              </a:rPr>
              <a:t> Start Versandprozess</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22</a:t>
            </a:fld>
            <a:endParaRPr lang="de-CH"/>
          </a:p>
        </p:txBody>
      </p:sp>
    </p:spTree>
    <p:extLst>
      <p:ext uri="{BB962C8B-B14F-4D97-AF65-F5344CB8AC3E}">
        <p14:creationId xmlns:p14="http://schemas.microsoft.com/office/powerpoint/2010/main" val="629539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Auslöser? Ziel? Aktivitäten? Ergebnis? Qualität? Fehlerrate, Kosten, Lieferzeit, Qualität der Pizza </a:t>
            </a:r>
            <a:r>
              <a:rPr lang="de-CH" dirty="0" err="1"/>
              <a:t>zb</a:t>
            </a:r>
            <a:r>
              <a:rPr lang="de-CH" dirty="0"/>
              <a:t>. </a:t>
            </a:r>
            <a:r>
              <a:rPr lang="de-CH"/>
              <a:t>wärme</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23</a:t>
            </a:fld>
            <a:endParaRPr lang="de-CH"/>
          </a:p>
        </p:txBody>
      </p:sp>
    </p:spTree>
    <p:extLst>
      <p:ext uri="{BB962C8B-B14F-4D97-AF65-F5344CB8AC3E}">
        <p14:creationId xmlns:p14="http://schemas.microsoft.com/office/powerpoint/2010/main" val="1015594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i="0" dirty="0">
                <a:solidFill>
                  <a:srgbClr val="222223"/>
                </a:solidFill>
                <a:effectLst/>
                <a:latin typeface="Roboto"/>
              </a:rPr>
              <a:t>"Merkmale"</a:t>
            </a:r>
            <a:r>
              <a:rPr lang="de-CH" b="0" i="0" dirty="0">
                <a:solidFill>
                  <a:srgbClr val="222223"/>
                </a:solidFill>
                <a:effectLst/>
                <a:latin typeface="Roboto"/>
              </a:rPr>
              <a:t> beziehen sich stärker auf sinnlich unmittelbar erfassbare und einprägsame Adjektive, </a:t>
            </a:r>
            <a:r>
              <a:rPr lang="de-CH" b="1" i="0" dirty="0">
                <a:solidFill>
                  <a:srgbClr val="222223"/>
                </a:solidFill>
                <a:effectLst/>
                <a:latin typeface="Roboto"/>
              </a:rPr>
              <a:t>"Eigenschaften"</a:t>
            </a:r>
            <a:r>
              <a:rPr lang="de-CH" b="0" i="0" dirty="0">
                <a:solidFill>
                  <a:srgbClr val="222223"/>
                </a:solidFill>
                <a:effectLst/>
                <a:latin typeface="Roboto"/>
              </a:rPr>
              <a:t> mehr auf komplexere Charakteristika. Beispiel Hund: Zu den Merkmalen gehören vier Beine. Zu den Eigenschaften gehört die Bindung an menschliche Führer.</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24</a:t>
            </a:fld>
            <a:endParaRPr lang="de-CH"/>
          </a:p>
        </p:txBody>
      </p:sp>
    </p:spTree>
    <p:extLst>
      <p:ext uri="{BB962C8B-B14F-4D97-AF65-F5344CB8AC3E}">
        <p14:creationId xmlns:p14="http://schemas.microsoft.com/office/powerpoint/2010/main" val="3481833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EPK: Vorteil übersichtlich – Nachteil, keine zuordenbare Verantwortung</a:t>
            </a:r>
          </a:p>
          <a:p>
            <a:r>
              <a:rPr lang="de-CH" dirty="0"/>
              <a:t>EPK verläuft von oben nach unten. BPMN verläuft von links nach rechts</a:t>
            </a:r>
          </a:p>
          <a:p>
            <a:r>
              <a:rPr lang="de-CH" dirty="0"/>
              <a:t>Entscheid ist </a:t>
            </a:r>
            <a:r>
              <a:rPr lang="de-CH" dirty="0" err="1"/>
              <a:t>geschmacksache</a:t>
            </a:r>
            <a:r>
              <a:rPr lang="de-CH" dirty="0"/>
              <a:t>. </a:t>
            </a:r>
          </a:p>
        </p:txBody>
      </p:sp>
      <p:sp>
        <p:nvSpPr>
          <p:cNvPr id="4" name="Foliennummernplatzhalter 3"/>
          <p:cNvSpPr>
            <a:spLocks noGrp="1"/>
          </p:cNvSpPr>
          <p:nvPr>
            <p:ph type="sldNum" sz="quarter" idx="5"/>
          </p:nvPr>
        </p:nvSpPr>
        <p:spPr/>
        <p:txBody>
          <a:bodyPr/>
          <a:lstStyle/>
          <a:p>
            <a:fld id="{6BCD87D9-8C48-4204-B99A-D79A06449E8C}" type="slidenum">
              <a:rPr lang="de-CH" smtClean="0"/>
              <a:t>26</a:t>
            </a:fld>
            <a:endParaRPr lang="de-CH"/>
          </a:p>
        </p:txBody>
      </p:sp>
    </p:spTree>
    <p:extLst>
      <p:ext uri="{BB962C8B-B14F-4D97-AF65-F5344CB8AC3E}">
        <p14:creationId xmlns:p14="http://schemas.microsoft.com/office/powerpoint/2010/main" val="2495285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Business </a:t>
            </a:r>
            <a:r>
              <a:rPr lang="de-CH" dirty="0" err="1"/>
              <a:t>Process</a:t>
            </a:r>
            <a:r>
              <a:rPr lang="de-CH" dirty="0"/>
              <a:t> Model and Notation</a:t>
            </a:r>
          </a:p>
          <a:p>
            <a:r>
              <a:rPr lang="de-CH" dirty="0"/>
              <a:t>OMG;: ist eine Gruppe die </a:t>
            </a:r>
            <a:r>
              <a:rPr lang="de-CH" b="0" i="0" dirty="0">
                <a:solidFill>
                  <a:srgbClr val="181818"/>
                </a:solidFill>
                <a:effectLst/>
                <a:latin typeface="Open Sans"/>
              </a:rPr>
              <a:t>Standards für herstellerunabhängige systemübergreifende Programmierung entwirft. Mitglieder sind unter anderem IBM, Apple und Microsoft.</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27</a:t>
            </a:fld>
            <a:endParaRPr lang="de-CH"/>
          </a:p>
        </p:txBody>
      </p:sp>
    </p:spTree>
    <p:extLst>
      <p:ext uri="{BB962C8B-B14F-4D97-AF65-F5344CB8AC3E}">
        <p14:creationId xmlns:p14="http://schemas.microsoft.com/office/powerpoint/2010/main" val="2469020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Andere Frameworks: CMMI </a:t>
            </a:r>
            <a:r>
              <a:rPr lang="de-CH" dirty="0" err="1"/>
              <a:t>Capability</a:t>
            </a:r>
            <a:r>
              <a:rPr lang="de-CH" dirty="0"/>
              <a:t> </a:t>
            </a:r>
            <a:r>
              <a:rPr lang="de-CH" dirty="0" err="1"/>
              <a:t>Maturity</a:t>
            </a:r>
            <a:r>
              <a:rPr lang="de-CH" dirty="0"/>
              <a:t> Model </a:t>
            </a:r>
            <a:r>
              <a:rPr lang="de-CH" dirty="0" err="1"/>
              <a:t>Intefration</a:t>
            </a:r>
            <a:r>
              <a:rPr lang="de-CH" dirty="0"/>
              <a:t> für Prozessqualität oder PRINCE2 für Projektmanagement</a:t>
            </a:r>
          </a:p>
        </p:txBody>
      </p:sp>
      <p:sp>
        <p:nvSpPr>
          <p:cNvPr id="4" name="Foliennummernplatzhalter 3"/>
          <p:cNvSpPr>
            <a:spLocks noGrp="1"/>
          </p:cNvSpPr>
          <p:nvPr>
            <p:ph type="sldNum" sz="quarter" idx="5"/>
          </p:nvPr>
        </p:nvSpPr>
        <p:spPr/>
        <p:txBody>
          <a:bodyPr/>
          <a:lstStyle/>
          <a:p>
            <a:fld id="{6BCD87D9-8C48-4204-B99A-D79A06449E8C}" type="slidenum">
              <a:rPr lang="de-CH" smtClean="0"/>
              <a:t>34</a:t>
            </a:fld>
            <a:endParaRPr lang="de-CH"/>
          </a:p>
        </p:txBody>
      </p:sp>
    </p:spTree>
    <p:extLst>
      <p:ext uri="{BB962C8B-B14F-4D97-AF65-F5344CB8AC3E}">
        <p14:creationId xmlns:p14="http://schemas.microsoft.com/office/powerpoint/2010/main" val="2272286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i="0" dirty="0">
                <a:solidFill>
                  <a:srgbClr val="222222"/>
                </a:solidFill>
                <a:effectLst/>
                <a:latin typeface="Arial"/>
                <a:cs typeface="Arial"/>
              </a:rPr>
              <a:t>Ebenso wie Produkte unterliegen auch IT-Services in der betriebswirtschaftlichen Betrachtungsweise einem typischen Lebenszyklus. Dieser beginnt mit ihrer Markteinführung und endet schließlich mit ihrer Herausnahme aus dem Portfolio. Jede ITIL-Disziplin ist auf eine bestimmte Phase in diesem "Service-Lifecycle" ausgerichtet</a:t>
            </a:r>
            <a:r>
              <a:rPr lang="de-CH" dirty="0">
                <a:solidFill>
                  <a:srgbClr val="222222"/>
                </a:solidFill>
                <a:latin typeface="Arial"/>
                <a:cs typeface="Arial"/>
              </a:rPr>
              <a:t>.</a:t>
            </a:r>
          </a:p>
          <a:p>
            <a:r>
              <a:rPr lang="de-CH" dirty="0">
                <a:solidFill>
                  <a:srgbClr val="222222"/>
                </a:solidFill>
                <a:latin typeface="Arial"/>
                <a:cs typeface="Arial"/>
              </a:rPr>
              <a:t>Service Strategie ist die Achse des Servicelebenszyklus, welche alle anderen Phasen antreibt: es ist die Phase, die Richtlinien und Ziel </a:t>
            </a:r>
            <a:r>
              <a:rPr lang="de-CH" dirty="0" err="1">
                <a:solidFill>
                  <a:srgbClr val="222222"/>
                </a:solidFill>
                <a:latin typeface="Arial"/>
                <a:cs typeface="Arial"/>
              </a:rPr>
              <a:t>seztz</a:t>
            </a:r>
            <a:r>
              <a:rPr lang="de-CH" dirty="0">
                <a:solidFill>
                  <a:srgbClr val="222222"/>
                </a:solidFill>
                <a:latin typeface="Arial"/>
                <a:cs typeface="Arial"/>
              </a:rPr>
              <a:t>.</a:t>
            </a:r>
          </a:p>
          <a:p>
            <a:r>
              <a:rPr lang="de-CH" dirty="0">
                <a:solidFill>
                  <a:srgbClr val="222222"/>
                </a:solidFill>
                <a:latin typeface="Arial"/>
                <a:cs typeface="Arial"/>
              </a:rPr>
              <a:t>Die Phase SD, SO &amp; ST werden von dieser Strategie </a:t>
            </a:r>
            <a:r>
              <a:rPr lang="de-CH" dirty="0" err="1">
                <a:solidFill>
                  <a:srgbClr val="222222"/>
                </a:solidFill>
                <a:latin typeface="Arial"/>
                <a:cs typeface="Arial"/>
              </a:rPr>
              <a:t>gefhrt</a:t>
            </a:r>
            <a:r>
              <a:rPr lang="de-CH" dirty="0">
                <a:solidFill>
                  <a:srgbClr val="222222"/>
                </a:solidFill>
                <a:latin typeface="Arial"/>
                <a:cs typeface="Arial"/>
              </a:rPr>
              <a:t>. Ziel: Anpassung &amp; Veränderung. </a:t>
            </a:r>
            <a:r>
              <a:rPr lang="de-CH" dirty="0" err="1">
                <a:solidFill>
                  <a:srgbClr val="222222"/>
                </a:solidFill>
                <a:latin typeface="Arial"/>
                <a:cs typeface="Arial"/>
              </a:rPr>
              <a:t>Continual</a:t>
            </a:r>
            <a:r>
              <a:rPr lang="de-CH" dirty="0">
                <a:solidFill>
                  <a:srgbClr val="222222"/>
                </a:solidFill>
                <a:latin typeface="Arial"/>
                <a:cs typeface="Arial"/>
              </a:rPr>
              <a:t> SI ist die Phase für Lernen und Verbessern der anderen Phasen.</a:t>
            </a:r>
          </a:p>
        </p:txBody>
      </p:sp>
      <p:sp>
        <p:nvSpPr>
          <p:cNvPr id="4" name="Foliennummernplatzhalter 3"/>
          <p:cNvSpPr>
            <a:spLocks noGrp="1"/>
          </p:cNvSpPr>
          <p:nvPr>
            <p:ph type="sldNum" sz="quarter" idx="5"/>
          </p:nvPr>
        </p:nvSpPr>
        <p:spPr/>
        <p:txBody>
          <a:bodyPr/>
          <a:lstStyle/>
          <a:p>
            <a:fld id="{6BCD87D9-8C48-4204-B99A-D79A06449E8C}" type="slidenum">
              <a:rPr lang="de-CH" smtClean="0"/>
              <a:t>35</a:t>
            </a:fld>
            <a:endParaRPr lang="de-CH"/>
          </a:p>
        </p:txBody>
      </p:sp>
    </p:spTree>
    <p:extLst>
      <p:ext uri="{BB962C8B-B14F-4D97-AF65-F5344CB8AC3E}">
        <p14:creationId xmlns:p14="http://schemas.microsoft.com/office/powerpoint/2010/main" val="4264192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i="0" dirty="0">
                <a:solidFill>
                  <a:srgbClr val="444444"/>
                </a:solidFill>
                <a:effectLst/>
                <a:latin typeface="Open Sans"/>
              </a:rPr>
              <a:t>SS richtet sich an das Management. Es umfasst den konzeptionellen und strategischen Hintergrund der IT-Dienstleistung und bildet den Ausgangspunkt für alle Aktivitäten des Service Lifecycles. Anleitungen für Design, Entwicklung und Implementierung von Service Management in die Organisation. Ziel ist es, eine Strategie zu entwickeln, welches die IT Services im Management Prozess berücksichtigt. Konkret muss sich das Management fragen, warum die Services auf eine bestimmte Weise gestaltet werden sollen. Hierbei gilt es strategische Risiken zu erkennen und bei der Gestaltung zu berücksichtigen.</a:t>
            </a:r>
          </a:p>
          <a:p>
            <a:endParaRPr lang="de-CH" b="0" i="0" dirty="0">
              <a:solidFill>
                <a:srgbClr val="444444"/>
              </a:solidFill>
              <a:effectLst/>
              <a:latin typeface="Open Sans"/>
            </a:endParaRPr>
          </a:p>
          <a:p>
            <a:r>
              <a:rPr lang="de-CH" b="0" i="0" dirty="0">
                <a:solidFill>
                  <a:srgbClr val="444444"/>
                </a:solidFill>
                <a:effectLst/>
                <a:latin typeface="Open Sans"/>
              </a:rPr>
              <a:t>SD setzt die Ergebnisse aus dem Buch Service </a:t>
            </a:r>
            <a:r>
              <a:rPr lang="de-CH" b="0" i="0" dirty="0" err="1">
                <a:solidFill>
                  <a:srgbClr val="444444"/>
                </a:solidFill>
                <a:effectLst/>
                <a:latin typeface="Open Sans"/>
              </a:rPr>
              <a:t>Strategy</a:t>
            </a:r>
            <a:r>
              <a:rPr lang="de-CH" b="0" i="0" dirty="0">
                <a:solidFill>
                  <a:srgbClr val="444444"/>
                </a:solidFill>
                <a:effectLst/>
                <a:latin typeface="Open Sans"/>
              </a:rPr>
              <a:t> um und liefert Vorgaben und Vorlagen für die Erstellung adäquater und innovativer IT-Services auf Basis der strategischen Ziele.  Beim Service Design wird die Gestaltung neuer Prozesse betrachtet, aber auch das Verändern der Services im Rahmen des </a:t>
            </a:r>
            <a:r>
              <a:rPr lang="de-CH" b="0" i="0" dirty="0" err="1">
                <a:solidFill>
                  <a:srgbClr val="444444"/>
                </a:solidFill>
                <a:effectLst/>
                <a:latin typeface="Open Sans"/>
              </a:rPr>
              <a:t>Continual</a:t>
            </a:r>
            <a:r>
              <a:rPr lang="de-CH" b="0" i="0" dirty="0">
                <a:solidFill>
                  <a:srgbClr val="444444"/>
                </a:solidFill>
                <a:effectLst/>
                <a:latin typeface="Open Sans"/>
              </a:rPr>
              <a:t> Service </a:t>
            </a:r>
            <a:r>
              <a:rPr lang="de-CH" b="0" i="0" dirty="0" err="1">
                <a:solidFill>
                  <a:srgbClr val="444444"/>
                </a:solidFill>
                <a:effectLst/>
                <a:latin typeface="Open Sans"/>
              </a:rPr>
              <a:t>Improvments</a:t>
            </a:r>
            <a:r>
              <a:rPr lang="de-CH" b="0" i="0" dirty="0">
                <a:solidFill>
                  <a:srgbClr val="444444"/>
                </a:solidFill>
                <a:effectLst/>
                <a:latin typeface="Open Sans"/>
              </a:rPr>
              <a:t>.</a:t>
            </a:r>
          </a:p>
          <a:p>
            <a:r>
              <a:rPr lang="de-CH" b="0" i="0" dirty="0">
                <a:solidFill>
                  <a:srgbClr val="444444"/>
                </a:solidFill>
                <a:effectLst/>
                <a:latin typeface="Open Sans"/>
              </a:rPr>
              <a:t>Service Transition behandelt das Ausrollen von IT Services, welche im Service Design definiert wurden. Anleitungen und Prozessaktivitäten werden erarbeitet, um die Services bereitzustellen. Eine genaue Planung ist hierbei sehr wichtig, um Ausfälle zu verhindern. 60 % aller Störungen im IT-Bereich entstehen durch Veränderungen. Der Bereich Change Management ist ein Schwerpunkt im Bereich Service Transition. Aber auch das Wissens- und Risikomanagement ist Teil vom Service Transition.</a:t>
            </a:r>
          </a:p>
          <a:p>
            <a:endParaRPr lang="de-CH" dirty="0"/>
          </a:p>
          <a:p>
            <a:r>
              <a:rPr lang="de-CH" b="0" i="0" dirty="0">
                <a:solidFill>
                  <a:srgbClr val="444444"/>
                </a:solidFill>
                <a:effectLst/>
                <a:latin typeface="Open Sans"/>
              </a:rPr>
              <a:t>Service Operation richtet sich an den aktiven täglichen Betrieb von IT Services. Ziel des Service </a:t>
            </a:r>
            <a:r>
              <a:rPr lang="de-CH" b="0" i="0" dirty="0" err="1">
                <a:solidFill>
                  <a:srgbClr val="444444"/>
                </a:solidFill>
                <a:effectLst/>
                <a:latin typeface="Open Sans"/>
              </a:rPr>
              <a:t>Operations</a:t>
            </a:r>
            <a:r>
              <a:rPr lang="de-CH" b="0" i="0" dirty="0">
                <a:solidFill>
                  <a:srgbClr val="444444"/>
                </a:solidFill>
                <a:effectLst/>
                <a:latin typeface="Open Sans"/>
              </a:rPr>
              <a:t> ist es durch Kontrolle, Steuerung und Handhabung der täglichen Prozesse, die vereinbarten Serviceerbringungen zu leisten. Störungen müssen schnell behoben werden und evtl. über eine Veränderung (Change Management im Buch Service Transition) ein erneutes Auftreten der Störung verhindert werden.</a:t>
            </a:r>
          </a:p>
          <a:p>
            <a:r>
              <a:rPr lang="de-CH" b="0" i="0" dirty="0" err="1">
                <a:solidFill>
                  <a:srgbClr val="444444"/>
                </a:solidFill>
                <a:effectLst/>
                <a:latin typeface="Open Sans"/>
              </a:rPr>
              <a:t>Continual</a:t>
            </a:r>
            <a:r>
              <a:rPr lang="de-CH" b="0" i="0" dirty="0">
                <a:solidFill>
                  <a:srgbClr val="444444"/>
                </a:solidFill>
                <a:effectLst/>
                <a:latin typeface="Open Sans"/>
              </a:rPr>
              <a:t> Service </a:t>
            </a:r>
            <a:r>
              <a:rPr lang="de-CH" b="0" i="0" dirty="0" err="1">
                <a:solidFill>
                  <a:srgbClr val="444444"/>
                </a:solidFill>
                <a:effectLst/>
                <a:latin typeface="Open Sans"/>
              </a:rPr>
              <a:t>Improvement</a:t>
            </a:r>
            <a:r>
              <a:rPr lang="de-CH" b="0" i="0" dirty="0">
                <a:solidFill>
                  <a:srgbClr val="444444"/>
                </a:solidFill>
                <a:effectLst/>
                <a:latin typeface="Open Sans"/>
              </a:rPr>
              <a:t> (CSI) behandelt die stetige Serviceverbesserung bzgl. der Serviceleistung und der Servicequalität. Um den Mehrwert des Services zu erhalten, ist es wichtig, dass dieser stetig bzgl. der Qualität und der Leistung untersucht wird und Schwachstellen identifiziert werden, um diese im Rahmen des Change Managements zu beseitigen. Im CSI werden auch bestehende Services im Hinblick auf ihre Effizienz untersucht und entschieden, ob diese Services weiterlaufen oder ggf. abgelöst bzw. aussortiert werden.</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36</a:t>
            </a:fld>
            <a:endParaRPr lang="de-CH"/>
          </a:p>
        </p:txBody>
      </p:sp>
    </p:spTree>
    <p:extLst>
      <p:ext uri="{BB962C8B-B14F-4D97-AF65-F5344CB8AC3E}">
        <p14:creationId xmlns:p14="http://schemas.microsoft.com/office/powerpoint/2010/main" val="2866650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cs typeface="Calibri"/>
              </a:rPr>
              <a:t>Good Practice = </a:t>
            </a:r>
            <a:r>
              <a:rPr lang="en-US" dirty="0" err="1">
                <a:cs typeface="Calibri"/>
              </a:rPr>
              <a:t>Stellt</a:t>
            </a:r>
            <a:r>
              <a:rPr lang="en-US" dirty="0">
                <a:cs typeface="Calibri"/>
              </a:rPr>
              <a:t> die </a:t>
            </a:r>
            <a:r>
              <a:rPr lang="en-US" dirty="0" err="1">
                <a:cs typeface="Calibri"/>
              </a:rPr>
              <a:t>Erfahrungen</a:t>
            </a:r>
            <a:r>
              <a:rPr lang="en-US" dirty="0">
                <a:cs typeface="Calibri"/>
              </a:rPr>
              <a:t> der </a:t>
            </a:r>
            <a:r>
              <a:rPr lang="en-US" dirty="0" err="1">
                <a:cs typeface="Calibri"/>
              </a:rPr>
              <a:t>erfolgreichsten</a:t>
            </a:r>
            <a:r>
              <a:rPr lang="en-US" dirty="0">
                <a:cs typeface="Calibri"/>
              </a:rPr>
              <a:t> </a:t>
            </a:r>
            <a:r>
              <a:rPr lang="en-US" dirty="0" err="1">
                <a:cs typeface="Calibri"/>
              </a:rPr>
              <a:t>Organisationen</a:t>
            </a:r>
            <a:r>
              <a:rPr lang="en-US" dirty="0">
                <a:cs typeface="Calibri"/>
              </a:rPr>
              <a:t> </a:t>
            </a:r>
            <a:r>
              <a:rPr lang="en-US" dirty="0" err="1">
                <a:cs typeface="Calibri"/>
              </a:rPr>
              <a:t>im</a:t>
            </a:r>
            <a:r>
              <a:rPr lang="en-US" dirty="0">
                <a:cs typeface="Calibri"/>
              </a:rPr>
              <a:t> </a:t>
            </a:r>
            <a:r>
              <a:rPr lang="en-US" dirty="0" err="1">
                <a:cs typeface="Calibri"/>
              </a:rPr>
              <a:t>Geschäftsbereich</a:t>
            </a:r>
            <a:r>
              <a:rPr lang="en-US" dirty="0">
                <a:cs typeface="Calibri"/>
              </a:rPr>
              <a:t> der IT-Services von </a:t>
            </a:r>
            <a:r>
              <a:rPr lang="en-US" dirty="0" err="1">
                <a:cs typeface="Calibri"/>
              </a:rPr>
              <a:t>heute</a:t>
            </a:r>
            <a:r>
              <a:rPr lang="en-US" dirty="0">
                <a:cs typeface="Calibri"/>
              </a:rPr>
              <a:t> </a:t>
            </a:r>
            <a:r>
              <a:rPr lang="en-US" dirty="0" err="1">
                <a:cs typeface="Calibri"/>
              </a:rPr>
              <a:t>dar</a:t>
            </a:r>
            <a:r>
              <a:rPr lang="en-US" dirty="0">
                <a:cs typeface="Calibri"/>
              </a:rPr>
              <a:t>.</a:t>
            </a:r>
          </a:p>
        </p:txBody>
      </p:sp>
      <p:sp>
        <p:nvSpPr>
          <p:cNvPr id="4" name="Foliennummernplatzhalter 3"/>
          <p:cNvSpPr>
            <a:spLocks noGrp="1"/>
          </p:cNvSpPr>
          <p:nvPr>
            <p:ph type="sldNum" sz="quarter" idx="5"/>
          </p:nvPr>
        </p:nvSpPr>
        <p:spPr/>
        <p:txBody>
          <a:bodyPr/>
          <a:lstStyle/>
          <a:p>
            <a:fld id="{6BCD87D9-8C48-4204-B99A-D79A06449E8C}" type="slidenum">
              <a:rPr lang="de-CH" smtClean="0"/>
              <a:t>38</a:t>
            </a:fld>
            <a:endParaRPr lang="de-CH"/>
          </a:p>
        </p:txBody>
      </p:sp>
    </p:spTree>
    <p:extLst>
      <p:ext uri="{BB962C8B-B14F-4D97-AF65-F5344CB8AC3E}">
        <p14:creationId xmlns:p14="http://schemas.microsoft.com/office/powerpoint/2010/main" val="91723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Shared</a:t>
            </a:r>
            <a:r>
              <a:rPr lang="de-CH" dirty="0"/>
              <a:t>: </a:t>
            </a:r>
            <a:r>
              <a:rPr lang="de-CH" dirty="0" err="1"/>
              <a:t>Bsp</a:t>
            </a:r>
            <a:r>
              <a:rPr lang="de-CH" dirty="0"/>
              <a:t>: Supportabteilung für alle Abteilungen</a:t>
            </a:r>
          </a:p>
        </p:txBody>
      </p:sp>
      <p:sp>
        <p:nvSpPr>
          <p:cNvPr id="4" name="Foliennummernplatzhalter 3"/>
          <p:cNvSpPr>
            <a:spLocks noGrp="1"/>
          </p:cNvSpPr>
          <p:nvPr>
            <p:ph type="sldNum" sz="quarter" idx="5"/>
          </p:nvPr>
        </p:nvSpPr>
        <p:spPr/>
        <p:txBody>
          <a:bodyPr/>
          <a:lstStyle/>
          <a:p>
            <a:fld id="{6BCD87D9-8C48-4204-B99A-D79A06449E8C}" type="slidenum">
              <a:rPr lang="de-CH" smtClean="0"/>
              <a:t>45</a:t>
            </a:fld>
            <a:endParaRPr lang="de-CH"/>
          </a:p>
        </p:txBody>
      </p:sp>
    </p:spTree>
    <p:extLst>
      <p:ext uri="{BB962C8B-B14F-4D97-AF65-F5344CB8AC3E}">
        <p14:creationId xmlns:p14="http://schemas.microsoft.com/office/powerpoint/2010/main" val="222380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i="0" dirty="0">
                <a:solidFill>
                  <a:srgbClr val="202122"/>
                </a:solidFill>
                <a:effectLst/>
                <a:latin typeface="Arial" panose="020B0604020202020204" pitchFamily="34" charset="0"/>
              </a:rPr>
              <a:t>Die Hauptaufgabe des Servicedesk nach ITIL ist die ein- und ausgehende Kommunikation mit den Anwendern von IT-Services.</a:t>
            </a:r>
          </a:p>
          <a:p>
            <a:r>
              <a:rPr lang="de-CH" b="0" i="0" dirty="0">
                <a:solidFill>
                  <a:srgbClr val="202122"/>
                </a:solidFill>
                <a:effectLst/>
                <a:latin typeface="Arial" panose="020B0604020202020204" pitchFamily="34" charset="0"/>
              </a:rPr>
              <a:t>Den Prozess welchen Sie für Incidents benutzten ist dann </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46</a:t>
            </a:fld>
            <a:endParaRPr lang="de-CH"/>
          </a:p>
        </p:txBody>
      </p:sp>
    </p:spTree>
    <p:extLst>
      <p:ext uri="{BB962C8B-B14F-4D97-AF65-F5344CB8AC3E}">
        <p14:creationId xmlns:p14="http://schemas.microsoft.com/office/powerpoint/2010/main" val="32952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buFont typeface="Arial" panose="020B0604020202020204" pitchFamily="34" charset="0"/>
              <a:buNone/>
            </a:pPr>
            <a:r>
              <a:rPr lang="de-CH" b="1" i="0" dirty="0">
                <a:solidFill>
                  <a:srgbClr val="202122"/>
                </a:solidFill>
                <a:effectLst/>
                <a:latin typeface="Arial" panose="020B0604020202020204" pitchFamily="34" charset="0"/>
              </a:rPr>
              <a:t>RACI Matrix an der Tafel zeichnen</a:t>
            </a:r>
          </a:p>
          <a:p>
            <a:pPr algn="l">
              <a:buFont typeface="Arial" panose="020B0604020202020204" pitchFamily="34" charset="0"/>
              <a:buNone/>
            </a:pPr>
            <a:r>
              <a:rPr lang="de-CH" b="1" i="0" dirty="0" err="1">
                <a:solidFill>
                  <a:srgbClr val="202122"/>
                </a:solidFill>
                <a:effectLst/>
                <a:latin typeface="Arial" panose="020B0604020202020204" pitchFamily="34" charset="0"/>
              </a:rPr>
              <a:t>Responsible</a:t>
            </a:r>
            <a:r>
              <a:rPr lang="de-CH" b="0" i="0" dirty="0">
                <a:solidFill>
                  <a:srgbClr val="202122"/>
                </a:solidFill>
                <a:effectLst/>
                <a:latin typeface="Arial" panose="020B0604020202020204" pitchFamily="34" charset="0"/>
              </a:rPr>
              <a:t> – verantwortlich (Durchführungsverantwortung), </a:t>
            </a:r>
            <a:r>
              <a:rPr lang="de-CH" b="0" i="0" dirty="0">
                <a:solidFill>
                  <a:srgbClr val="3A3A3A"/>
                </a:solidFill>
                <a:effectLst/>
                <a:latin typeface="Open Sans"/>
              </a:rPr>
              <a:t>Wer ist für die Durchführung der Aufgabe verantwortlich?</a:t>
            </a:r>
          </a:p>
          <a:p>
            <a:pPr algn="l">
              <a:buFont typeface="Arial" panose="020B0604020202020204" pitchFamily="34" charset="0"/>
              <a:buChar char="•"/>
            </a:pPr>
            <a:r>
              <a:rPr lang="de-CH" b="1" i="0" dirty="0" err="1">
                <a:solidFill>
                  <a:srgbClr val="202122"/>
                </a:solidFill>
                <a:effectLst/>
                <a:latin typeface="Arial" panose="020B0604020202020204" pitchFamily="34" charset="0"/>
              </a:rPr>
              <a:t>Accountable</a:t>
            </a:r>
            <a:r>
              <a:rPr lang="de-CH" b="0" i="0" dirty="0">
                <a:solidFill>
                  <a:srgbClr val="202122"/>
                </a:solidFill>
                <a:effectLst/>
                <a:latin typeface="Arial" panose="020B0604020202020204" pitchFamily="34" charset="0"/>
              </a:rPr>
              <a:t> – rechenschaftspflichtig (Kosten-, bzw. Gesamtverantwortung), verantwortlich im Sinne von „genehmigen“, „billigen“ oder „unterschreiben“. </a:t>
            </a:r>
            <a:r>
              <a:rPr lang="de-CH" b="0" i="0" dirty="0">
                <a:solidFill>
                  <a:srgbClr val="3A3A3A"/>
                </a:solidFill>
                <a:effectLst/>
                <a:latin typeface="Open Sans"/>
              </a:rPr>
              <a:t>Wer entscheidet, ob die Aufgabe korrekt durchgeführt wurde?</a:t>
            </a:r>
          </a:p>
          <a:p>
            <a:pPr algn="l">
              <a:buFont typeface="Arial" panose="020B0604020202020204" pitchFamily="34" charset="0"/>
              <a:buChar char="•"/>
            </a:pPr>
            <a:r>
              <a:rPr lang="de-CH" b="1" i="0" dirty="0" err="1">
                <a:solidFill>
                  <a:srgbClr val="202122"/>
                </a:solidFill>
                <a:effectLst/>
                <a:latin typeface="Arial" panose="020B0604020202020204" pitchFamily="34" charset="0"/>
              </a:rPr>
              <a:t>Consulted</a:t>
            </a:r>
            <a:r>
              <a:rPr lang="de-CH" b="0" i="0" dirty="0">
                <a:solidFill>
                  <a:srgbClr val="202122"/>
                </a:solidFill>
                <a:effectLst/>
                <a:latin typeface="Arial" panose="020B0604020202020204" pitchFamily="34" charset="0"/>
              </a:rPr>
              <a:t> – </a:t>
            </a:r>
            <a:r>
              <a:rPr lang="de-CH" b="0" i="0" dirty="0">
                <a:solidFill>
                  <a:srgbClr val="3A3A3A"/>
                </a:solidFill>
                <a:effectLst/>
                <a:latin typeface="Open Sans"/>
              </a:rPr>
              <a:t>Wer wird zur Durchführung der Aufgabe befragt? Hier handelt es sich oft um Fachexperten oder Dritte, die nicht direkt an der Durchführung beteiligt sind, die jedoch beratend zur Seite stehen.</a:t>
            </a:r>
          </a:p>
          <a:p>
            <a:pPr algn="l">
              <a:buFont typeface="Arial" panose="020B0604020202020204" pitchFamily="34" charset="0"/>
              <a:buChar char="•"/>
            </a:pPr>
            <a:r>
              <a:rPr lang="de-CH" b="1" i="0" dirty="0" err="1">
                <a:solidFill>
                  <a:srgbClr val="202122"/>
                </a:solidFill>
                <a:effectLst/>
                <a:latin typeface="Arial" panose="020B0604020202020204" pitchFamily="34" charset="0"/>
              </a:rPr>
              <a:t>Informed</a:t>
            </a:r>
            <a:r>
              <a:rPr lang="de-CH" b="0" i="0" dirty="0">
                <a:solidFill>
                  <a:srgbClr val="202122"/>
                </a:solidFill>
                <a:effectLst/>
                <a:latin typeface="Arial" panose="020B0604020202020204" pitchFamily="34" charset="0"/>
              </a:rPr>
              <a:t> – zu informieren (Informationsrecht). Eine Person, die Informationen über den Verlauf bzw. das Ergebnis der Tätigkeit erhält oder die Berechtigung besitzt, Auskunft zu erhalten.</a:t>
            </a:r>
          </a:p>
          <a:p>
            <a:pPr algn="l">
              <a:buFont typeface="Arial" panose="020B0604020202020204" pitchFamily="34" charset="0"/>
              <a:buNone/>
            </a:pPr>
            <a:r>
              <a:rPr lang="de-CH" dirty="0">
                <a:hlinkClick r:id="rId3"/>
              </a:rPr>
              <a:t>https://projekte-leicht-gemacht.de/blog/pm-methoden-erklaert/raci-matrix/</a:t>
            </a:r>
            <a:endParaRPr lang="de-CH" b="0" i="0" dirty="0">
              <a:solidFill>
                <a:srgbClr val="202122"/>
              </a:solidFill>
              <a:effectLst/>
              <a:latin typeface="Arial" panose="020B0604020202020204" pitchFamily="34" charset="0"/>
            </a:endParaRP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47</a:t>
            </a:fld>
            <a:endParaRPr lang="de-CH"/>
          </a:p>
        </p:txBody>
      </p:sp>
    </p:spTree>
    <p:extLst>
      <p:ext uri="{BB962C8B-B14F-4D97-AF65-F5344CB8AC3E}">
        <p14:creationId xmlns:p14="http://schemas.microsoft.com/office/powerpoint/2010/main" val="1565453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Nutzen und Garantie</a:t>
            </a:r>
          </a:p>
        </p:txBody>
      </p:sp>
      <p:sp>
        <p:nvSpPr>
          <p:cNvPr id="4" name="Foliennummernplatzhalter 3"/>
          <p:cNvSpPr>
            <a:spLocks noGrp="1"/>
          </p:cNvSpPr>
          <p:nvPr>
            <p:ph type="sldNum" sz="quarter" idx="5"/>
          </p:nvPr>
        </p:nvSpPr>
        <p:spPr/>
        <p:txBody>
          <a:bodyPr/>
          <a:lstStyle/>
          <a:p>
            <a:fld id="{6BCD87D9-8C48-4204-B99A-D79A06449E8C}" type="slidenum">
              <a:rPr lang="de-CH" smtClean="0"/>
              <a:t>50</a:t>
            </a:fld>
            <a:endParaRPr lang="de-CH"/>
          </a:p>
        </p:txBody>
      </p:sp>
    </p:spTree>
    <p:extLst>
      <p:ext uri="{BB962C8B-B14F-4D97-AF65-F5344CB8AC3E}">
        <p14:creationId xmlns:p14="http://schemas.microsoft.com/office/powerpoint/2010/main" val="2188055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BCD87D9-8C48-4204-B99A-D79A06449E8C}" type="slidenum">
              <a:rPr lang="de-CH" smtClean="0"/>
              <a:t>51</a:t>
            </a:fld>
            <a:endParaRPr lang="de-CH"/>
          </a:p>
        </p:txBody>
      </p:sp>
    </p:spTree>
    <p:extLst>
      <p:ext uri="{BB962C8B-B14F-4D97-AF65-F5344CB8AC3E}">
        <p14:creationId xmlns:p14="http://schemas.microsoft.com/office/powerpoint/2010/main" val="421644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52</a:t>
            </a:fld>
            <a:endParaRPr lang="de-CH"/>
          </a:p>
        </p:txBody>
      </p:sp>
    </p:spTree>
    <p:extLst>
      <p:ext uri="{BB962C8B-B14F-4D97-AF65-F5344CB8AC3E}">
        <p14:creationId xmlns:p14="http://schemas.microsoft.com/office/powerpoint/2010/main" val="1404383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53</a:t>
            </a:fld>
            <a:endParaRPr lang="de-CH"/>
          </a:p>
        </p:txBody>
      </p:sp>
    </p:spTree>
    <p:extLst>
      <p:ext uri="{BB962C8B-B14F-4D97-AF65-F5344CB8AC3E}">
        <p14:creationId xmlns:p14="http://schemas.microsoft.com/office/powerpoint/2010/main" val="4109400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Merkmal = Eigenschaft, woran man etwas erkennt</a:t>
            </a:r>
          </a:p>
          <a:p>
            <a:r>
              <a:rPr lang="de-CH" dirty="0"/>
              <a:t>Leistungen = unternommene Anstrengung und das erzielte Ergebnis</a:t>
            </a:r>
          </a:p>
          <a:p>
            <a:r>
              <a:rPr lang="de-CH" dirty="0"/>
              <a:t>Service =</a:t>
            </a:r>
          </a:p>
          <a:p>
            <a:r>
              <a:rPr lang="de-CH" dirty="0"/>
              <a:t>Einheit = Als Ganzes wirkende Geschlossenheit</a:t>
            </a:r>
          </a:p>
        </p:txBody>
      </p:sp>
      <p:sp>
        <p:nvSpPr>
          <p:cNvPr id="4" name="Foliennummernplatzhalter 3"/>
          <p:cNvSpPr>
            <a:spLocks noGrp="1"/>
          </p:cNvSpPr>
          <p:nvPr>
            <p:ph type="sldNum" sz="quarter" idx="5"/>
          </p:nvPr>
        </p:nvSpPr>
        <p:spPr/>
        <p:txBody>
          <a:bodyPr/>
          <a:lstStyle/>
          <a:p>
            <a:fld id="{6BCD87D9-8C48-4204-B99A-D79A06449E8C}" type="slidenum">
              <a:rPr lang="de-CH" smtClean="0"/>
              <a:t>54</a:t>
            </a:fld>
            <a:endParaRPr lang="de-CH"/>
          </a:p>
        </p:txBody>
      </p:sp>
    </p:spTree>
    <p:extLst>
      <p:ext uri="{BB962C8B-B14F-4D97-AF65-F5344CB8AC3E}">
        <p14:creationId xmlns:p14="http://schemas.microsoft.com/office/powerpoint/2010/main" val="3395056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Unternehmensstrategie </a:t>
            </a:r>
            <a:r>
              <a:rPr lang="de-CH" dirty="0">
                <a:sym typeface="Wingdings" panose="05000000000000000000" pitchFamily="2" charset="2"/>
              </a:rPr>
              <a:t> IT-Strategie  Service-Strategie  Sourcing-Strategie</a:t>
            </a:r>
          </a:p>
          <a:p>
            <a:r>
              <a:rPr lang="de-CH" dirty="0">
                <a:sym typeface="Wingdings" panose="05000000000000000000" pitchFamily="2" charset="2"/>
              </a:rPr>
              <a:t>Unternehmensstrategie = Themen Organisation, Architektur und Technologie</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57</a:t>
            </a:fld>
            <a:endParaRPr lang="de-CH"/>
          </a:p>
        </p:txBody>
      </p:sp>
    </p:spTree>
    <p:extLst>
      <p:ext uri="{BB962C8B-B14F-4D97-AF65-F5344CB8AC3E}">
        <p14:creationId xmlns:p14="http://schemas.microsoft.com/office/powerpoint/2010/main" val="844140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Inhalt: Prozessziel / Prozessbeschreibung / Teil-Prozesse / KPIs / Rollen &amp; Verantwortlichkeiten</a:t>
            </a:r>
          </a:p>
        </p:txBody>
      </p:sp>
      <p:sp>
        <p:nvSpPr>
          <p:cNvPr id="4" name="Foliennummernplatzhalter 3"/>
          <p:cNvSpPr>
            <a:spLocks noGrp="1"/>
          </p:cNvSpPr>
          <p:nvPr>
            <p:ph type="sldNum" sz="quarter" idx="5"/>
          </p:nvPr>
        </p:nvSpPr>
        <p:spPr/>
        <p:txBody>
          <a:bodyPr/>
          <a:lstStyle/>
          <a:p>
            <a:fld id="{6BCD87D9-8C48-4204-B99A-D79A06449E8C}" type="slidenum">
              <a:rPr lang="de-CH" smtClean="0"/>
              <a:t>58</a:t>
            </a:fld>
            <a:endParaRPr lang="de-CH"/>
          </a:p>
        </p:txBody>
      </p:sp>
    </p:spTree>
    <p:extLst>
      <p:ext uri="{BB962C8B-B14F-4D97-AF65-F5344CB8AC3E}">
        <p14:creationId xmlns:p14="http://schemas.microsoft.com/office/powerpoint/2010/main" val="41302992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i="0" dirty="0">
                <a:solidFill>
                  <a:srgbClr val="222222"/>
                </a:solidFill>
                <a:effectLst/>
                <a:latin typeface="Droid Sans"/>
              </a:rPr>
              <a:t>Zu einer guten Service-Strategie gehört auch eine passende Sourcing-Strategie.</a:t>
            </a:r>
          </a:p>
          <a:p>
            <a:r>
              <a:rPr lang="de-CH" b="0" i="0" dirty="0">
                <a:solidFill>
                  <a:srgbClr val="222222"/>
                </a:solidFill>
                <a:effectLst/>
                <a:latin typeface="Droid Sans"/>
              </a:rPr>
              <a:t>Sourcing = Beschaffung</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62</a:t>
            </a:fld>
            <a:endParaRPr lang="de-CH"/>
          </a:p>
        </p:txBody>
      </p:sp>
    </p:spTree>
    <p:extLst>
      <p:ext uri="{BB962C8B-B14F-4D97-AF65-F5344CB8AC3E}">
        <p14:creationId xmlns:p14="http://schemas.microsoft.com/office/powerpoint/2010/main" val="25194312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i="0" dirty="0">
                <a:solidFill>
                  <a:srgbClr val="222222"/>
                </a:solidFill>
                <a:effectLst/>
                <a:latin typeface="Droid Sans"/>
              </a:rPr>
              <a:t>Ist die Sourcing-Strategie festgelegt, ergibt sich die Frage nach den benötigten Ressourcen und Fähigkeiten.</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67</a:t>
            </a:fld>
            <a:endParaRPr lang="de-CH"/>
          </a:p>
        </p:txBody>
      </p:sp>
    </p:spTree>
    <p:extLst>
      <p:ext uri="{BB962C8B-B14F-4D97-AF65-F5344CB8AC3E}">
        <p14:creationId xmlns:p14="http://schemas.microsoft.com/office/powerpoint/2010/main" val="851841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CH" b="1" i="0" dirty="0">
                <a:effectLst/>
                <a:latin typeface="Arial" panose="020B0604020202020204" pitchFamily="34" charset="0"/>
              </a:rPr>
              <a:t>Service Pipeline</a:t>
            </a:r>
            <a:r>
              <a:rPr lang="de-CH" b="0" i="0" dirty="0">
                <a:effectLst/>
                <a:latin typeface="Arial" panose="020B0604020202020204" pitchFamily="34" charset="0"/>
              </a:rPr>
              <a:t>: neue Service-Entwicklungen</a:t>
            </a:r>
          </a:p>
          <a:p>
            <a:pPr algn="l"/>
            <a:r>
              <a:rPr lang="de-CH" b="1" i="0" dirty="0">
                <a:effectLst/>
                <a:latin typeface="Arial" panose="020B0604020202020204" pitchFamily="34" charset="0"/>
              </a:rPr>
              <a:t>Servicekatalog</a:t>
            </a:r>
            <a:r>
              <a:rPr lang="de-CH" b="0" i="0" dirty="0">
                <a:effectLst/>
                <a:latin typeface="Arial" panose="020B0604020202020204" pitchFamily="34" charset="0"/>
              </a:rPr>
              <a:t>: aktuelle, vertragliche Serviceverpflichtungen</a:t>
            </a:r>
          </a:p>
          <a:p>
            <a:pPr algn="l"/>
            <a:r>
              <a:rPr lang="de-CH" b="1" i="0" dirty="0" err="1">
                <a:effectLst/>
                <a:latin typeface="Arial" panose="020B0604020202020204" pitchFamily="34" charset="0"/>
              </a:rPr>
              <a:t>Retired</a:t>
            </a:r>
            <a:r>
              <a:rPr lang="de-CH" b="1" i="0" dirty="0">
                <a:effectLst/>
                <a:latin typeface="Arial" panose="020B0604020202020204" pitchFamily="34" charset="0"/>
              </a:rPr>
              <a:t> Services</a:t>
            </a:r>
            <a:r>
              <a:rPr lang="de-CH" b="0" i="0" dirty="0">
                <a:effectLst/>
                <a:latin typeface="Arial" panose="020B0604020202020204" pitchFamily="34" charset="0"/>
              </a:rPr>
              <a:t>: ausser Kraft gesetzte Services</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68</a:t>
            </a:fld>
            <a:endParaRPr lang="de-CH"/>
          </a:p>
        </p:txBody>
      </p:sp>
    </p:spTree>
    <p:extLst>
      <p:ext uri="{BB962C8B-B14F-4D97-AF65-F5344CB8AC3E}">
        <p14:creationId xmlns:p14="http://schemas.microsoft.com/office/powerpoint/2010/main" val="20216651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CH" b="0" i="0" dirty="0">
                <a:effectLst/>
                <a:latin typeface="Arial" panose="020B0604020202020204" pitchFamily="34" charset="0"/>
              </a:rPr>
              <a:t>Es ist leichter, bestehende Kunden zu halten, als neue zu akquirieren</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70</a:t>
            </a:fld>
            <a:endParaRPr lang="de-CH"/>
          </a:p>
        </p:txBody>
      </p:sp>
    </p:spTree>
    <p:extLst>
      <p:ext uri="{BB962C8B-B14F-4D97-AF65-F5344CB8AC3E}">
        <p14:creationId xmlns:p14="http://schemas.microsoft.com/office/powerpoint/2010/main" val="9082295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73</a:t>
            </a:fld>
            <a:endParaRPr lang="de-CH"/>
          </a:p>
        </p:txBody>
      </p:sp>
    </p:spTree>
    <p:extLst>
      <p:ext uri="{BB962C8B-B14F-4D97-AF65-F5344CB8AC3E}">
        <p14:creationId xmlns:p14="http://schemas.microsoft.com/office/powerpoint/2010/main" val="16697560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Nutzen und Garantie</a:t>
            </a:r>
          </a:p>
        </p:txBody>
      </p:sp>
      <p:sp>
        <p:nvSpPr>
          <p:cNvPr id="4" name="Foliennummernplatzhalter 3"/>
          <p:cNvSpPr>
            <a:spLocks noGrp="1"/>
          </p:cNvSpPr>
          <p:nvPr>
            <p:ph type="sldNum" sz="quarter" idx="5"/>
          </p:nvPr>
        </p:nvSpPr>
        <p:spPr/>
        <p:txBody>
          <a:bodyPr/>
          <a:lstStyle/>
          <a:p>
            <a:fld id="{6BCD87D9-8C48-4204-B99A-D79A06449E8C}" type="slidenum">
              <a:rPr lang="de-CH" smtClean="0"/>
              <a:t>74</a:t>
            </a:fld>
            <a:endParaRPr lang="de-CH"/>
          </a:p>
        </p:txBody>
      </p:sp>
    </p:spTree>
    <p:extLst>
      <p:ext uri="{BB962C8B-B14F-4D97-AF65-F5344CB8AC3E}">
        <p14:creationId xmlns:p14="http://schemas.microsoft.com/office/powerpoint/2010/main" val="34250434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BCD87D9-8C48-4204-B99A-D79A06449E8C}" type="slidenum">
              <a:rPr lang="de-CH" smtClean="0"/>
              <a:t>75</a:t>
            </a:fld>
            <a:endParaRPr lang="de-CH"/>
          </a:p>
        </p:txBody>
      </p:sp>
    </p:spTree>
    <p:extLst>
      <p:ext uri="{BB962C8B-B14F-4D97-AF65-F5344CB8AC3E}">
        <p14:creationId xmlns:p14="http://schemas.microsoft.com/office/powerpoint/2010/main" val="35398438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Sharepoint</a:t>
            </a:r>
            <a:r>
              <a:rPr lang="de-CH" dirty="0"/>
              <a:t> link hinterlegen und auch im BSCW im Klassenordner hinterlegen!</a:t>
            </a:r>
          </a:p>
          <a:p>
            <a:r>
              <a:rPr lang="de-CH" dirty="0"/>
              <a:t>Link zum Fächertagebuch hinterlegen</a:t>
            </a:r>
          </a:p>
        </p:txBody>
      </p:sp>
      <p:sp>
        <p:nvSpPr>
          <p:cNvPr id="4" name="Foliennummernplatzhalter 3"/>
          <p:cNvSpPr>
            <a:spLocks noGrp="1"/>
          </p:cNvSpPr>
          <p:nvPr>
            <p:ph type="sldNum" sz="quarter" idx="10"/>
          </p:nvPr>
        </p:nvSpPr>
        <p:spPr/>
        <p:txBody>
          <a:bodyPr/>
          <a:lstStyle/>
          <a:p>
            <a:fld id="{6BCD87D9-8C48-4204-B99A-D79A06449E8C}" type="slidenum">
              <a:rPr lang="de-CH" smtClean="0"/>
              <a:t>76</a:t>
            </a:fld>
            <a:endParaRPr lang="de-CH"/>
          </a:p>
        </p:txBody>
      </p:sp>
    </p:spTree>
    <p:extLst>
      <p:ext uri="{BB962C8B-B14F-4D97-AF65-F5344CB8AC3E}">
        <p14:creationId xmlns:p14="http://schemas.microsoft.com/office/powerpoint/2010/main" val="22162193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cs typeface="Calibri"/>
              </a:rPr>
              <a:t>Erwähnen das wir mit dem Buch </a:t>
            </a:r>
            <a:r>
              <a:rPr lang="de-CH" dirty="0" err="1">
                <a:cs typeface="Calibri"/>
              </a:rPr>
              <a:t>compendio</a:t>
            </a:r>
            <a:r>
              <a:rPr lang="de-CH" dirty="0">
                <a:cs typeface="Calibri"/>
              </a:rPr>
              <a:t> als </a:t>
            </a:r>
            <a:r>
              <a:rPr lang="de-CH" dirty="0" err="1">
                <a:cs typeface="Calibri"/>
              </a:rPr>
              <a:t>vorlage</a:t>
            </a:r>
            <a:r>
              <a:rPr lang="de-CH" dirty="0">
                <a:cs typeface="Calibri"/>
              </a:rPr>
              <a:t> arbeiten.</a:t>
            </a:r>
          </a:p>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77</a:t>
            </a:fld>
            <a:endParaRPr lang="de-CH"/>
          </a:p>
        </p:txBody>
      </p:sp>
    </p:spTree>
    <p:extLst>
      <p:ext uri="{BB962C8B-B14F-4D97-AF65-F5344CB8AC3E}">
        <p14:creationId xmlns:p14="http://schemas.microsoft.com/office/powerpoint/2010/main" val="10474210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Merkmal = Eigenschaft, woran man etwas erkennt</a:t>
            </a:r>
          </a:p>
          <a:p>
            <a:r>
              <a:rPr lang="de-CH" dirty="0"/>
              <a:t>Leistungen = unternommene Anstrengung und das erzielte Ergebnis</a:t>
            </a:r>
          </a:p>
          <a:p>
            <a:r>
              <a:rPr lang="de-CH" dirty="0"/>
              <a:t>Service =</a:t>
            </a:r>
          </a:p>
          <a:p>
            <a:r>
              <a:rPr lang="de-CH" dirty="0"/>
              <a:t>Einheit = Als Ganzes wirkende Geschlossenheit</a:t>
            </a:r>
          </a:p>
        </p:txBody>
      </p:sp>
      <p:sp>
        <p:nvSpPr>
          <p:cNvPr id="4" name="Foliennummernplatzhalter 3"/>
          <p:cNvSpPr>
            <a:spLocks noGrp="1"/>
          </p:cNvSpPr>
          <p:nvPr>
            <p:ph type="sldNum" sz="quarter" idx="5"/>
          </p:nvPr>
        </p:nvSpPr>
        <p:spPr/>
        <p:txBody>
          <a:bodyPr/>
          <a:lstStyle/>
          <a:p>
            <a:fld id="{6BCD87D9-8C48-4204-B99A-D79A06449E8C}" type="slidenum">
              <a:rPr lang="de-CH" smtClean="0"/>
              <a:t>78</a:t>
            </a:fld>
            <a:endParaRPr lang="de-CH"/>
          </a:p>
        </p:txBody>
      </p:sp>
    </p:spTree>
    <p:extLst>
      <p:ext uri="{BB962C8B-B14F-4D97-AF65-F5344CB8AC3E}">
        <p14:creationId xmlns:p14="http://schemas.microsoft.com/office/powerpoint/2010/main" val="59040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Merkmal = Eigenschaft, woran man etwas erkennt</a:t>
            </a:r>
          </a:p>
          <a:p>
            <a:r>
              <a:rPr lang="de-CH" dirty="0"/>
              <a:t>Leistungen = unternommene Anstrengung und das erzielte Ergebnis</a:t>
            </a:r>
          </a:p>
          <a:p>
            <a:r>
              <a:rPr lang="de-CH" dirty="0"/>
              <a:t>Service =</a:t>
            </a:r>
          </a:p>
          <a:p>
            <a:r>
              <a:rPr lang="de-CH" dirty="0"/>
              <a:t>Einheit = Als Ganzes wirkende Geschlossenheit</a:t>
            </a:r>
          </a:p>
        </p:txBody>
      </p:sp>
      <p:sp>
        <p:nvSpPr>
          <p:cNvPr id="4" name="Foliennummernplatzhalter 3"/>
          <p:cNvSpPr>
            <a:spLocks noGrp="1"/>
          </p:cNvSpPr>
          <p:nvPr>
            <p:ph type="sldNum" sz="quarter" idx="5"/>
          </p:nvPr>
        </p:nvSpPr>
        <p:spPr/>
        <p:txBody>
          <a:bodyPr/>
          <a:lstStyle/>
          <a:p>
            <a:fld id="{6BCD87D9-8C48-4204-B99A-D79A06449E8C}" type="slidenum">
              <a:rPr lang="de-CH" smtClean="0"/>
              <a:t>79</a:t>
            </a:fld>
            <a:endParaRPr lang="de-CH"/>
          </a:p>
        </p:txBody>
      </p:sp>
    </p:spTree>
    <p:extLst>
      <p:ext uri="{BB962C8B-B14F-4D97-AF65-F5344CB8AC3E}">
        <p14:creationId xmlns:p14="http://schemas.microsoft.com/office/powerpoint/2010/main" val="1860058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82</a:t>
            </a:fld>
            <a:endParaRPr lang="de-CH"/>
          </a:p>
        </p:txBody>
      </p:sp>
    </p:spTree>
    <p:extLst>
      <p:ext uri="{BB962C8B-B14F-4D97-AF65-F5344CB8AC3E}">
        <p14:creationId xmlns:p14="http://schemas.microsoft.com/office/powerpoint/2010/main" val="33278404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Im </a:t>
            </a:r>
            <a:r>
              <a:rPr lang="de-CH" dirty="0" err="1"/>
              <a:t>Compendio</a:t>
            </a:r>
            <a:r>
              <a:rPr lang="de-CH" dirty="0"/>
              <a:t> unter Spannungsfelder bzw. Zielkonflikte abgebildet</a:t>
            </a:r>
          </a:p>
        </p:txBody>
      </p:sp>
      <p:sp>
        <p:nvSpPr>
          <p:cNvPr id="4" name="Foliennummernplatzhalter 3"/>
          <p:cNvSpPr>
            <a:spLocks noGrp="1"/>
          </p:cNvSpPr>
          <p:nvPr>
            <p:ph type="sldNum" sz="quarter" idx="5"/>
          </p:nvPr>
        </p:nvSpPr>
        <p:spPr/>
        <p:txBody>
          <a:bodyPr/>
          <a:lstStyle/>
          <a:p>
            <a:fld id="{6BCD87D9-8C48-4204-B99A-D79A06449E8C}" type="slidenum">
              <a:rPr lang="de-CH" smtClean="0"/>
              <a:t>83</a:t>
            </a:fld>
            <a:endParaRPr lang="de-CH"/>
          </a:p>
        </p:txBody>
      </p:sp>
    </p:spTree>
    <p:extLst>
      <p:ext uri="{BB962C8B-B14F-4D97-AF65-F5344CB8AC3E}">
        <p14:creationId xmlns:p14="http://schemas.microsoft.com/office/powerpoint/2010/main" val="779158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Inhalt: Prozessziel / Prozessbeschreibung / Teil-Prozesse / KPIs / Rollen &amp; Verantwortlichkeiten</a:t>
            </a:r>
          </a:p>
          <a:p>
            <a:r>
              <a:rPr lang="de-CH" dirty="0"/>
              <a:t>SCM: Buch S. 53, fragen stellen! / SLM: S. 54, fragen stellen!</a:t>
            </a:r>
          </a:p>
          <a:p>
            <a:r>
              <a:rPr lang="de-CH" dirty="0"/>
              <a:t>ISM: Was sind die Schutzziele? Vertraulichkeit, Integrität, Authentizität, Verbindlichkeit, Zurechenbarkeit, Verfügbarkeit</a:t>
            </a:r>
          </a:p>
        </p:txBody>
      </p:sp>
      <p:sp>
        <p:nvSpPr>
          <p:cNvPr id="4" name="Foliennummernplatzhalter 3"/>
          <p:cNvSpPr>
            <a:spLocks noGrp="1"/>
          </p:cNvSpPr>
          <p:nvPr>
            <p:ph type="sldNum" sz="quarter" idx="5"/>
          </p:nvPr>
        </p:nvSpPr>
        <p:spPr/>
        <p:txBody>
          <a:bodyPr/>
          <a:lstStyle/>
          <a:p>
            <a:fld id="{6BCD87D9-8C48-4204-B99A-D79A06449E8C}" type="slidenum">
              <a:rPr lang="de-CH" smtClean="0"/>
              <a:t>84</a:t>
            </a:fld>
            <a:endParaRPr lang="de-CH"/>
          </a:p>
        </p:txBody>
      </p:sp>
    </p:spTree>
    <p:extLst>
      <p:ext uri="{BB962C8B-B14F-4D97-AF65-F5344CB8AC3E}">
        <p14:creationId xmlns:p14="http://schemas.microsoft.com/office/powerpoint/2010/main" val="4130299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DSG: Bundesgesetz über den Datenschutz</a:t>
            </a:r>
          </a:p>
        </p:txBody>
      </p:sp>
      <p:sp>
        <p:nvSpPr>
          <p:cNvPr id="4" name="Foliennummernplatzhalter 3"/>
          <p:cNvSpPr>
            <a:spLocks noGrp="1"/>
          </p:cNvSpPr>
          <p:nvPr>
            <p:ph type="sldNum" sz="quarter" idx="5"/>
          </p:nvPr>
        </p:nvSpPr>
        <p:spPr/>
        <p:txBody>
          <a:bodyPr/>
          <a:lstStyle/>
          <a:p>
            <a:fld id="{6BCD87D9-8C48-4204-B99A-D79A06449E8C}" type="slidenum">
              <a:rPr lang="de-CH" smtClean="0"/>
              <a:t>85</a:t>
            </a:fld>
            <a:endParaRPr lang="de-CH"/>
          </a:p>
        </p:txBody>
      </p:sp>
    </p:spTree>
    <p:extLst>
      <p:ext uri="{BB962C8B-B14F-4D97-AF65-F5344CB8AC3E}">
        <p14:creationId xmlns:p14="http://schemas.microsoft.com/office/powerpoint/2010/main" val="3943164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87</a:t>
            </a:fld>
            <a:endParaRPr lang="de-CH"/>
          </a:p>
        </p:txBody>
      </p:sp>
    </p:spTree>
    <p:extLst>
      <p:ext uri="{BB962C8B-B14F-4D97-AF65-F5344CB8AC3E}">
        <p14:creationId xmlns:p14="http://schemas.microsoft.com/office/powerpoint/2010/main" val="35007161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dirty="0"/>
              <a:t>Ressourcen</a:t>
            </a:r>
            <a:r>
              <a:rPr lang="de-CH" dirty="0"/>
              <a:t>: Werkzeuge, Material, Finanzen, Maschinen, Menschen</a:t>
            </a:r>
          </a:p>
          <a:p>
            <a:r>
              <a:rPr lang="de-CH" b="1" dirty="0"/>
              <a:t>Methoden</a:t>
            </a:r>
            <a:r>
              <a:rPr lang="de-CH" dirty="0"/>
              <a:t>: Vergleichsmethode, Methoden der Expertenbefragung, Kennzahlmethoden, Algorithmische Methoden</a:t>
            </a:r>
          </a:p>
        </p:txBody>
      </p:sp>
      <p:sp>
        <p:nvSpPr>
          <p:cNvPr id="4" name="Foliennummernplatzhalter 3"/>
          <p:cNvSpPr>
            <a:spLocks noGrp="1"/>
          </p:cNvSpPr>
          <p:nvPr>
            <p:ph type="sldNum" sz="quarter" idx="5"/>
          </p:nvPr>
        </p:nvSpPr>
        <p:spPr/>
        <p:txBody>
          <a:bodyPr/>
          <a:lstStyle/>
          <a:p>
            <a:fld id="{6BCD87D9-8C48-4204-B99A-D79A06449E8C}" type="slidenum">
              <a:rPr lang="de-CH" smtClean="0"/>
              <a:t>88</a:t>
            </a:fld>
            <a:endParaRPr lang="de-CH"/>
          </a:p>
        </p:txBody>
      </p:sp>
    </p:spTree>
    <p:extLst>
      <p:ext uri="{BB962C8B-B14F-4D97-AF65-F5344CB8AC3E}">
        <p14:creationId xmlns:p14="http://schemas.microsoft.com/office/powerpoint/2010/main" val="35749541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Einführungsmethoden: Stufenweise Einführung, </a:t>
            </a:r>
            <a:r>
              <a:rPr lang="de-CH" dirty="0" err="1"/>
              <a:t>Bigbang</a:t>
            </a:r>
            <a:r>
              <a:rPr lang="de-CH" dirty="0"/>
              <a:t> – schlagartig, parallele Einführung</a:t>
            </a:r>
          </a:p>
        </p:txBody>
      </p:sp>
      <p:sp>
        <p:nvSpPr>
          <p:cNvPr id="4" name="Foliennummernplatzhalter 3"/>
          <p:cNvSpPr>
            <a:spLocks noGrp="1"/>
          </p:cNvSpPr>
          <p:nvPr>
            <p:ph type="sldNum" sz="quarter" idx="5"/>
          </p:nvPr>
        </p:nvSpPr>
        <p:spPr/>
        <p:txBody>
          <a:bodyPr/>
          <a:lstStyle/>
          <a:p>
            <a:fld id="{6BCD87D9-8C48-4204-B99A-D79A06449E8C}" type="slidenum">
              <a:rPr lang="de-CH" smtClean="0"/>
              <a:t>91</a:t>
            </a:fld>
            <a:endParaRPr lang="de-CH"/>
          </a:p>
        </p:txBody>
      </p:sp>
    </p:spTree>
    <p:extLst>
      <p:ext uri="{BB962C8B-B14F-4D97-AF65-F5344CB8AC3E}">
        <p14:creationId xmlns:p14="http://schemas.microsoft.com/office/powerpoint/2010/main" val="38121010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BCD87D9-8C48-4204-B99A-D79A06449E8C}" type="slidenum">
              <a:rPr lang="de-CH" smtClean="0"/>
              <a:t>93</a:t>
            </a:fld>
            <a:endParaRPr lang="de-CH"/>
          </a:p>
        </p:txBody>
      </p:sp>
    </p:spTree>
    <p:extLst>
      <p:ext uri="{BB962C8B-B14F-4D97-AF65-F5344CB8AC3E}">
        <p14:creationId xmlns:p14="http://schemas.microsoft.com/office/powerpoint/2010/main" val="41373076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Sharepoint</a:t>
            </a:r>
            <a:r>
              <a:rPr lang="de-CH" dirty="0"/>
              <a:t> link hinterlegen und auch im BSCW im Klassenordner hinterlegen!</a:t>
            </a:r>
          </a:p>
          <a:p>
            <a:r>
              <a:rPr lang="de-CH" dirty="0"/>
              <a:t>Link zum Fächertagebuch hinterlegen</a:t>
            </a:r>
          </a:p>
        </p:txBody>
      </p:sp>
      <p:sp>
        <p:nvSpPr>
          <p:cNvPr id="4" name="Foliennummernplatzhalter 3"/>
          <p:cNvSpPr>
            <a:spLocks noGrp="1"/>
          </p:cNvSpPr>
          <p:nvPr>
            <p:ph type="sldNum" sz="quarter" idx="10"/>
          </p:nvPr>
        </p:nvSpPr>
        <p:spPr/>
        <p:txBody>
          <a:bodyPr/>
          <a:lstStyle/>
          <a:p>
            <a:fld id="{6BCD87D9-8C48-4204-B99A-D79A06449E8C}" type="slidenum">
              <a:rPr lang="de-CH" smtClean="0"/>
              <a:t>94</a:t>
            </a:fld>
            <a:endParaRPr lang="de-CH"/>
          </a:p>
        </p:txBody>
      </p:sp>
    </p:spTree>
    <p:extLst>
      <p:ext uri="{BB962C8B-B14F-4D97-AF65-F5344CB8AC3E}">
        <p14:creationId xmlns:p14="http://schemas.microsoft.com/office/powerpoint/2010/main" val="30714909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cs typeface="Calibri"/>
              </a:rPr>
              <a:t>Erwähnen das wir mit dem Buch </a:t>
            </a:r>
            <a:r>
              <a:rPr lang="de-CH" dirty="0" err="1">
                <a:cs typeface="Calibri"/>
              </a:rPr>
              <a:t>compendio</a:t>
            </a:r>
            <a:r>
              <a:rPr lang="de-CH" dirty="0">
                <a:cs typeface="Calibri"/>
              </a:rPr>
              <a:t> als </a:t>
            </a:r>
            <a:r>
              <a:rPr lang="de-CH" dirty="0" err="1">
                <a:cs typeface="Calibri"/>
              </a:rPr>
              <a:t>vorlage</a:t>
            </a:r>
            <a:r>
              <a:rPr lang="de-CH" dirty="0">
                <a:cs typeface="Calibri"/>
              </a:rPr>
              <a:t> arbeiten.</a:t>
            </a:r>
          </a:p>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95</a:t>
            </a:fld>
            <a:endParaRPr lang="de-CH"/>
          </a:p>
        </p:txBody>
      </p:sp>
    </p:spTree>
    <p:extLst>
      <p:ext uri="{BB962C8B-B14F-4D97-AF65-F5344CB8AC3E}">
        <p14:creationId xmlns:p14="http://schemas.microsoft.com/office/powerpoint/2010/main" val="41115350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Es gibt nicht viel zu besprechen. Es gab keine Frage, welche mehrheitlich falsch beantwortet war und der Klassendurchschnitt liegt bei einer 5. Somit gratuliere.</a:t>
            </a:r>
          </a:p>
        </p:txBody>
      </p:sp>
      <p:sp>
        <p:nvSpPr>
          <p:cNvPr id="4" name="Foliennummernplatzhalter 3"/>
          <p:cNvSpPr>
            <a:spLocks noGrp="1"/>
          </p:cNvSpPr>
          <p:nvPr>
            <p:ph type="sldNum" sz="quarter" idx="5"/>
          </p:nvPr>
        </p:nvSpPr>
        <p:spPr/>
        <p:txBody>
          <a:bodyPr/>
          <a:lstStyle/>
          <a:p>
            <a:fld id="{6BCD87D9-8C48-4204-B99A-D79A06449E8C}" type="slidenum">
              <a:rPr lang="de-CH" smtClean="0"/>
              <a:t>96</a:t>
            </a:fld>
            <a:endParaRPr lang="de-CH"/>
          </a:p>
        </p:txBody>
      </p:sp>
    </p:spTree>
    <p:extLst>
      <p:ext uri="{BB962C8B-B14F-4D97-AF65-F5344CB8AC3E}">
        <p14:creationId xmlns:p14="http://schemas.microsoft.com/office/powerpoint/2010/main" val="20793958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Erstmals vielen Dank für das Ausfüllen. Ich kann aus den Resultaten herauslesen, dass Sie soweit zufrieden mit dem Modul sind. Es gab aber einen Punkt und zwar «Es wurde bemängelt, dass es noch etwas unruhig während den Theorieblöcken sei und somit werde ich etwas mehr darauf achten.</a:t>
            </a:r>
          </a:p>
        </p:txBody>
      </p:sp>
      <p:sp>
        <p:nvSpPr>
          <p:cNvPr id="4" name="Foliennummernplatzhalter 3"/>
          <p:cNvSpPr>
            <a:spLocks noGrp="1"/>
          </p:cNvSpPr>
          <p:nvPr>
            <p:ph type="sldNum" sz="quarter" idx="5"/>
          </p:nvPr>
        </p:nvSpPr>
        <p:spPr/>
        <p:txBody>
          <a:bodyPr/>
          <a:lstStyle/>
          <a:p>
            <a:fld id="{6BCD87D9-8C48-4204-B99A-D79A06449E8C}" type="slidenum">
              <a:rPr lang="de-CH" smtClean="0"/>
              <a:t>97</a:t>
            </a:fld>
            <a:endParaRPr lang="de-CH"/>
          </a:p>
        </p:txBody>
      </p:sp>
    </p:spTree>
    <p:extLst>
      <p:ext uri="{BB962C8B-B14F-4D97-AF65-F5344CB8AC3E}">
        <p14:creationId xmlns:p14="http://schemas.microsoft.com/office/powerpoint/2010/main" val="1440977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Anforderungen ermitteln</a:t>
            </a:r>
          </a:p>
        </p:txBody>
      </p:sp>
      <p:sp>
        <p:nvSpPr>
          <p:cNvPr id="4" name="Foliennummernplatzhalter 3"/>
          <p:cNvSpPr>
            <a:spLocks noGrp="1"/>
          </p:cNvSpPr>
          <p:nvPr>
            <p:ph type="sldNum" sz="quarter" idx="5"/>
          </p:nvPr>
        </p:nvSpPr>
        <p:spPr/>
        <p:txBody>
          <a:bodyPr/>
          <a:lstStyle/>
          <a:p>
            <a:fld id="{6BCD87D9-8C48-4204-B99A-D79A06449E8C}" type="slidenum">
              <a:rPr lang="de-CH" smtClean="0"/>
              <a:t>101</a:t>
            </a:fld>
            <a:endParaRPr lang="de-CH"/>
          </a:p>
        </p:txBody>
      </p:sp>
    </p:spTree>
    <p:extLst>
      <p:ext uri="{BB962C8B-B14F-4D97-AF65-F5344CB8AC3E}">
        <p14:creationId xmlns:p14="http://schemas.microsoft.com/office/powerpoint/2010/main" val="35374999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S Spezifisch, M Messbar, A Akzeptiert, R Realistisch, T Terminiert</a:t>
            </a:r>
          </a:p>
          <a:p>
            <a:r>
              <a:rPr lang="de-CH" dirty="0"/>
              <a:t>Anforderungen werden später im SLA gebraucht</a:t>
            </a:r>
          </a:p>
        </p:txBody>
      </p:sp>
      <p:sp>
        <p:nvSpPr>
          <p:cNvPr id="4" name="Foliennummernplatzhalter 3"/>
          <p:cNvSpPr>
            <a:spLocks noGrp="1"/>
          </p:cNvSpPr>
          <p:nvPr>
            <p:ph type="sldNum" sz="quarter" idx="5"/>
          </p:nvPr>
        </p:nvSpPr>
        <p:spPr/>
        <p:txBody>
          <a:bodyPr/>
          <a:lstStyle/>
          <a:p>
            <a:fld id="{6BCD87D9-8C48-4204-B99A-D79A06449E8C}" type="slidenum">
              <a:rPr lang="de-CH" smtClean="0"/>
              <a:t>102</a:t>
            </a:fld>
            <a:endParaRPr lang="de-CH"/>
          </a:p>
        </p:txBody>
      </p:sp>
    </p:spTree>
    <p:extLst>
      <p:ext uri="{BB962C8B-B14F-4D97-AF65-F5344CB8AC3E}">
        <p14:creationId xmlns:p14="http://schemas.microsoft.com/office/powerpoint/2010/main" val="16341203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Betrachtung der 4 Ps spielt eine wichtige Rolle für eine spätere erfolgreiche Umsetzung.</a:t>
            </a:r>
          </a:p>
          <a:p>
            <a:r>
              <a:rPr lang="de-CH" dirty="0"/>
              <a:t>Nach ITIL müssen die verschiedenen Betrachtungsweisen auf die Beteiligten an einen Service umfassend darstellen und dokumentieren.</a:t>
            </a:r>
          </a:p>
        </p:txBody>
      </p:sp>
      <p:sp>
        <p:nvSpPr>
          <p:cNvPr id="4" name="Foliennummernplatzhalter 3"/>
          <p:cNvSpPr>
            <a:spLocks noGrp="1"/>
          </p:cNvSpPr>
          <p:nvPr>
            <p:ph type="sldNum" sz="quarter" idx="5"/>
          </p:nvPr>
        </p:nvSpPr>
        <p:spPr/>
        <p:txBody>
          <a:bodyPr/>
          <a:lstStyle/>
          <a:p>
            <a:fld id="{6BCD87D9-8C48-4204-B99A-D79A06449E8C}" type="slidenum">
              <a:rPr lang="de-CH" smtClean="0"/>
              <a:t>103</a:t>
            </a:fld>
            <a:endParaRPr lang="de-CH"/>
          </a:p>
        </p:txBody>
      </p:sp>
    </p:spTree>
    <p:extLst>
      <p:ext uri="{BB962C8B-B14F-4D97-AF65-F5344CB8AC3E}">
        <p14:creationId xmlns:p14="http://schemas.microsoft.com/office/powerpoint/2010/main" val="20963003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Use </a:t>
            </a:r>
            <a:r>
              <a:rPr lang="de-CH" dirty="0" err="1"/>
              <a:t>case</a:t>
            </a:r>
            <a:r>
              <a:rPr lang="de-CH" dirty="0"/>
              <a:t> = Anwendungsfall</a:t>
            </a:r>
          </a:p>
          <a:p>
            <a:r>
              <a:rPr lang="de-CH" dirty="0"/>
              <a:t>Aktivitätendiagramm beschreiben Prozesse. </a:t>
            </a:r>
          </a:p>
        </p:txBody>
      </p:sp>
      <p:sp>
        <p:nvSpPr>
          <p:cNvPr id="4" name="Foliennummernplatzhalter 3"/>
          <p:cNvSpPr>
            <a:spLocks noGrp="1"/>
          </p:cNvSpPr>
          <p:nvPr>
            <p:ph type="sldNum" sz="quarter" idx="5"/>
          </p:nvPr>
        </p:nvSpPr>
        <p:spPr/>
        <p:txBody>
          <a:bodyPr/>
          <a:lstStyle/>
          <a:p>
            <a:fld id="{6BCD87D9-8C48-4204-B99A-D79A06449E8C}" type="slidenum">
              <a:rPr lang="de-CH" smtClean="0"/>
              <a:t>106</a:t>
            </a:fld>
            <a:endParaRPr lang="de-CH"/>
          </a:p>
        </p:txBody>
      </p:sp>
    </p:spTree>
    <p:extLst>
      <p:ext uri="{BB962C8B-B14F-4D97-AF65-F5344CB8AC3E}">
        <p14:creationId xmlns:p14="http://schemas.microsoft.com/office/powerpoint/2010/main" val="40869131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Einzelne Aktivitäten</a:t>
            </a:r>
          </a:p>
        </p:txBody>
      </p:sp>
      <p:sp>
        <p:nvSpPr>
          <p:cNvPr id="4" name="Foliennummernplatzhalter 3"/>
          <p:cNvSpPr>
            <a:spLocks noGrp="1"/>
          </p:cNvSpPr>
          <p:nvPr>
            <p:ph type="sldNum" sz="quarter" idx="5"/>
          </p:nvPr>
        </p:nvSpPr>
        <p:spPr/>
        <p:txBody>
          <a:bodyPr/>
          <a:lstStyle/>
          <a:p>
            <a:fld id="{6BCD87D9-8C48-4204-B99A-D79A06449E8C}" type="slidenum">
              <a:rPr lang="de-CH" smtClean="0"/>
              <a:t>107</a:t>
            </a:fld>
            <a:endParaRPr lang="de-CH"/>
          </a:p>
        </p:txBody>
      </p:sp>
    </p:spTree>
    <p:extLst>
      <p:ext uri="{BB962C8B-B14F-4D97-AF65-F5344CB8AC3E}">
        <p14:creationId xmlns:p14="http://schemas.microsoft.com/office/powerpoint/2010/main" val="7066987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Aktionen einer Aktivität</a:t>
            </a:r>
          </a:p>
        </p:txBody>
      </p:sp>
      <p:sp>
        <p:nvSpPr>
          <p:cNvPr id="4" name="Foliennummernplatzhalter 3"/>
          <p:cNvSpPr>
            <a:spLocks noGrp="1"/>
          </p:cNvSpPr>
          <p:nvPr>
            <p:ph type="sldNum" sz="quarter" idx="5"/>
          </p:nvPr>
        </p:nvSpPr>
        <p:spPr/>
        <p:txBody>
          <a:bodyPr/>
          <a:lstStyle/>
          <a:p>
            <a:fld id="{6BCD87D9-8C48-4204-B99A-D79A06449E8C}" type="slidenum">
              <a:rPr lang="de-CH" smtClean="0"/>
              <a:t>108</a:t>
            </a:fld>
            <a:endParaRPr lang="de-CH"/>
          </a:p>
        </p:txBody>
      </p:sp>
    </p:spTree>
    <p:extLst>
      <p:ext uri="{BB962C8B-B14F-4D97-AF65-F5344CB8AC3E}">
        <p14:creationId xmlns:p14="http://schemas.microsoft.com/office/powerpoint/2010/main" val="35141609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Ect.</a:t>
            </a:r>
            <a:r>
              <a:rPr lang="de-CH" dirty="0"/>
              <a:t> = Umstände, unter denen die </a:t>
            </a:r>
            <a:r>
              <a:rPr lang="de-CH" dirty="0" err="1"/>
              <a:t>Funktoalität</a:t>
            </a:r>
            <a:r>
              <a:rPr lang="de-CH" dirty="0"/>
              <a:t> zu erbringen ist. Qualitätsaspekte, </a:t>
            </a:r>
            <a:r>
              <a:rPr lang="de-CH" dirty="0" err="1"/>
              <a:t>Rahmengedingungen</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109</a:t>
            </a:fld>
            <a:endParaRPr lang="de-CH"/>
          </a:p>
        </p:txBody>
      </p:sp>
    </p:spTree>
    <p:extLst>
      <p:ext uri="{BB962C8B-B14F-4D97-AF65-F5344CB8AC3E}">
        <p14:creationId xmlns:p14="http://schemas.microsoft.com/office/powerpoint/2010/main" val="16111491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dirty="0"/>
              <a:t>Inhalt</a:t>
            </a:r>
            <a:r>
              <a:rPr lang="de-CH" dirty="0"/>
              <a:t>: Bezeichnung des Services, Laufzeit des Vertrags, Servicezeiten, Anforderungen, </a:t>
            </a:r>
            <a:r>
              <a:rPr lang="de-CH" dirty="0" err="1"/>
              <a:t>Verantwortlichkeite</a:t>
            </a:r>
            <a:r>
              <a:rPr lang="de-CH" dirty="0"/>
              <a:t>, Preise, Vor </a:t>
            </a:r>
            <a:r>
              <a:rPr lang="de-CH" dirty="0" err="1"/>
              <a:t>ort</a:t>
            </a:r>
            <a:r>
              <a:rPr lang="de-CH" dirty="0"/>
              <a:t> oder remote support </a:t>
            </a:r>
            <a:r>
              <a:rPr lang="de-CH" dirty="0" err="1"/>
              <a:t>ect.</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111</a:t>
            </a:fld>
            <a:endParaRPr lang="de-CH"/>
          </a:p>
        </p:txBody>
      </p:sp>
    </p:spTree>
    <p:extLst>
      <p:ext uri="{BB962C8B-B14F-4D97-AF65-F5344CB8AC3E}">
        <p14:creationId xmlns:p14="http://schemas.microsoft.com/office/powerpoint/2010/main" val="42180522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SRM = </a:t>
            </a:r>
            <a:r>
              <a:rPr lang="de-DE" b="0" i="0" dirty="0">
                <a:solidFill>
                  <a:srgbClr val="000000"/>
                </a:solidFill>
                <a:effectLst/>
                <a:latin typeface="Linux Libertine"/>
              </a:rPr>
              <a:t>Lieferantenbeziehungsmanagement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i="0" dirty="0">
                <a:solidFill>
                  <a:srgbClr val="000000"/>
                </a:solidFill>
                <a:effectLst/>
                <a:latin typeface="Linux Libertine"/>
              </a:rPr>
              <a:t>SCM = </a:t>
            </a:r>
            <a:r>
              <a:rPr lang="de-DE" b="0" i="0" dirty="0" err="1">
                <a:solidFill>
                  <a:srgbClr val="000000"/>
                </a:solidFill>
                <a:effectLst/>
                <a:latin typeface="Linux Libertine"/>
              </a:rPr>
              <a:t>Suppliy</a:t>
            </a:r>
            <a:r>
              <a:rPr lang="de-DE" b="0" i="0" dirty="0">
                <a:solidFill>
                  <a:srgbClr val="000000"/>
                </a:solidFill>
                <a:effectLst/>
                <a:latin typeface="Linux Libertine"/>
              </a:rPr>
              <a:t> </a:t>
            </a:r>
            <a:r>
              <a:rPr lang="de-DE" b="0" i="0" dirty="0" err="1">
                <a:solidFill>
                  <a:srgbClr val="000000"/>
                </a:solidFill>
                <a:effectLst/>
                <a:latin typeface="Linux Libertine"/>
              </a:rPr>
              <a:t>Chani</a:t>
            </a:r>
            <a:r>
              <a:rPr lang="de-DE" b="0" i="0" dirty="0">
                <a:solidFill>
                  <a:srgbClr val="000000"/>
                </a:solidFill>
                <a:effectLst/>
                <a:latin typeface="Linux Libertine"/>
              </a:rPr>
              <a:t> Management</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113</a:t>
            </a:fld>
            <a:endParaRPr lang="de-CH"/>
          </a:p>
        </p:txBody>
      </p:sp>
    </p:spTree>
    <p:extLst>
      <p:ext uri="{BB962C8B-B14F-4D97-AF65-F5344CB8AC3E}">
        <p14:creationId xmlns:p14="http://schemas.microsoft.com/office/powerpoint/2010/main" val="4281608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dirty="0"/>
              <a:t>Evaluationskriterien </a:t>
            </a:r>
            <a:r>
              <a:rPr lang="de-CH" b="1" dirty="0" err="1"/>
              <a:t>bsp.</a:t>
            </a:r>
            <a:r>
              <a:rPr lang="de-CH" b="1" dirty="0"/>
              <a:t> </a:t>
            </a:r>
            <a:r>
              <a:rPr lang="de-CH" dirty="0"/>
              <a:t>Konditionen, Preise, Lieferfenster, Produkte/Service Sicherheit, Herkunft, Inhaltsstoffe, Temperaturen, Zahlungsbedingungen</a:t>
            </a:r>
          </a:p>
          <a:p>
            <a:r>
              <a:rPr lang="de-CH" b="1" dirty="0"/>
              <a:t>Nach der Evaluation</a:t>
            </a:r>
            <a:r>
              <a:rPr lang="de-CH" dirty="0"/>
              <a:t>: Lieferant und Sortiment bestimmen, Lieferantenvereinbarung erstellen, Bestellen</a:t>
            </a:r>
          </a:p>
        </p:txBody>
      </p:sp>
      <p:sp>
        <p:nvSpPr>
          <p:cNvPr id="4" name="Foliennummernplatzhalter 3"/>
          <p:cNvSpPr>
            <a:spLocks noGrp="1"/>
          </p:cNvSpPr>
          <p:nvPr>
            <p:ph type="sldNum" sz="quarter" idx="5"/>
          </p:nvPr>
        </p:nvSpPr>
        <p:spPr/>
        <p:txBody>
          <a:bodyPr/>
          <a:lstStyle/>
          <a:p>
            <a:fld id="{6BCD87D9-8C48-4204-B99A-D79A06449E8C}" type="slidenum">
              <a:rPr lang="de-CH" smtClean="0"/>
              <a:t>114</a:t>
            </a:fld>
            <a:endParaRPr lang="de-CH"/>
          </a:p>
        </p:txBody>
      </p:sp>
    </p:spTree>
    <p:extLst>
      <p:ext uri="{BB962C8B-B14F-4D97-AF65-F5344CB8AC3E}">
        <p14:creationId xmlns:p14="http://schemas.microsoft.com/office/powerpoint/2010/main" val="39916983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de-CH" sz="1400" b="1" dirty="0"/>
              <a:t>Core Service</a:t>
            </a:r>
          </a:p>
          <a:p>
            <a:pPr marL="0" indent="0">
              <a:buNone/>
            </a:pPr>
            <a:r>
              <a:rPr lang="de-CH" sz="1200" dirty="0"/>
              <a:t>Der Kernservice liefert die grundlegenden Ergebnisse, die die Kunden erwarten. Die Kunden sehen diesen Service. Bsp. E-Mail Dienst. </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115</a:t>
            </a:fld>
            <a:endParaRPr lang="de-CH"/>
          </a:p>
        </p:txBody>
      </p:sp>
    </p:spTree>
    <p:extLst>
      <p:ext uri="{BB962C8B-B14F-4D97-AF65-F5344CB8AC3E}">
        <p14:creationId xmlns:p14="http://schemas.microsoft.com/office/powerpoint/2010/main" val="23193225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Nutzen und Garantie</a:t>
            </a:r>
          </a:p>
        </p:txBody>
      </p:sp>
      <p:sp>
        <p:nvSpPr>
          <p:cNvPr id="4" name="Foliennummernplatzhalter 3"/>
          <p:cNvSpPr>
            <a:spLocks noGrp="1"/>
          </p:cNvSpPr>
          <p:nvPr>
            <p:ph type="sldNum" sz="quarter" idx="5"/>
          </p:nvPr>
        </p:nvSpPr>
        <p:spPr/>
        <p:txBody>
          <a:bodyPr/>
          <a:lstStyle/>
          <a:p>
            <a:fld id="{6BCD87D9-8C48-4204-B99A-D79A06449E8C}" type="slidenum">
              <a:rPr lang="de-CH" smtClean="0"/>
              <a:t>118</a:t>
            </a:fld>
            <a:endParaRPr lang="de-CH"/>
          </a:p>
        </p:txBody>
      </p:sp>
    </p:spTree>
    <p:extLst>
      <p:ext uri="{BB962C8B-B14F-4D97-AF65-F5344CB8AC3E}">
        <p14:creationId xmlns:p14="http://schemas.microsoft.com/office/powerpoint/2010/main" val="2592812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Nutzen und Garantie</a:t>
            </a:r>
          </a:p>
        </p:txBody>
      </p:sp>
      <p:sp>
        <p:nvSpPr>
          <p:cNvPr id="4" name="Foliennummernplatzhalter 3"/>
          <p:cNvSpPr>
            <a:spLocks noGrp="1"/>
          </p:cNvSpPr>
          <p:nvPr>
            <p:ph type="sldNum" sz="quarter" idx="5"/>
          </p:nvPr>
        </p:nvSpPr>
        <p:spPr/>
        <p:txBody>
          <a:bodyPr/>
          <a:lstStyle/>
          <a:p>
            <a:fld id="{6BCD87D9-8C48-4204-B99A-D79A06449E8C}" type="slidenum">
              <a:rPr lang="de-CH" smtClean="0"/>
              <a:t>119</a:t>
            </a:fld>
            <a:endParaRPr lang="de-CH"/>
          </a:p>
        </p:txBody>
      </p:sp>
    </p:spTree>
    <p:extLst>
      <p:ext uri="{BB962C8B-B14F-4D97-AF65-F5344CB8AC3E}">
        <p14:creationId xmlns:p14="http://schemas.microsoft.com/office/powerpoint/2010/main" val="41042581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BCD87D9-8C48-4204-B99A-D79A06449E8C}" type="slidenum">
              <a:rPr lang="de-CH" smtClean="0"/>
              <a:t>120</a:t>
            </a:fld>
            <a:endParaRPr lang="de-CH"/>
          </a:p>
        </p:txBody>
      </p:sp>
    </p:spTree>
    <p:extLst>
      <p:ext uri="{BB962C8B-B14F-4D97-AF65-F5344CB8AC3E}">
        <p14:creationId xmlns:p14="http://schemas.microsoft.com/office/powerpoint/2010/main" val="20168773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Sharepoint</a:t>
            </a:r>
            <a:r>
              <a:rPr lang="de-CH" dirty="0"/>
              <a:t> link hinterlegen und auch im BSCW im Klassenordner hinterlegen!</a:t>
            </a:r>
          </a:p>
          <a:p>
            <a:r>
              <a:rPr lang="de-CH" dirty="0"/>
              <a:t>Link zum Fächertagebuch hinterlegen</a:t>
            </a:r>
          </a:p>
        </p:txBody>
      </p:sp>
      <p:sp>
        <p:nvSpPr>
          <p:cNvPr id="4" name="Foliennummernplatzhalter 3"/>
          <p:cNvSpPr>
            <a:spLocks noGrp="1"/>
          </p:cNvSpPr>
          <p:nvPr>
            <p:ph type="sldNum" sz="quarter" idx="10"/>
          </p:nvPr>
        </p:nvSpPr>
        <p:spPr/>
        <p:txBody>
          <a:bodyPr/>
          <a:lstStyle/>
          <a:p>
            <a:fld id="{6BCD87D9-8C48-4204-B99A-D79A06449E8C}" type="slidenum">
              <a:rPr lang="de-CH" smtClean="0"/>
              <a:t>121</a:t>
            </a:fld>
            <a:endParaRPr lang="de-CH"/>
          </a:p>
        </p:txBody>
      </p:sp>
    </p:spTree>
    <p:extLst>
      <p:ext uri="{BB962C8B-B14F-4D97-AF65-F5344CB8AC3E}">
        <p14:creationId xmlns:p14="http://schemas.microsoft.com/office/powerpoint/2010/main" val="10086412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cs typeface="Calibri"/>
              </a:rPr>
              <a:t>Erwähnen das wir mit dem Buch </a:t>
            </a:r>
            <a:r>
              <a:rPr lang="de-CH" dirty="0" err="1">
                <a:cs typeface="Calibri"/>
              </a:rPr>
              <a:t>compendio</a:t>
            </a:r>
            <a:r>
              <a:rPr lang="de-CH" dirty="0">
                <a:cs typeface="Calibri"/>
              </a:rPr>
              <a:t> als </a:t>
            </a:r>
            <a:r>
              <a:rPr lang="de-CH" dirty="0" err="1">
                <a:cs typeface="Calibri"/>
              </a:rPr>
              <a:t>vorlage</a:t>
            </a:r>
            <a:r>
              <a:rPr lang="de-CH" dirty="0">
                <a:cs typeface="Calibri"/>
              </a:rPr>
              <a:t> arbeiten.</a:t>
            </a:r>
          </a:p>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122</a:t>
            </a:fld>
            <a:endParaRPr lang="de-CH"/>
          </a:p>
        </p:txBody>
      </p:sp>
    </p:spTree>
    <p:extLst>
      <p:ext uri="{BB962C8B-B14F-4D97-AF65-F5344CB8AC3E}">
        <p14:creationId xmlns:p14="http://schemas.microsoft.com/office/powerpoint/2010/main" val="27130798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dirty="0"/>
              <a:t>Was gibt es neben SLAs noch für </a:t>
            </a:r>
            <a:r>
              <a:rPr lang="de-CH" b="1" dirty="0" err="1"/>
              <a:t>Servicelevelvereinbarungen</a:t>
            </a:r>
            <a:r>
              <a:rPr lang="de-CH" b="1" dirty="0"/>
              <a:t> die ein </a:t>
            </a:r>
            <a:r>
              <a:rPr lang="de-CH" b="1" dirty="0" err="1"/>
              <a:t>SLManager</a:t>
            </a:r>
            <a:r>
              <a:rPr lang="de-CH" b="1" dirty="0"/>
              <a:t> erstellen muss</a:t>
            </a:r>
            <a:r>
              <a:rPr lang="de-CH" dirty="0"/>
              <a:t>? OLAs (</a:t>
            </a:r>
            <a:r>
              <a:rPr lang="de-CH" b="1" dirty="0"/>
              <a:t>Operational LA</a:t>
            </a:r>
            <a:r>
              <a:rPr lang="de-CH" dirty="0"/>
              <a:t>, interne SLAs zur Beistellung von IT Infrastrukturservices) &amp; </a:t>
            </a:r>
            <a:r>
              <a:rPr lang="de-CH" b="1" dirty="0" err="1"/>
              <a:t>Underpinning</a:t>
            </a:r>
            <a:r>
              <a:rPr lang="de-CH" b="1" dirty="0"/>
              <a:t> </a:t>
            </a:r>
            <a:r>
              <a:rPr lang="de-CH" b="1" dirty="0" err="1"/>
              <a:t>Contracts</a:t>
            </a:r>
            <a:r>
              <a:rPr lang="de-CH" b="1" dirty="0"/>
              <a:t> </a:t>
            </a:r>
            <a:r>
              <a:rPr lang="de-CH" dirty="0"/>
              <a:t>(Lieferantenverträge)</a:t>
            </a:r>
          </a:p>
        </p:txBody>
      </p:sp>
      <p:sp>
        <p:nvSpPr>
          <p:cNvPr id="4" name="Foliennummernplatzhalter 3"/>
          <p:cNvSpPr>
            <a:spLocks noGrp="1"/>
          </p:cNvSpPr>
          <p:nvPr>
            <p:ph type="sldNum" sz="quarter" idx="5"/>
          </p:nvPr>
        </p:nvSpPr>
        <p:spPr/>
        <p:txBody>
          <a:bodyPr/>
          <a:lstStyle/>
          <a:p>
            <a:fld id="{6BCD87D9-8C48-4204-B99A-D79A06449E8C}" type="slidenum">
              <a:rPr lang="de-CH" smtClean="0"/>
              <a:t>126</a:t>
            </a:fld>
            <a:endParaRPr lang="de-CH"/>
          </a:p>
        </p:txBody>
      </p:sp>
    </p:spTree>
    <p:extLst>
      <p:ext uri="{BB962C8B-B14F-4D97-AF65-F5344CB8AC3E}">
        <p14:creationId xmlns:p14="http://schemas.microsoft.com/office/powerpoint/2010/main" val="42060695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Warum keine 100% </a:t>
            </a:r>
            <a:r>
              <a:rPr lang="de-CH" dirty="0" err="1"/>
              <a:t>verfügbarkeit</a:t>
            </a:r>
            <a:r>
              <a:rPr lang="de-CH" dirty="0"/>
              <a:t>? </a:t>
            </a:r>
            <a:r>
              <a:rPr lang="de-CH" dirty="0" err="1"/>
              <a:t>wartung</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127</a:t>
            </a:fld>
            <a:endParaRPr lang="de-CH"/>
          </a:p>
        </p:txBody>
      </p:sp>
    </p:spTree>
    <p:extLst>
      <p:ext uri="{BB962C8B-B14F-4D97-AF65-F5344CB8AC3E}">
        <p14:creationId xmlns:p14="http://schemas.microsoft.com/office/powerpoint/2010/main" val="17623871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1 Jahr = 8760Stunden = 525600Minuten</a:t>
            </a:r>
          </a:p>
        </p:txBody>
      </p:sp>
      <p:sp>
        <p:nvSpPr>
          <p:cNvPr id="4" name="Foliennummernplatzhalter 3"/>
          <p:cNvSpPr>
            <a:spLocks noGrp="1"/>
          </p:cNvSpPr>
          <p:nvPr>
            <p:ph type="sldNum" sz="quarter" idx="5"/>
          </p:nvPr>
        </p:nvSpPr>
        <p:spPr/>
        <p:txBody>
          <a:bodyPr/>
          <a:lstStyle/>
          <a:p>
            <a:fld id="{6BCD87D9-8C48-4204-B99A-D79A06449E8C}" type="slidenum">
              <a:rPr lang="de-CH" smtClean="0"/>
              <a:t>129</a:t>
            </a:fld>
            <a:endParaRPr lang="de-CH"/>
          </a:p>
        </p:txBody>
      </p:sp>
    </p:spTree>
    <p:extLst>
      <p:ext uri="{BB962C8B-B14F-4D97-AF65-F5344CB8AC3E}">
        <p14:creationId xmlns:p14="http://schemas.microsoft.com/office/powerpoint/2010/main" val="7805596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i="0" dirty="0">
                <a:solidFill>
                  <a:srgbClr val="202122"/>
                </a:solidFill>
                <a:effectLst/>
                <a:latin typeface="Arial" panose="020B0604020202020204" pitchFamily="34" charset="0"/>
              </a:rPr>
              <a:t>MTTR:</a:t>
            </a:r>
            <a:r>
              <a:rPr lang="de-CH" b="0" i="0" dirty="0">
                <a:solidFill>
                  <a:srgbClr val="202122"/>
                </a:solidFill>
                <a:effectLst/>
                <a:latin typeface="Arial" panose="020B0604020202020204" pitchFamily="34" charset="0"/>
              </a:rPr>
              <a:t> Diese gibt an, wie lange die Wiederherstellung des Systems im Mittel dauert. Sie sollte so kurz wie möglich gehalten werden.</a:t>
            </a:r>
          </a:p>
          <a:p>
            <a:r>
              <a:rPr lang="de-CH" b="0" i="0" dirty="0">
                <a:solidFill>
                  <a:srgbClr val="202122"/>
                </a:solidFill>
                <a:effectLst/>
                <a:latin typeface="Arial" panose="020B0604020202020204" pitchFamily="34" charset="0"/>
              </a:rPr>
              <a:t>Bsp. 36h Reparaturzeit / 3 Ausfälle = 12 h pro Reparatur</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131</a:t>
            </a:fld>
            <a:endParaRPr lang="de-CH"/>
          </a:p>
        </p:txBody>
      </p:sp>
    </p:spTree>
    <p:extLst>
      <p:ext uri="{BB962C8B-B14F-4D97-AF65-F5344CB8AC3E}">
        <p14:creationId xmlns:p14="http://schemas.microsoft.com/office/powerpoint/2010/main" val="15660631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i="0" dirty="0">
                <a:solidFill>
                  <a:srgbClr val="202122"/>
                </a:solidFill>
                <a:effectLst/>
                <a:latin typeface="Arial" panose="020B0604020202020204" pitchFamily="34" charset="0"/>
              </a:rPr>
              <a:t>MTTR:</a:t>
            </a:r>
            <a:r>
              <a:rPr lang="de-CH" b="0" i="0" dirty="0">
                <a:solidFill>
                  <a:srgbClr val="202122"/>
                </a:solidFill>
                <a:effectLst/>
                <a:latin typeface="Arial" panose="020B0604020202020204" pitchFamily="34" charset="0"/>
              </a:rPr>
              <a:t> Diese gibt an, wie lange die Wiederherstellung des Systems im Mittel dauert. Sie sollte so kurz wie möglich gehalten werden.</a:t>
            </a:r>
          </a:p>
          <a:p>
            <a:r>
              <a:rPr lang="de-CH" b="0" i="0" dirty="0">
                <a:solidFill>
                  <a:srgbClr val="202122"/>
                </a:solidFill>
                <a:effectLst/>
                <a:latin typeface="Arial" panose="020B0604020202020204" pitchFamily="34" charset="0"/>
              </a:rPr>
              <a:t>Bsp. 36h Reparaturzeit / 3 Ausfälle = 12 h pro Reparatur</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132</a:t>
            </a:fld>
            <a:endParaRPr lang="de-CH"/>
          </a:p>
        </p:txBody>
      </p:sp>
    </p:spTree>
    <p:extLst>
      <p:ext uri="{BB962C8B-B14F-4D97-AF65-F5344CB8AC3E}">
        <p14:creationId xmlns:p14="http://schemas.microsoft.com/office/powerpoint/2010/main" val="40223732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In welchem ITIL Prozess? </a:t>
            </a:r>
            <a:r>
              <a:rPr lang="de-CH" dirty="0" err="1"/>
              <a:t>Capacity</a:t>
            </a:r>
            <a:r>
              <a:rPr lang="de-CH" dirty="0"/>
              <a:t> Management.</a:t>
            </a:r>
          </a:p>
          <a:p>
            <a:r>
              <a:rPr lang="de-CH" dirty="0"/>
              <a:t>CM kümmert sich um was? Kümmert sich darum, dass die benötigten Kapazitäten über den gesamten Lebenszyklus eines Services vorhanden sind.</a:t>
            </a:r>
          </a:p>
          <a:p>
            <a:r>
              <a:rPr lang="de-CH" dirty="0"/>
              <a:t>Applikationsperformance: optimale </a:t>
            </a:r>
            <a:r>
              <a:rPr lang="de-CH" dirty="0" err="1"/>
              <a:t>Datenüertragung</a:t>
            </a:r>
            <a:endParaRPr lang="de-CH" dirty="0"/>
          </a:p>
          <a:p>
            <a:pPr algn="l">
              <a:buFont typeface="Arial" panose="020B0604020202020204" pitchFamily="34" charset="0"/>
              <a:buChar char="•"/>
            </a:pPr>
            <a:r>
              <a:rPr lang="de-CH" b="0" i="0" dirty="0">
                <a:solidFill>
                  <a:srgbClr val="3A4467"/>
                </a:solidFill>
                <a:effectLst/>
                <a:latin typeface="Fira Sans"/>
              </a:rPr>
              <a:t>Wie viele Kunden kann ich mit meinen IT-Systemen noch bedienen, bevor diese an Ihre Kapazitätsgrenzen stoßen?</a:t>
            </a:r>
          </a:p>
          <a:p>
            <a:pPr algn="l">
              <a:buFont typeface="Arial" panose="020B0604020202020204" pitchFamily="34" charset="0"/>
              <a:buChar char="•"/>
            </a:pPr>
            <a:r>
              <a:rPr lang="de-CH" b="0" i="0" dirty="0">
                <a:solidFill>
                  <a:srgbClr val="3A4467"/>
                </a:solidFill>
                <a:effectLst/>
                <a:latin typeface="Fira Sans"/>
              </a:rPr>
              <a:t>Wann wird voraussichtlich (basierend auf meinem Businessplan) der Zeitpunkt erreicht werden, an dem meine IT-Ressourcen an Ihre Grenzen stoßen und ich zusätzliche Investitionen in IT-Ressourcen tätigen muss?</a:t>
            </a:r>
          </a:p>
          <a:p>
            <a:pPr algn="l">
              <a:buFont typeface="Arial" panose="020B0604020202020204" pitchFamily="34" charset="0"/>
              <a:buChar char="•"/>
            </a:pPr>
            <a:r>
              <a:rPr lang="de-CH" b="0" i="0" dirty="0">
                <a:solidFill>
                  <a:srgbClr val="3A4467"/>
                </a:solidFill>
                <a:effectLst/>
                <a:latin typeface="Fira Sans"/>
              </a:rPr>
              <a:t>Ich will nächstes Jahr 3 weitere Filialen eröffnen – kann ich diese noch mit meinen bestehenden IT-Ressourcen handeln oder wenn nicht, wie viele zusätzliche IT-Ressourcen benötige ich hierfür?</a:t>
            </a:r>
          </a:p>
          <a:p>
            <a:pPr algn="l">
              <a:buFont typeface="Arial" panose="020B0604020202020204" pitchFamily="34" charset="0"/>
              <a:buChar char="•"/>
            </a:pPr>
            <a:r>
              <a:rPr lang="de-CH" b="0" i="0" dirty="0">
                <a:solidFill>
                  <a:srgbClr val="3A4467"/>
                </a:solidFill>
                <a:effectLst/>
                <a:latin typeface="Fira Sans"/>
              </a:rPr>
              <a:t>Mit wie vielen zusätzlichen IT-Investitionen erreiche ich wie viel mehr an Businesskapazitäten?</a:t>
            </a:r>
          </a:p>
          <a:p>
            <a:pPr algn="l">
              <a:buFont typeface="Arial" panose="020B0604020202020204" pitchFamily="34" charset="0"/>
              <a:buChar char="•"/>
            </a:pPr>
            <a:r>
              <a:rPr lang="de-CH" b="0" i="0" dirty="0">
                <a:solidFill>
                  <a:srgbClr val="3A4467"/>
                </a:solidFill>
                <a:effectLst/>
                <a:latin typeface="Fira Sans"/>
              </a:rPr>
              <a:t>Was ist für mein Business effizienter – in zusätzliche IT-Ressourcen zu investieren oder die bestehenden (z.B. CPUs) auf durch neue zu ersetzen?</a:t>
            </a:r>
          </a:p>
          <a:p>
            <a:pPr algn="l">
              <a:buFont typeface="Arial" panose="020B0604020202020204" pitchFamily="34" charset="0"/>
              <a:buChar char="•"/>
            </a:pPr>
            <a:r>
              <a:rPr lang="de-CH" b="0" i="0" dirty="0">
                <a:solidFill>
                  <a:srgbClr val="3A4467"/>
                </a:solidFill>
                <a:effectLst/>
                <a:latin typeface="Fira Sans"/>
              </a:rPr>
              <a:t>Wo befinden sich nicht genutzte Potentiale und wie kann ich Einsparungen realisieren?</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134</a:t>
            </a:fld>
            <a:endParaRPr lang="de-CH"/>
          </a:p>
        </p:txBody>
      </p:sp>
    </p:spTree>
    <p:extLst>
      <p:ext uri="{BB962C8B-B14F-4D97-AF65-F5344CB8AC3E}">
        <p14:creationId xmlns:p14="http://schemas.microsoft.com/office/powerpoint/2010/main" val="15506315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0" i="0" dirty="0">
                <a:solidFill>
                  <a:srgbClr val="222222"/>
                </a:solidFill>
                <a:effectLst/>
                <a:latin typeface="Arial" panose="020B0604020202020204" pitchFamily="34" charset="0"/>
              </a:rPr>
              <a:t>Das </a:t>
            </a:r>
            <a:r>
              <a:rPr lang="de-CH" b="0" i="0" dirty="0" err="1">
                <a:solidFill>
                  <a:srgbClr val="222222"/>
                </a:solidFill>
                <a:effectLst/>
                <a:latin typeface="Arial" panose="020B0604020202020204" pitchFamily="34" charset="0"/>
              </a:rPr>
              <a:t>Capacity</a:t>
            </a:r>
            <a:r>
              <a:rPr lang="de-CH" b="0" i="0" dirty="0">
                <a:solidFill>
                  <a:srgbClr val="222222"/>
                </a:solidFill>
                <a:effectLst/>
                <a:latin typeface="Arial" panose="020B0604020202020204" pitchFamily="34" charset="0"/>
              </a:rPr>
              <a:t> Management Information System (CMIS) ist ein zentraler Speicherort für sämtliche relevanten Daten, die im Rahmen des </a:t>
            </a:r>
            <a:r>
              <a:rPr lang="de-CH" b="0" i="0" dirty="0" err="1">
                <a:solidFill>
                  <a:srgbClr val="222222"/>
                </a:solidFill>
                <a:effectLst/>
                <a:latin typeface="Arial" panose="020B0604020202020204" pitchFamily="34" charset="0"/>
              </a:rPr>
              <a:t>Capacity</a:t>
            </a:r>
            <a:r>
              <a:rPr lang="de-CH" b="0" i="0" dirty="0">
                <a:solidFill>
                  <a:srgbClr val="222222"/>
                </a:solidFill>
                <a:effectLst/>
                <a:latin typeface="Arial" panose="020B0604020202020204" pitchFamily="34" charset="0"/>
              </a:rPr>
              <a:t>-Management-Prozesses verwendet werden.</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135</a:t>
            </a:fld>
            <a:endParaRPr lang="de-CH"/>
          </a:p>
        </p:txBody>
      </p:sp>
    </p:spTree>
    <p:extLst>
      <p:ext uri="{BB962C8B-B14F-4D97-AF65-F5344CB8AC3E}">
        <p14:creationId xmlns:p14="http://schemas.microsoft.com/office/powerpoint/2010/main" val="36234874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buFont typeface="Arial" panose="020B0604020202020204" pitchFamily="34" charset="0"/>
              <a:buChar char="•"/>
            </a:pPr>
            <a:r>
              <a:rPr lang="de-DE" b="0" i="0" dirty="0">
                <a:solidFill>
                  <a:srgbClr val="393F46"/>
                </a:solidFill>
                <a:effectLst/>
                <a:latin typeface="bundessansweb"/>
              </a:rPr>
              <a:t>eine </a:t>
            </a:r>
            <a:r>
              <a:rPr lang="en-GB" b="1" i="0" dirty="0">
                <a:solidFill>
                  <a:srgbClr val="393F46"/>
                </a:solidFill>
                <a:effectLst/>
                <a:latin typeface="bundessansweb"/>
              </a:rPr>
              <a:t>Business Impact</a:t>
            </a:r>
            <a:r>
              <a:rPr lang="de-DE" b="0" i="0" dirty="0">
                <a:solidFill>
                  <a:srgbClr val="393F46"/>
                </a:solidFill>
                <a:effectLst/>
                <a:latin typeface="bundessansweb"/>
              </a:rPr>
              <a:t> </a:t>
            </a:r>
            <a:r>
              <a:rPr lang="de-DE" b="1" i="0" dirty="0">
                <a:solidFill>
                  <a:srgbClr val="393F46"/>
                </a:solidFill>
                <a:effectLst/>
                <a:latin typeface="bundessansweb"/>
              </a:rPr>
              <a:t>Analyse</a:t>
            </a:r>
            <a:r>
              <a:rPr lang="de-DE" b="0" i="0" dirty="0">
                <a:solidFill>
                  <a:srgbClr val="393F46"/>
                </a:solidFill>
                <a:effectLst/>
                <a:latin typeface="bundessansweb"/>
              </a:rPr>
              <a:t>, mit der die kritischen Geschäftsprozesse und Ressourcen sowie Kenngrößen für deren Wiederanlauf nach Unterbrechungen ermittelt werden,</a:t>
            </a:r>
          </a:p>
          <a:p>
            <a:pPr algn="l">
              <a:buFont typeface="Arial" panose="020B0604020202020204" pitchFamily="34" charset="0"/>
              <a:buChar char="•"/>
            </a:pPr>
            <a:r>
              <a:rPr lang="de-DE" b="0" i="0" dirty="0">
                <a:solidFill>
                  <a:srgbClr val="393F46"/>
                </a:solidFill>
                <a:effectLst/>
                <a:latin typeface="bundessansweb"/>
              </a:rPr>
              <a:t>eine </a:t>
            </a:r>
            <a:r>
              <a:rPr lang="de-DE" b="1" i="0" dirty="0">
                <a:solidFill>
                  <a:srgbClr val="393F46"/>
                </a:solidFill>
                <a:effectLst/>
                <a:latin typeface="bundessansweb"/>
              </a:rPr>
              <a:t>Risikoanalyse</a:t>
            </a:r>
            <a:r>
              <a:rPr lang="de-DE" b="0" i="0" dirty="0">
                <a:solidFill>
                  <a:srgbClr val="393F46"/>
                </a:solidFill>
                <a:effectLst/>
                <a:latin typeface="bundessansweb"/>
              </a:rPr>
              <a:t>, in der untersucht wird, welchen Risiken die kritischen Prozesse und Ressourcen ausgesetzt sind, sowie</a:t>
            </a:r>
          </a:p>
          <a:p>
            <a:pPr algn="l">
              <a:buFont typeface="Arial" panose="020B0604020202020204" pitchFamily="34" charset="0"/>
              <a:buChar char="•"/>
            </a:pPr>
            <a:r>
              <a:rPr lang="de-DE" b="0" i="0" dirty="0">
                <a:solidFill>
                  <a:srgbClr val="393F46"/>
                </a:solidFill>
                <a:effectLst/>
                <a:latin typeface="bundessansweb"/>
              </a:rPr>
              <a:t>die Entwicklung von </a:t>
            </a:r>
            <a:r>
              <a:rPr lang="de-DE" b="1" i="0" dirty="0">
                <a:solidFill>
                  <a:srgbClr val="393F46"/>
                </a:solidFill>
                <a:effectLst/>
                <a:latin typeface="bundessansweb"/>
              </a:rPr>
              <a:t>Optionen</a:t>
            </a:r>
            <a:r>
              <a:rPr lang="de-DE" b="0" i="0" dirty="0">
                <a:solidFill>
                  <a:srgbClr val="393F46"/>
                </a:solidFill>
                <a:effectLst/>
                <a:latin typeface="bundessansweb"/>
              </a:rPr>
              <a:t> für die zu verfolgende </a:t>
            </a:r>
            <a:r>
              <a:rPr lang="de-DE" b="1" i="0" dirty="0">
                <a:solidFill>
                  <a:srgbClr val="393F46"/>
                </a:solidFill>
                <a:effectLst/>
                <a:latin typeface="bundessansweb"/>
              </a:rPr>
              <a:t>Kontinuitätsstrategie</a:t>
            </a:r>
            <a:r>
              <a:rPr lang="de-DE" b="0" i="0" dirty="0">
                <a:solidFill>
                  <a:srgbClr val="393F46"/>
                </a:solidFill>
                <a:effectLst/>
                <a:latin typeface="bundessansweb"/>
              </a:rPr>
              <a:t>, um Alternativen für die Umsetzung von Notfall- und Notfallvorsorgemaßnahmen aufzuzeigen.</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138</a:t>
            </a:fld>
            <a:endParaRPr lang="de-CH"/>
          </a:p>
        </p:txBody>
      </p:sp>
    </p:spTree>
    <p:extLst>
      <p:ext uri="{BB962C8B-B14F-4D97-AF65-F5344CB8AC3E}">
        <p14:creationId xmlns:p14="http://schemas.microsoft.com/office/powerpoint/2010/main" val="33790183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i="0" dirty="0">
                <a:solidFill>
                  <a:srgbClr val="393F46"/>
                </a:solidFill>
                <a:effectLst/>
                <a:latin typeface="bundesserifweb"/>
              </a:rPr>
              <a:t>Notfall melden</a:t>
            </a:r>
            <a:endParaRPr lang="de-DE" b="0" i="0" dirty="0">
              <a:solidFill>
                <a:srgbClr val="393F46"/>
              </a:solidFill>
              <a:effectLst/>
              <a:latin typeface="bundesserifweb"/>
            </a:endParaRPr>
          </a:p>
          <a:p>
            <a:pPr algn="l"/>
            <a:r>
              <a:rPr lang="de-DE" b="1" i="0" dirty="0">
                <a:solidFill>
                  <a:srgbClr val="393F46"/>
                </a:solidFill>
                <a:effectLst/>
                <a:latin typeface="bundesserifweb"/>
              </a:rPr>
              <a:t>Sofortmaßnahmen ergreifen</a:t>
            </a:r>
            <a:endParaRPr lang="de-DE" b="0" i="0" dirty="0">
              <a:solidFill>
                <a:srgbClr val="393F46"/>
              </a:solidFill>
              <a:effectLst/>
              <a:latin typeface="bundesserifwe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i="0" dirty="0">
                <a:solidFill>
                  <a:srgbClr val="393F46"/>
                </a:solidFill>
                <a:effectLst/>
                <a:latin typeface="bundesserifweb"/>
              </a:rPr>
              <a:t>Geschäftsfortführung, Wiederanlauf und Wiederherstellung</a:t>
            </a:r>
            <a:endParaRPr lang="de-DE" b="0" i="0" dirty="0">
              <a:solidFill>
                <a:srgbClr val="393F46"/>
              </a:solidFill>
              <a:effectLst/>
              <a:latin typeface="bundesserifwe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i="0" dirty="0">
                <a:solidFill>
                  <a:srgbClr val="393F46"/>
                </a:solidFill>
                <a:effectLst/>
                <a:latin typeface="bundesserifweb"/>
              </a:rPr>
              <a:t>Rückführung und Nacharbeiten</a:t>
            </a:r>
            <a:endParaRPr lang="de-DE" b="0" i="0" dirty="0">
              <a:solidFill>
                <a:srgbClr val="393F46"/>
              </a:solidFill>
              <a:effectLst/>
              <a:latin typeface="bundesserifwe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i="0" dirty="0">
                <a:solidFill>
                  <a:srgbClr val="393F46"/>
                </a:solidFill>
                <a:effectLst/>
                <a:latin typeface="bundesserifweb"/>
              </a:rPr>
              <a:t>Notfallbewältigung analysieren</a:t>
            </a:r>
            <a:br>
              <a:rPr lang="de-DE" dirty="0"/>
            </a:b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144</a:t>
            </a:fld>
            <a:endParaRPr lang="de-CH"/>
          </a:p>
        </p:txBody>
      </p:sp>
    </p:spTree>
    <p:extLst>
      <p:ext uri="{BB962C8B-B14F-4D97-AF65-F5344CB8AC3E}">
        <p14:creationId xmlns:p14="http://schemas.microsoft.com/office/powerpoint/2010/main" val="24554027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151</a:t>
            </a:fld>
            <a:endParaRPr lang="de-CH"/>
          </a:p>
        </p:txBody>
      </p:sp>
    </p:spTree>
    <p:extLst>
      <p:ext uri="{BB962C8B-B14F-4D97-AF65-F5344CB8AC3E}">
        <p14:creationId xmlns:p14="http://schemas.microsoft.com/office/powerpoint/2010/main" val="31289044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Nutzen und Garantie</a:t>
            </a:r>
          </a:p>
        </p:txBody>
      </p:sp>
      <p:sp>
        <p:nvSpPr>
          <p:cNvPr id="4" name="Foliennummernplatzhalter 3"/>
          <p:cNvSpPr>
            <a:spLocks noGrp="1"/>
          </p:cNvSpPr>
          <p:nvPr>
            <p:ph type="sldNum" sz="quarter" idx="5"/>
          </p:nvPr>
        </p:nvSpPr>
        <p:spPr/>
        <p:txBody>
          <a:bodyPr/>
          <a:lstStyle/>
          <a:p>
            <a:fld id="{6BCD87D9-8C48-4204-B99A-D79A06449E8C}" type="slidenum">
              <a:rPr lang="de-CH" smtClean="0"/>
              <a:t>152</a:t>
            </a:fld>
            <a:endParaRPr lang="de-CH"/>
          </a:p>
        </p:txBody>
      </p:sp>
    </p:spTree>
    <p:extLst>
      <p:ext uri="{BB962C8B-B14F-4D97-AF65-F5344CB8AC3E}">
        <p14:creationId xmlns:p14="http://schemas.microsoft.com/office/powerpoint/2010/main" val="38047032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Anwenderschulung unterscheidet sich von technischer Schulung</a:t>
            </a:r>
          </a:p>
        </p:txBody>
      </p:sp>
      <p:sp>
        <p:nvSpPr>
          <p:cNvPr id="4" name="Foliennummernplatzhalter 3"/>
          <p:cNvSpPr>
            <a:spLocks noGrp="1"/>
          </p:cNvSpPr>
          <p:nvPr>
            <p:ph type="sldNum" sz="quarter" idx="5"/>
          </p:nvPr>
        </p:nvSpPr>
        <p:spPr/>
        <p:txBody>
          <a:bodyPr/>
          <a:lstStyle/>
          <a:p>
            <a:fld id="{6BCD87D9-8C48-4204-B99A-D79A06449E8C}" type="slidenum">
              <a:rPr lang="de-CH" smtClean="0"/>
              <a:t>171</a:t>
            </a:fld>
            <a:endParaRPr lang="de-CH"/>
          </a:p>
        </p:txBody>
      </p:sp>
    </p:spTree>
    <p:extLst>
      <p:ext uri="{BB962C8B-B14F-4D97-AF65-F5344CB8AC3E}">
        <p14:creationId xmlns:p14="http://schemas.microsoft.com/office/powerpoint/2010/main" val="24126258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Chancen-Risiken Analyse einer </a:t>
            </a:r>
            <a:r>
              <a:rPr lang="de-CH" dirty="0" err="1"/>
              <a:t>Bigbang</a:t>
            </a:r>
            <a:r>
              <a:rPr lang="de-CH" dirty="0"/>
              <a:t> Einführung</a:t>
            </a:r>
          </a:p>
        </p:txBody>
      </p:sp>
      <p:sp>
        <p:nvSpPr>
          <p:cNvPr id="4" name="Foliennummernplatzhalter 3"/>
          <p:cNvSpPr>
            <a:spLocks noGrp="1"/>
          </p:cNvSpPr>
          <p:nvPr>
            <p:ph type="sldNum" sz="quarter" idx="5"/>
          </p:nvPr>
        </p:nvSpPr>
        <p:spPr/>
        <p:txBody>
          <a:bodyPr/>
          <a:lstStyle/>
          <a:p>
            <a:fld id="{6BCD87D9-8C48-4204-B99A-D79A06449E8C}" type="slidenum">
              <a:rPr lang="de-CH" smtClean="0"/>
              <a:t>173</a:t>
            </a:fld>
            <a:endParaRPr lang="de-CH"/>
          </a:p>
        </p:txBody>
      </p:sp>
    </p:spTree>
    <p:extLst>
      <p:ext uri="{BB962C8B-B14F-4D97-AF65-F5344CB8AC3E}">
        <p14:creationId xmlns:p14="http://schemas.microsoft.com/office/powerpoint/2010/main" val="118349597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Anpassung der </a:t>
            </a:r>
            <a:r>
              <a:rPr lang="de-CH" dirty="0" err="1"/>
              <a:t>services</a:t>
            </a:r>
            <a:r>
              <a:rPr lang="de-CH" dirty="0"/>
              <a:t> </a:t>
            </a:r>
            <a:r>
              <a:rPr lang="de-CH" dirty="0" err="1"/>
              <a:t>zb</a:t>
            </a:r>
            <a:r>
              <a:rPr lang="de-CH" dirty="0"/>
              <a:t> </a:t>
            </a:r>
            <a:r>
              <a:rPr lang="de-CH" dirty="0" err="1"/>
              <a:t>anpassung</a:t>
            </a:r>
            <a:r>
              <a:rPr lang="de-CH" dirty="0"/>
              <a:t> der SLAs</a:t>
            </a:r>
          </a:p>
        </p:txBody>
      </p:sp>
      <p:sp>
        <p:nvSpPr>
          <p:cNvPr id="4" name="Foliennummernplatzhalter 3"/>
          <p:cNvSpPr>
            <a:spLocks noGrp="1"/>
          </p:cNvSpPr>
          <p:nvPr>
            <p:ph type="sldNum" sz="quarter" idx="5"/>
          </p:nvPr>
        </p:nvSpPr>
        <p:spPr/>
        <p:txBody>
          <a:bodyPr/>
          <a:lstStyle/>
          <a:p>
            <a:fld id="{6BCD87D9-8C48-4204-B99A-D79A06449E8C}" type="slidenum">
              <a:rPr lang="de-CH" smtClean="0"/>
              <a:t>174</a:t>
            </a:fld>
            <a:endParaRPr lang="de-CH"/>
          </a:p>
        </p:txBody>
      </p:sp>
    </p:spTree>
    <p:extLst>
      <p:ext uri="{BB962C8B-B14F-4D97-AF65-F5344CB8AC3E}">
        <p14:creationId xmlns:p14="http://schemas.microsoft.com/office/powerpoint/2010/main" val="203564182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Notfall </a:t>
            </a:r>
            <a:r>
              <a:rPr lang="de-CH" dirty="0" err="1"/>
              <a:t>change</a:t>
            </a:r>
            <a:r>
              <a:rPr lang="de-CH" dirty="0"/>
              <a:t>: Änderungen welche kurzfristig und mit höchster </a:t>
            </a:r>
            <a:r>
              <a:rPr lang="de-CH" dirty="0" err="1"/>
              <a:t>dringlichkeit</a:t>
            </a:r>
            <a:r>
              <a:rPr lang="de-CH" dirty="0"/>
              <a:t> notwendig sind. Gravierende Störung.</a:t>
            </a:r>
          </a:p>
          <a:p>
            <a:r>
              <a:rPr lang="de-CH" dirty="0"/>
              <a:t>Change autorisieren = genehmigen durch CAB Change Advisory Board. Team aus div. Menschen.</a:t>
            </a:r>
          </a:p>
        </p:txBody>
      </p:sp>
      <p:sp>
        <p:nvSpPr>
          <p:cNvPr id="4" name="Foliennummernplatzhalter 3"/>
          <p:cNvSpPr>
            <a:spLocks noGrp="1"/>
          </p:cNvSpPr>
          <p:nvPr>
            <p:ph type="sldNum" sz="quarter" idx="5"/>
          </p:nvPr>
        </p:nvSpPr>
        <p:spPr/>
        <p:txBody>
          <a:bodyPr/>
          <a:lstStyle/>
          <a:p>
            <a:fld id="{6BCD87D9-8C48-4204-B99A-D79A06449E8C}" type="slidenum">
              <a:rPr lang="de-CH" smtClean="0"/>
              <a:t>175</a:t>
            </a:fld>
            <a:endParaRPr lang="de-CH"/>
          </a:p>
        </p:txBody>
      </p:sp>
    </p:spTree>
    <p:extLst>
      <p:ext uri="{BB962C8B-B14F-4D97-AF65-F5344CB8AC3E}">
        <p14:creationId xmlns:p14="http://schemas.microsoft.com/office/powerpoint/2010/main" val="28815809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Der Change ist ein Problem, das eine immense Beeinträchtigung der Nutzung wesentlicher Services verursacht, oder er betrifft eine dringende Anpassung der </a:t>
            </a:r>
            <a:r>
              <a:rPr lang="de-CH" dirty="0" err="1"/>
              <a:t>lT</a:t>
            </a:r>
            <a:r>
              <a:rPr lang="de-CH" dirty="0"/>
              <a:t> (2. B. neue Funktionalitäten wegen geschäftlicher Überlegungen oder neuer gesetzlicher Richtlinien).</a:t>
            </a:r>
          </a:p>
        </p:txBody>
      </p:sp>
      <p:sp>
        <p:nvSpPr>
          <p:cNvPr id="4" name="Foliennummernplatzhalter 3"/>
          <p:cNvSpPr>
            <a:spLocks noGrp="1"/>
          </p:cNvSpPr>
          <p:nvPr>
            <p:ph type="sldNum" sz="quarter" idx="5"/>
          </p:nvPr>
        </p:nvSpPr>
        <p:spPr/>
        <p:txBody>
          <a:bodyPr/>
          <a:lstStyle/>
          <a:p>
            <a:fld id="{6BCD87D9-8C48-4204-B99A-D79A06449E8C}" type="slidenum">
              <a:rPr lang="de-CH" smtClean="0"/>
              <a:t>176</a:t>
            </a:fld>
            <a:endParaRPr lang="de-CH"/>
          </a:p>
        </p:txBody>
      </p:sp>
    </p:spTree>
    <p:extLst>
      <p:ext uri="{BB962C8B-B14F-4D97-AF65-F5344CB8AC3E}">
        <p14:creationId xmlns:p14="http://schemas.microsoft.com/office/powerpoint/2010/main" val="31039456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hlinkClick r:id="rId3"/>
              </a:rPr>
              <a:t>https://www.kayenta.de/training-seminar/artikel/7-gruende-fuer-widerstand-im-change-management.html</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177</a:t>
            </a:fld>
            <a:endParaRPr lang="de-CH"/>
          </a:p>
        </p:txBody>
      </p:sp>
    </p:spTree>
    <p:extLst>
      <p:ext uri="{BB962C8B-B14F-4D97-AF65-F5344CB8AC3E}">
        <p14:creationId xmlns:p14="http://schemas.microsoft.com/office/powerpoint/2010/main" val="19315466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hlinkClick r:id="rId3"/>
              </a:rPr>
              <a:t>https://dardo-consulting.com/blog/umgang-mit-widerstand-in-change-prozessen/</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178</a:t>
            </a:fld>
            <a:endParaRPr lang="de-CH"/>
          </a:p>
        </p:txBody>
      </p:sp>
    </p:spTree>
    <p:extLst>
      <p:ext uri="{BB962C8B-B14F-4D97-AF65-F5344CB8AC3E}">
        <p14:creationId xmlns:p14="http://schemas.microsoft.com/office/powerpoint/2010/main" val="7230825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i="0" dirty="0">
                <a:solidFill>
                  <a:srgbClr val="000000"/>
                </a:solidFill>
                <a:effectLst/>
                <a:latin typeface="Linux Libertine"/>
              </a:rPr>
              <a:t>Kontinuierliche Serviceverbesserung</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179</a:t>
            </a:fld>
            <a:endParaRPr lang="de-CH"/>
          </a:p>
        </p:txBody>
      </p:sp>
    </p:spTree>
    <p:extLst>
      <p:ext uri="{BB962C8B-B14F-4D97-AF65-F5344CB8AC3E}">
        <p14:creationId xmlns:p14="http://schemas.microsoft.com/office/powerpoint/2010/main" val="36242834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i="0" dirty="0">
                <a:solidFill>
                  <a:srgbClr val="000000"/>
                </a:solidFill>
                <a:effectLst/>
                <a:latin typeface="Linux Libertine"/>
              </a:rPr>
              <a:t>Kontinuierliche Serviceverbesserung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i="0" dirty="0">
                <a:solidFill>
                  <a:srgbClr val="000000"/>
                </a:solidFill>
                <a:effectLst/>
                <a:latin typeface="Linux Libertine"/>
              </a:rPr>
              <a:t>Planen, umsetzten, überprüfen, korrigieren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hlinkClick r:id="rId3"/>
              </a:rPr>
              <a:t>https://www.youtube.com/watch?v=4SuSwgQ0A0k</a:t>
            </a:r>
            <a:endParaRPr lang="de-CH"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i="0" dirty="0">
                <a:solidFill>
                  <a:srgbClr val="000000"/>
                </a:solidFill>
                <a:effectLst/>
                <a:latin typeface="Linux Libertine"/>
              </a:rPr>
              <a:t>Einkaufen: </a:t>
            </a:r>
            <a:r>
              <a:rPr lang="de-DE" b="0" i="0" dirty="0" err="1">
                <a:solidFill>
                  <a:srgbClr val="000000"/>
                </a:solidFill>
                <a:effectLst/>
                <a:latin typeface="Linux Libertine"/>
              </a:rPr>
              <a:t>einkauf</a:t>
            </a:r>
            <a:r>
              <a:rPr lang="de-DE" b="0" i="0" dirty="0">
                <a:solidFill>
                  <a:srgbClr val="000000"/>
                </a:solidFill>
                <a:effectLst/>
                <a:latin typeface="Linux Libertine"/>
              </a:rPr>
              <a:t> planen indem eine liste erstellt wird (was fehlt zuhause), anhand der liste einkaufen, liste checken – was vergessen, das vergessene holen</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180</a:t>
            </a:fld>
            <a:endParaRPr lang="de-CH"/>
          </a:p>
        </p:txBody>
      </p:sp>
    </p:spTree>
    <p:extLst>
      <p:ext uri="{BB962C8B-B14F-4D97-AF65-F5344CB8AC3E}">
        <p14:creationId xmlns:p14="http://schemas.microsoft.com/office/powerpoint/2010/main" val="18390166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BCD87D9-8C48-4204-B99A-D79A06449E8C}" type="slidenum">
              <a:rPr lang="de-CH" smtClean="0"/>
              <a:t>181</a:t>
            </a:fld>
            <a:endParaRPr lang="de-CH"/>
          </a:p>
        </p:txBody>
      </p:sp>
    </p:spTree>
    <p:extLst>
      <p:ext uri="{BB962C8B-B14F-4D97-AF65-F5344CB8AC3E}">
        <p14:creationId xmlns:p14="http://schemas.microsoft.com/office/powerpoint/2010/main" val="1370257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182</a:t>
            </a:fld>
            <a:endParaRPr lang="de-CH"/>
          </a:p>
        </p:txBody>
      </p:sp>
    </p:spTree>
    <p:extLst>
      <p:ext uri="{BB962C8B-B14F-4D97-AF65-F5344CB8AC3E}">
        <p14:creationId xmlns:p14="http://schemas.microsoft.com/office/powerpoint/2010/main" val="26798926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cs typeface="Calibri"/>
              </a:rPr>
              <a:t>Erwähnen das wir mit dem Buch </a:t>
            </a:r>
            <a:r>
              <a:rPr lang="de-CH" dirty="0" err="1">
                <a:cs typeface="Calibri"/>
              </a:rPr>
              <a:t>compendio</a:t>
            </a:r>
            <a:r>
              <a:rPr lang="de-CH" dirty="0">
                <a:cs typeface="Calibri"/>
              </a:rPr>
              <a:t> als </a:t>
            </a:r>
            <a:r>
              <a:rPr lang="de-CH" dirty="0" err="1">
                <a:cs typeface="Calibri"/>
              </a:rPr>
              <a:t>vorlage</a:t>
            </a:r>
            <a:r>
              <a:rPr lang="de-CH" dirty="0">
                <a:cs typeface="Calibri"/>
              </a:rPr>
              <a:t> arbeiten.</a:t>
            </a:r>
          </a:p>
          <a:p>
            <a:endParaRPr lang="de-CH" dirty="0"/>
          </a:p>
        </p:txBody>
      </p:sp>
      <p:sp>
        <p:nvSpPr>
          <p:cNvPr id="4" name="Foliennummernplatzhalter 3"/>
          <p:cNvSpPr>
            <a:spLocks noGrp="1"/>
          </p:cNvSpPr>
          <p:nvPr>
            <p:ph type="sldNum" sz="quarter" idx="10"/>
          </p:nvPr>
        </p:nvSpPr>
        <p:spPr/>
        <p:txBody>
          <a:bodyPr/>
          <a:lstStyle/>
          <a:p>
            <a:fld id="{6BCD87D9-8C48-4204-B99A-D79A06449E8C}" type="slidenum">
              <a:rPr lang="de-CH" smtClean="0"/>
              <a:t>183</a:t>
            </a:fld>
            <a:endParaRPr lang="de-CH"/>
          </a:p>
        </p:txBody>
      </p:sp>
    </p:spTree>
    <p:extLst>
      <p:ext uri="{BB962C8B-B14F-4D97-AF65-F5344CB8AC3E}">
        <p14:creationId xmlns:p14="http://schemas.microsoft.com/office/powerpoint/2010/main" val="27059356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184</a:t>
            </a:fld>
            <a:endParaRPr lang="de-CH"/>
          </a:p>
        </p:txBody>
      </p:sp>
    </p:spTree>
    <p:extLst>
      <p:ext uri="{BB962C8B-B14F-4D97-AF65-F5344CB8AC3E}">
        <p14:creationId xmlns:p14="http://schemas.microsoft.com/office/powerpoint/2010/main" val="5904074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186</a:t>
            </a:fld>
            <a:endParaRPr lang="de-CH"/>
          </a:p>
        </p:txBody>
      </p:sp>
    </p:spTree>
    <p:extLst>
      <p:ext uri="{BB962C8B-B14F-4D97-AF65-F5344CB8AC3E}">
        <p14:creationId xmlns:p14="http://schemas.microsoft.com/office/powerpoint/2010/main" val="38138523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Übersicht der Funktionen in einer Organisation.</a:t>
            </a:r>
          </a:p>
          <a:p>
            <a:r>
              <a:rPr lang="de-CH" dirty="0"/>
              <a:t>Unten die dazugehörigen Prozesse.</a:t>
            </a:r>
          </a:p>
        </p:txBody>
      </p:sp>
      <p:sp>
        <p:nvSpPr>
          <p:cNvPr id="4" name="Foliennummernplatzhalter 3"/>
          <p:cNvSpPr>
            <a:spLocks noGrp="1"/>
          </p:cNvSpPr>
          <p:nvPr>
            <p:ph type="sldNum" sz="quarter" idx="5"/>
          </p:nvPr>
        </p:nvSpPr>
        <p:spPr/>
        <p:txBody>
          <a:bodyPr/>
          <a:lstStyle/>
          <a:p>
            <a:fld id="{6BCD87D9-8C48-4204-B99A-D79A06449E8C}" type="slidenum">
              <a:rPr lang="de-CH" smtClean="0"/>
              <a:t>187</a:t>
            </a:fld>
            <a:endParaRPr lang="de-CH"/>
          </a:p>
        </p:txBody>
      </p:sp>
    </p:spTree>
    <p:extLst>
      <p:ext uri="{BB962C8B-B14F-4D97-AF65-F5344CB8AC3E}">
        <p14:creationId xmlns:p14="http://schemas.microsoft.com/office/powerpoint/2010/main" val="319813315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Der Service Desk ist der primäre Ansprechpartner für Anwender bei Serviceunterbrechungen für Serviceanforderungen.</a:t>
            </a:r>
          </a:p>
          <a:p>
            <a:r>
              <a:rPr lang="de-CH" dirty="0"/>
              <a:t>Der SD ist die Schnittstelle zwischen dem Kunde und dem Service Provider.</a:t>
            </a:r>
          </a:p>
        </p:txBody>
      </p:sp>
      <p:sp>
        <p:nvSpPr>
          <p:cNvPr id="4" name="Foliennummernplatzhalter 3"/>
          <p:cNvSpPr>
            <a:spLocks noGrp="1"/>
          </p:cNvSpPr>
          <p:nvPr>
            <p:ph type="sldNum" sz="quarter" idx="5"/>
          </p:nvPr>
        </p:nvSpPr>
        <p:spPr/>
        <p:txBody>
          <a:bodyPr/>
          <a:lstStyle/>
          <a:p>
            <a:fld id="{6BCD87D9-8C48-4204-B99A-D79A06449E8C}" type="slidenum">
              <a:rPr lang="de-CH" smtClean="0"/>
              <a:t>188</a:t>
            </a:fld>
            <a:endParaRPr lang="de-CH"/>
          </a:p>
        </p:txBody>
      </p:sp>
    </p:spTree>
    <p:extLst>
      <p:ext uri="{BB962C8B-B14F-4D97-AF65-F5344CB8AC3E}">
        <p14:creationId xmlns:p14="http://schemas.microsoft.com/office/powerpoint/2010/main" val="53933025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TM: </a:t>
            </a:r>
            <a:r>
              <a:rPr lang="de-CH" sz="1200" dirty="0"/>
              <a:t>Liefert benötigtes detailliertes technisches Wissen und Ressourcen, um die dauerhaften Abläufe der IT-Infrastruktur zu betreiben.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t>ITOM: Verantwortliche Funktion für tägliche operative Aktivitäten.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t>AM: Verantwortlich für die Steuerung von Applikationen durch ihren Lebenszyklus.</a:t>
            </a:r>
            <a:endParaRPr lang="de-CH" sz="1400" dirty="0"/>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189</a:t>
            </a:fld>
            <a:endParaRPr lang="de-CH"/>
          </a:p>
        </p:txBody>
      </p:sp>
    </p:spTree>
    <p:extLst>
      <p:ext uri="{BB962C8B-B14F-4D97-AF65-F5344CB8AC3E}">
        <p14:creationId xmlns:p14="http://schemas.microsoft.com/office/powerpoint/2010/main" val="386182972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Ein Ereignis ist eine beobachtete Änderung des normalen Verhaltens eines Systems, einer Umgebung, eines Prozesses, eines Workflows oder einer Person. </a:t>
            </a:r>
          </a:p>
        </p:txBody>
      </p:sp>
      <p:sp>
        <p:nvSpPr>
          <p:cNvPr id="4" name="Foliennummernplatzhalter 3"/>
          <p:cNvSpPr>
            <a:spLocks noGrp="1"/>
          </p:cNvSpPr>
          <p:nvPr>
            <p:ph type="sldNum" sz="quarter" idx="5"/>
          </p:nvPr>
        </p:nvSpPr>
        <p:spPr/>
        <p:txBody>
          <a:bodyPr/>
          <a:lstStyle/>
          <a:p>
            <a:fld id="{6BCD87D9-8C48-4204-B99A-D79A06449E8C}" type="slidenum">
              <a:rPr lang="de-CH" smtClean="0"/>
              <a:t>190</a:t>
            </a:fld>
            <a:endParaRPr lang="de-CH"/>
          </a:p>
        </p:txBody>
      </p:sp>
    </p:spTree>
    <p:extLst>
      <p:ext uri="{BB962C8B-B14F-4D97-AF65-F5344CB8AC3E}">
        <p14:creationId xmlns:p14="http://schemas.microsoft.com/office/powerpoint/2010/main" val="84155503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AM </a:t>
            </a:r>
            <a:r>
              <a:rPr lang="de-CH" dirty="0" err="1"/>
              <a:t>bsp.</a:t>
            </a:r>
            <a:r>
              <a:rPr lang="de-CH" dirty="0"/>
              <a:t> Warnung wenn nur noch 10% </a:t>
            </a:r>
            <a:r>
              <a:rPr lang="de-CH" dirty="0" err="1"/>
              <a:t>speicherplatz</a:t>
            </a:r>
            <a:r>
              <a:rPr lang="de-CH" dirty="0"/>
              <a:t> vorhanden ist oder Warnung wenn 95% der Bandbreite in Benutzung ist.</a:t>
            </a:r>
          </a:p>
          <a:p>
            <a:r>
              <a:rPr lang="de-CH" dirty="0"/>
              <a:t>PM: </a:t>
            </a:r>
            <a:r>
              <a:rPr lang="de-CH" b="0" i="0" dirty="0">
                <a:solidFill>
                  <a:srgbClr val="000000"/>
                </a:solidFill>
                <a:effectLst/>
                <a:latin typeface="Arial" panose="020B0604020202020204" pitchFamily="34" charset="0"/>
              </a:rPr>
              <a:t>wird hingegen dauerhaft (fast) alles überwacht. Dies bedingt jedoch einerseits eine hohe Disziplin der IT-Verantwortlichen, etwa wenn ein neues Gerät in das Netzwerk hinzukommt (es darf nicht vergessen werden, dieses in das Monitoring zu integrieren). Außerdem erzeugt diese Form des Monitoring eine nicht unerhebliche Datenmenge, deren gezielte Auswertung unter Umständen sehr zeitaufwändig ist.</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191</a:t>
            </a:fld>
            <a:endParaRPr lang="de-CH"/>
          </a:p>
        </p:txBody>
      </p:sp>
    </p:spTree>
    <p:extLst>
      <p:ext uri="{BB962C8B-B14F-4D97-AF65-F5344CB8AC3E}">
        <p14:creationId xmlns:p14="http://schemas.microsoft.com/office/powerpoint/2010/main" val="6014702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Ein </a:t>
            </a:r>
            <a:r>
              <a:rPr lang="de-CH" b="1" dirty="0" err="1"/>
              <a:t>Incident</a:t>
            </a:r>
            <a:r>
              <a:rPr lang="de-CH" b="1" dirty="0"/>
              <a:t>/Vorfall </a:t>
            </a:r>
            <a:r>
              <a:rPr lang="de-CH" dirty="0"/>
              <a:t>ist ein Ereignis, das die Vertraulichkeit, Integrität und / oder Verfügbarkeit (CIA) eines Unternehmens in einer Weise beeinträchtigt, die sich auf das Geschäft auswirkt.</a:t>
            </a:r>
          </a:p>
          <a:p>
            <a:r>
              <a:rPr lang="de-CH" b="1" dirty="0"/>
              <a:t>Kategorien: </a:t>
            </a:r>
            <a:r>
              <a:rPr lang="de-CH" b="0" dirty="0"/>
              <a:t>HW, SW, Netzwerk / HW: Welchen Server, Komponente </a:t>
            </a:r>
            <a:r>
              <a:rPr lang="de-CH" b="0" dirty="0" err="1"/>
              <a:t>ect.</a:t>
            </a:r>
            <a:r>
              <a:rPr lang="de-CH" b="0" dirty="0"/>
              <a:t> – SW: Welche Software </a:t>
            </a:r>
            <a:r>
              <a:rPr lang="de-CH" b="0" dirty="0" err="1"/>
              <a:t>ect.</a:t>
            </a:r>
            <a:endParaRPr lang="de-CH" b="0" dirty="0"/>
          </a:p>
          <a:p>
            <a:r>
              <a:rPr lang="de-CH" b="1" dirty="0"/>
              <a:t>Priorisierung</a:t>
            </a:r>
            <a:r>
              <a:rPr lang="de-CH" dirty="0"/>
              <a:t>: Nach Dringlichkeit &amp; Auswirkung</a:t>
            </a:r>
          </a:p>
        </p:txBody>
      </p:sp>
      <p:sp>
        <p:nvSpPr>
          <p:cNvPr id="4" name="Foliennummernplatzhalter 3"/>
          <p:cNvSpPr>
            <a:spLocks noGrp="1"/>
          </p:cNvSpPr>
          <p:nvPr>
            <p:ph type="sldNum" sz="quarter" idx="5"/>
          </p:nvPr>
        </p:nvSpPr>
        <p:spPr/>
        <p:txBody>
          <a:bodyPr/>
          <a:lstStyle/>
          <a:p>
            <a:fld id="{6BCD87D9-8C48-4204-B99A-D79A06449E8C}" type="slidenum">
              <a:rPr lang="de-CH" smtClean="0"/>
              <a:t>192</a:t>
            </a:fld>
            <a:endParaRPr lang="de-CH"/>
          </a:p>
        </p:txBody>
      </p:sp>
    </p:spTree>
    <p:extLst>
      <p:ext uri="{BB962C8B-B14F-4D97-AF65-F5344CB8AC3E}">
        <p14:creationId xmlns:p14="http://schemas.microsoft.com/office/powerpoint/2010/main" val="239775139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Bsp. Serviceauftrag: Anfragen nach Informationen</a:t>
            </a:r>
          </a:p>
        </p:txBody>
      </p:sp>
      <p:sp>
        <p:nvSpPr>
          <p:cNvPr id="4" name="Foliennummernplatzhalter 3"/>
          <p:cNvSpPr>
            <a:spLocks noGrp="1"/>
          </p:cNvSpPr>
          <p:nvPr>
            <p:ph type="sldNum" sz="quarter" idx="5"/>
          </p:nvPr>
        </p:nvSpPr>
        <p:spPr/>
        <p:txBody>
          <a:bodyPr/>
          <a:lstStyle/>
          <a:p>
            <a:fld id="{6BCD87D9-8C48-4204-B99A-D79A06449E8C}" type="slidenum">
              <a:rPr lang="de-CH" smtClean="0"/>
              <a:t>193</a:t>
            </a:fld>
            <a:endParaRPr lang="de-CH"/>
          </a:p>
        </p:txBody>
      </p:sp>
    </p:spTree>
    <p:extLst>
      <p:ext uri="{BB962C8B-B14F-4D97-AF65-F5344CB8AC3E}">
        <p14:creationId xmlns:p14="http://schemas.microsoft.com/office/powerpoint/2010/main" val="426478281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i="0" dirty="0">
                <a:solidFill>
                  <a:srgbClr val="222222"/>
                </a:solidFill>
                <a:effectLst/>
                <a:latin typeface="Arial" panose="020B0604020202020204" pitchFamily="34" charset="0"/>
              </a:rPr>
              <a:t>Workarounds</a:t>
            </a:r>
            <a:r>
              <a:rPr lang="de-CH" b="0" i="0" dirty="0">
                <a:solidFill>
                  <a:srgbClr val="222222"/>
                </a:solidFill>
                <a:effectLst/>
                <a:latin typeface="Arial" panose="020B0604020202020204" pitchFamily="34" charset="0"/>
              </a:rPr>
              <a:t> (Umgehungslösungen) sind temporäre Lösungen zur Verminderung oder Beseitigung der Auswirkungen von </a:t>
            </a:r>
            <a:r>
              <a:rPr lang="de-CH" b="0" i="0" u="none" strike="noStrike" dirty="0" err="1">
                <a:solidFill>
                  <a:srgbClr val="0B0080"/>
                </a:solidFill>
                <a:effectLst/>
                <a:latin typeface="Arial" panose="020B0604020202020204" pitchFamily="34" charset="0"/>
                <a:hlinkClick r:id="rId3" tooltip="Problem Management"/>
              </a:rPr>
              <a:t>Known</a:t>
            </a:r>
            <a:r>
              <a:rPr lang="de-CH" b="0" i="0" u="none" strike="noStrike" dirty="0">
                <a:solidFill>
                  <a:srgbClr val="0B0080"/>
                </a:solidFill>
                <a:effectLst/>
                <a:latin typeface="Arial" panose="020B0604020202020204" pitchFamily="34" charset="0"/>
                <a:hlinkClick r:id="rId3" tooltip="Problem Management"/>
              </a:rPr>
              <a:t> Errors</a:t>
            </a:r>
            <a:r>
              <a:rPr lang="de-CH" b="0" i="0" dirty="0">
                <a:solidFill>
                  <a:srgbClr val="222222"/>
                </a:solidFill>
                <a:effectLst/>
                <a:latin typeface="Arial" panose="020B0604020202020204" pitchFamily="34" charset="0"/>
              </a:rPr>
              <a:t> (und somit Problems), für die noch keine endgültige Lösung verfügbar ist.</a:t>
            </a:r>
          </a:p>
          <a:p>
            <a:r>
              <a:rPr lang="de-CH" b="0" i="0" dirty="0">
                <a:solidFill>
                  <a:srgbClr val="222222"/>
                </a:solidFill>
                <a:effectLst/>
                <a:latin typeface="Arial" panose="020B0604020202020204" pitchFamily="34" charset="0"/>
              </a:rPr>
              <a:t>Ein </a:t>
            </a:r>
            <a:r>
              <a:rPr lang="de-CH" b="1" i="0" dirty="0" err="1">
                <a:solidFill>
                  <a:srgbClr val="222222"/>
                </a:solidFill>
                <a:effectLst/>
                <a:latin typeface="Arial" panose="020B0604020202020204" pitchFamily="34" charset="0"/>
              </a:rPr>
              <a:t>Known</a:t>
            </a:r>
            <a:r>
              <a:rPr lang="de-CH" b="1" i="0" dirty="0">
                <a:solidFill>
                  <a:srgbClr val="222222"/>
                </a:solidFill>
                <a:effectLst/>
                <a:latin typeface="Arial" panose="020B0604020202020204" pitchFamily="34" charset="0"/>
              </a:rPr>
              <a:t> Error </a:t>
            </a:r>
            <a:r>
              <a:rPr lang="de-CH" b="0" i="0" dirty="0">
                <a:solidFill>
                  <a:srgbClr val="222222"/>
                </a:solidFill>
                <a:effectLst/>
                <a:latin typeface="Arial" panose="020B0604020202020204" pitchFamily="34" charset="0"/>
              </a:rPr>
              <a:t>ist ein </a:t>
            </a:r>
            <a:r>
              <a:rPr lang="de-CH" b="0" i="0" u="none" strike="noStrike" dirty="0">
                <a:solidFill>
                  <a:srgbClr val="0B0080"/>
                </a:solidFill>
                <a:effectLst/>
                <a:latin typeface="Arial" panose="020B0604020202020204" pitchFamily="34" charset="0"/>
                <a:hlinkClick r:id="rId4" tooltip="Problem Management"/>
              </a:rPr>
              <a:t>Problem</a:t>
            </a:r>
            <a:r>
              <a:rPr lang="de-CH" b="0" i="0" dirty="0">
                <a:solidFill>
                  <a:srgbClr val="222222"/>
                </a:solidFill>
                <a:effectLst/>
                <a:latin typeface="Arial" panose="020B0604020202020204" pitchFamily="34" charset="0"/>
              </a:rPr>
              <a:t> mit einer dokumentierten zugrundeliegenden Ursache und einem </a:t>
            </a:r>
            <a:r>
              <a:rPr lang="de-CH" b="0" i="0" u="none" strike="noStrike" dirty="0">
                <a:solidFill>
                  <a:srgbClr val="0B0080"/>
                </a:solidFill>
                <a:effectLst/>
                <a:latin typeface="Arial" panose="020B0604020202020204" pitchFamily="34" charset="0"/>
                <a:hlinkClick r:id="rId5" tooltip="Problem Management"/>
              </a:rPr>
              <a:t>Workaround</a:t>
            </a:r>
            <a:r>
              <a:rPr lang="de-CH" b="0" i="0" dirty="0">
                <a:solidFill>
                  <a:srgbClr val="222222"/>
                </a:solidFill>
                <a:effectLst/>
                <a:latin typeface="Arial" panose="020B0604020202020204" pitchFamily="34" charset="0"/>
              </a:rPr>
              <a:t>. </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194</a:t>
            </a:fld>
            <a:endParaRPr lang="de-CH"/>
          </a:p>
        </p:txBody>
      </p:sp>
    </p:spTree>
    <p:extLst>
      <p:ext uri="{BB962C8B-B14F-4D97-AF65-F5344CB8AC3E}">
        <p14:creationId xmlns:p14="http://schemas.microsoft.com/office/powerpoint/2010/main" val="3872425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i="0" dirty="0">
                <a:solidFill>
                  <a:srgbClr val="222222"/>
                </a:solidFill>
                <a:effectLst/>
                <a:latin typeface="Arial" panose="020B0604020202020204" pitchFamily="34" charset="0"/>
              </a:rPr>
              <a:t>Sonstige Aktivitäten: </a:t>
            </a:r>
            <a:r>
              <a:rPr lang="de-CH" b="0" i="0" dirty="0">
                <a:solidFill>
                  <a:srgbClr val="222222"/>
                </a:solidFill>
                <a:effectLst/>
                <a:latin typeface="Arial" panose="020B0604020202020204" pitchFamily="34" charset="0"/>
              </a:rPr>
              <a:t>Überwachung der Identität, Protokollierung und Erfassung des Zugriffs, </a:t>
            </a:r>
            <a:r>
              <a:rPr lang="de-CH" b="0" i="0" dirty="0" err="1">
                <a:solidFill>
                  <a:srgbClr val="222222"/>
                </a:solidFill>
                <a:effectLst/>
                <a:latin typeface="Arial" panose="020B0604020202020204" pitchFamily="34" charset="0"/>
              </a:rPr>
              <a:t>Entfwernung</a:t>
            </a:r>
            <a:r>
              <a:rPr lang="de-CH" b="0" i="0" dirty="0">
                <a:solidFill>
                  <a:srgbClr val="222222"/>
                </a:solidFill>
                <a:effectLst/>
                <a:latin typeface="Arial" panose="020B0604020202020204" pitchFamily="34" charset="0"/>
              </a:rPr>
              <a:t> oder Beschränkung von Rechten, Rollen innerhalb des Access Management.</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195</a:t>
            </a:fld>
            <a:endParaRPr lang="de-CH"/>
          </a:p>
        </p:txBody>
      </p:sp>
    </p:spTree>
    <p:extLst>
      <p:ext uri="{BB962C8B-B14F-4D97-AF65-F5344CB8AC3E}">
        <p14:creationId xmlns:p14="http://schemas.microsoft.com/office/powerpoint/2010/main" val="333971911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i="0" dirty="0">
                <a:solidFill>
                  <a:srgbClr val="222222"/>
                </a:solidFill>
                <a:effectLst/>
                <a:latin typeface="Arial" panose="020B0604020202020204" pitchFamily="34" charset="0"/>
              </a:rPr>
              <a:t>Identity Management </a:t>
            </a:r>
            <a:r>
              <a:rPr lang="de-CH" b="0" i="0" dirty="0">
                <a:solidFill>
                  <a:srgbClr val="222222"/>
                </a:solidFill>
                <a:effectLst/>
                <a:latin typeface="Arial" panose="020B0604020202020204" pitchFamily="34" charset="0"/>
              </a:rPr>
              <a:t>wird im Buch als separaten Prozess aufgezeigt. Gemäss ITIL – egal welche – Version, gibt es keinen </a:t>
            </a:r>
            <a:r>
              <a:rPr lang="de-CH" b="0" i="0" dirty="0" err="1">
                <a:solidFill>
                  <a:srgbClr val="222222"/>
                </a:solidFill>
                <a:effectLst/>
                <a:latin typeface="Arial" panose="020B0604020202020204" pitchFamily="34" charset="0"/>
              </a:rPr>
              <a:t>separtaen</a:t>
            </a:r>
            <a:r>
              <a:rPr lang="de-CH" b="0" i="0" dirty="0">
                <a:solidFill>
                  <a:srgbClr val="222222"/>
                </a:solidFill>
                <a:effectLst/>
                <a:latin typeface="Arial" panose="020B0604020202020204" pitchFamily="34" charset="0"/>
              </a:rPr>
              <a:t> Prozesse.</a:t>
            </a:r>
          </a:p>
          <a:p>
            <a:r>
              <a:rPr lang="de-CH" b="0" i="0" dirty="0">
                <a:solidFill>
                  <a:srgbClr val="222222"/>
                </a:solidFill>
                <a:effectLst/>
                <a:latin typeface="Arial" panose="020B0604020202020204" pitchFamily="34" charset="0"/>
              </a:rPr>
              <a:t>IM </a:t>
            </a:r>
            <a:r>
              <a:rPr lang="de-CH" b="0" i="0" dirty="0" err="1">
                <a:solidFill>
                  <a:srgbClr val="222222"/>
                </a:solidFill>
                <a:effectLst/>
                <a:latin typeface="Arial" panose="020B0604020202020204" pitchFamily="34" charset="0"/>
              </a:rPr>
              <a:t>im</a:t>
            </a:r>
            <a:r>
              <a:rPr lang="de-CH" b="0" i="0" dirty="0">
                <a:solidFill>
                  <a:srgbClr val="222222"/>
                </a:solidFill>
                <a:effectLst/>
                <a:latin typeface="Arial" panose="020B0604020202020204" pitchFamily="34" charset="0"/>
              </a:rPr>
              <a:t> </a:t>
            </a:r>
            <a:r>
              <a:rPr lang="de-CH" b="0" i="0" dirty="0" err="1">
                <a:solidFill>
                  <a:srgbClr val="222222"/>
                </a:solidFill>
                <a:effectLst/>
                <a:latin typeface="Arial" panose="020B0604020202020204" pitchFamily="34" charset="0"/>
              </a:rPr>
              <a:t>ITIl</a:t>
            </a:r>
            <a:r>
              <a:rPr lang="de-CH" b="0" i="0" dirty="0">
                <a:solidFill>
                  <a:srgbClr val="222222"/>
                </a:solidFill>
                <a:effectLst/>
                <a:latin typeface="Arial" panose="020B0604020202020204" pitchFamily="34" charset="0"/>
              </a:rPr>
              <a:t> befindet sich beim Service Design im Teilprozess </a:t>
            </a:r>
            <a:r>
              <a:rPr lang="de-CH" b="1" i="0" dirty="0">
                <a:solidFill>
                  <a:srgbClr val="222222"/>
                </a:solidFill>
                <a:effectLst/>
                <a:latin typeface="Arial" panose="020B0604020202020204" pitchFamily="34" charset="0"/>
              </a:rPr>
              <a:t>Design von Sicherheitskontrollen</a:t>
            </a:r>
            <a:r>
              <a:rPr lang="de-CH" b="0" i="0" dirty="0">
                <a:solidFill>
                  <a:srgbClr val="222222"/>
                </a:solidFill>
                <a:effectLst/>
                <a:latin typeface="Arial" panose="020B0604020202020204" pitchFamily="34" charset="0"/>
              </a:rPr>
              <a:t> und die Informationen sind somit im </a:t>
            </a:r>
            <a:r>
              <a:rPr lang="de-CH" b="1" i="0" dirty="0">
                <a:solidFill>
                  <a:srgbClr val="222222"/>
                </a:solidFill>
                <a:effectLst/>
                <a:latin typeface="Arial" panose="020B0604020202020204" pitchFamily="34" charset="0"/>
              </a:rPr>
              <a:t>Informations-Sicherheits-Richtlinie</a:t>
            </a:r>
            <a:r>
              <a:rPr lang="de-CH" b="0" i="0" dirty="0">
                <a:solidFill>
                  <a:srgbClr val="222222"/>
                </a:solidFill>
                <a:effectLst/>
                <a:latin typeface="Arial" panose="020B0604020202020204" pitchFamily="34" charset="0"/>
              </a:rPr>
              <a:t> enthalten.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b="0" i="0" dirty="0">
                <a:solidFill>
                  <a:srgbClr val="222222"/>
                </a:solidFill>
                <a:effectLst/>
                <a:latin typeface="Arial" panose="020B0604020202020204" pitchFamily="34" charset="0"/>
              </a:rPr>
              <a:t>Bsp. Im: </a:t>
            </a:r>
            <a:r>
              <a:rPr lang="de-CH" sz="1200" dirty="0"/>
              <a:t>Der Personalausweis ist ein Beispiel für eine staatlich vorgegebene Form der Identifizierung.</a:t>
            </a: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196</a:t>
            </a:fld>
            <a:endParaRPr lang="de-CH"/>
          </a:p>
        </p:txBody>
      </p:sp>
    </p:spTree>
    <p:extLst>
      <p:ext uri="{BB962C8B-B14F-4D97-AF65-F5344CB8AC3E}">
        <p14:creationId xmlns:p14="http://schemas.microsoft.com/office/powerpoint/2010/main" val="357713427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i="0" dirty="0">
                <a:solidFill>
                  <a:srgbClr val="A9A9A9"/>
                </a:solidFill>
                <a:effectLst/>
                <a:latin typeface="Lato"/>
              </a:rPr>
              <a:t>In jedem Unternehmen wird Software angeschafft, dies ist mit Lizenzverpflichtungen verbunden. Entscheidend ist, die Investitionen von Software und Lizenzen unter Kontrolle zu haben. Darum kümmert sich im Idealfall ein effizientes Verfahren: das Software Asset Management (SAM).</a:t>
            </a:r>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197</a:t>
            </a:fld>
            <a:endParaRPr lang="de-CH"/>
          </a:p>
        </p:txBody>
      </p:sp>
    </p:spTree>
    <p:extLst>
      <p:ext uri="{BB962C8B-B14F-4D97-AF65-F5344CB8AC3E}">
        <p14:creationId xmlns:p14="http://schemas.microsoft.com/office/powerpoint/2010/main" val="34064561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i="0" dirty="0">
                <a:solidFill>
                  <a:srgbClr val="000000"/>
                </a:solidFill>
                <a:effectLst/>
                <a:latin typeface="Linux Libertine"/>
              </a:rPr>
              <a:t>Nichts anderes als ein </a:t>
            </a:r>
            <a:r>
              <a:rPr lang="de-CH" b="1" i="0" u="none" strike="noStrike" dirty="0">
                <a:solidFill>
                  <a:srgbClr val="222222"/>
                </a:solidFill>
                <a:effectLst/>
                <a:latin typeface="Open Sans Condensed"/>
              </a:rPr>
              <a:t>Arbeitsnachweis der IT</a:t>
            </a:r>
          </a:p>
          <a:p>
            <a:pPr marL="0" marR="0" lvl="0" indent="0" algn="l" defTabSz="914400" rtl="0" eaLnBrk="1" fontAlgn="auto" latinLnBrk="0" hangingPunct="1">
              <a:lnSpc>
                <a:spcPct val="100000"/>
              </a:lnSpc>
              <a:spcBef>
                <a:spcPts val="0"/>
              </a:spcBef>
              <a:spcAft>
                <a:spcPts val="0"/>
              </a:spcAft>
              <a:buClrTx/>
              <a:buSzTx/>
              <a:buFontTx/>
              <a:buNone/>
              <a:tabLst/>
              <a:defRPr/>
            </a:pPr>
            <a:r>
              <a:rPr lang="de-CH" b="0" i="0" dirty="0">
                <a:solidFill>
                  <a:srgbClr val="000000"/>
                </a:solidFill>
                <a:effectLst/>
                <a:latin typeface="Linux Libertine"/>
              </a:rPr>
              <a:t>Wird im Kapitel 6.6 erarbeitet.</a:t>
            </a:r>
            <a:endParaRPr lang="de-DE" b="0" i="0" dirty="0">
              <a:solidFill>
                <a:srgbClr val="000000"/>
              </a:solidFill>
              <a:effectLst/>
              <a:latin typeface="Linux Libertine"/>
            </a:endParaRPr>
          </a:p>
        </p:txBody>
      </p:sp>
      <p:sp>
        <p:nvSpPr>
          <p:cNvPr id="4" name="Foliennummernplatzhalter 3"/>
          <p:cNvSpPr>
            <a:spLocks noGrp="1"/>
          </p:cNvSpPr>
          <p:nvPr>
            <p:ph type="sldNum" sz="quarter" idx="5"/>
          </p:nvPr>
        </p:nvSpPr>
        <p:spPr/>
        <p:txBody>
          <a:bodyPr/>
          <a:lstStyle/>
          <a:p>
            <a:fld id="{6BCD87D9-8C48-4204-B99A-D79A06449E8C}" type="slidenum">
              <a:rPr lang="de-CH" smtClean="0"/>
              <a:t>199</a:t>
            </a:fld>
            <a:endParaRPr lang="de-CH"/>
          </a:p>
        </p:txBody>
      </p:sp>
    </p:spTree>
    <p:extLst>
      <p:ext uri="{BB962C8B-B14F-4D97-AF65-F5344CB8AC3E}">
        <p14:creationId xmlns:p14="http://schemas.microsoft.com/office/powerpoint/2010/main" val="74214352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i="0" dirty="0">
                <a:solidFill>
                  <a:srgbClr val="000000"/>
                </a:solidFill>
                <a:effectLst/>
                <a:latin typeface="Linux Libertine"/>
              </a:rPr>
              <a:t>Nichts anderes als ein </a:t>
            </a:r>
            <a:r>
              <a:rPr lang="de-CH" b="1" i="0" u="none" strike="noStrike" dirty="0">
                <a:solidFill>
                  <a:srgbClr val="222222"/>
                </a:solidFill>
                <a:effectLst/>
                <a:latin typeface="Open Sans Condensed"/>
              </a:rPr>
              <a:t>Arbeitsnachweis der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i="0" dirty="0">
              <a:solidFill>
                <a:srgbClr val="000000"/>
              </a:solidFill>
              <a:effectLst/>
              <a:latin typeface="Linux Libertine"/>
            </a:endParaRPr>
          </a:p>
          <a:p>
            <a:endParaRPr lang="de-CH" dirty="0"/>
          </a:p>
        </p:txBody>
      </p:sp>
      <p:sp>
        <p:nvSpPr>
          <p:cNvPr id="4" name="Foliennummernplatzhalter 3"/>
          <p:cNvSpPr>
            <a:spLocks noGrp="1"/>
          </p:cNvSpPr>
          <p:nvPr>
            <p:ph type="sldNum" sz="quarter" idx="5"/>
          </p:nvPr>
        </p:nvSpPr>
        <p:spPr/>
        <p:txBody>
          <a:bodyPr/>
          <a:lstStyle/>
          <a:p>
            <a:fld id="{6BCD87D9-8C48-4204-B99A-D79A06449E8C}" type="slidenum">
              <a:rPr lang="de-CH" smtClean="0"/>
              <a:t>200</a:t>
            </a:fld>
            <a:endParaRPr lang="de-CH"/>
          </a:p>
        </p:txBody>
      </p:sp>
    </p:spTree>
    <p:extLst>
      <p:ext uri="{BB962C8B-B14F-4D97-AF65-F5344CB8AC3E}">
        <p14:creationId xmlns:p14="http://schemas.microsoft.com/office/powerpoint/2010/main" val="226098717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Der Reporting Manger gibt es im ITIL nicht. </a:t>
            </a:r>
          </a:p>
          <a:p>
            <a:r>
              <a:rPr lang="de-CH" dirty="0"/>
              <a:t>Im ITIL ist der Service Level Manager für die </a:t>
            </a:r>
            <a:r>
              <a:rPr lang="de-CH" dirty="0" err="1"/>
              <a:t>Reportings</a:t>
            </a:r>
            <a:r>
              <a:rPr lang="de-CH" dirty="0"/>
              <a:t> Verantwortlich und rechenschaftspflichtig</a:t>
            </a:r>
          </a:p>
        </p:txBody>
      </p:sp>
      <p:sp>
        <p:nvSpPr>
          <p:cNvPr id="4" name="Foliennummernplatzhalter 3"/>
          <p:cNvSpPr>
            <a:spLocks noGrp="1"/>
          </p:cNvSpPr>
          <p:nvPr>
            <p:ph type="sldNum" sz="quarter" idx="5"/>
          </p:nvPr>
        </p:nvSpPr>
        <p:spPr/>
        <p:txBody>
          <a:bodyPr/>
          <a:lstStyle/>
          <a:p>
            <a:fld id="{6BCD87D9-8C48-4204-B99A-D79A06449E8C}" type="slidenum">
              <a:rPr lang="de-CH" smtClean="0"/>
              <a:t>201</a:t>
            </a:fld>
            <a:endParaRPr lang="de-CH"/>
          </a:p>
        </p:txBody>
      </p:sp>
    </p:spTree>
    <p:extLst>
      <p:ext uri="{BB962C8B-B14F-4D97-AF65-F5344CB8AC3E}">
        <p14:creationId xmlns:p14="http://schemas.microsoft.com/office/powerpoint/2010/main" val="2215758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25536A9D-AE8D-4F55-B8F1-70CBDF582F5D}" type="datetimeFigureOut">
              <a:rPr lang="de-CH" smtClean="0"/>
              <a:t>19.10.2020</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E399D8B-4087-4645-BD93-B9492E3E5CA6}" type="slidenum">
              <a:rPr lang="de-CH" smtClean="0"/>
              <a:t>‹Nr.›</a:t>
            </a:fld>
            <a:endParaRPr lang="de-CH"/>
          </a:p>
        </p:txBody>
      </p:sp>
    </p:spTree>
    <p:extLst>
      <p:ext uri="{BB962C8B-B14F-4D97-AF65-F5344CB8AC3E}">
        <p14:creationId xmlns:p14="http://schemas.microsoft.com/office/powerpoint/2010/main" val="924300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491880" y="1185664"/>
            <a:ext cx="2376264" cy="854968"/>
          </a:xfrm>
        </p:spPr>
        <p:txBody>
          <a:bodyPr/>
          <a:lstStyle>
            <a:lvl1pPr>
              <a:defRPr/>
            </a:lvl1pPr>
          </a:lstStyle>
          <a:p>
            <a:r>
              <a:rPr lang="de-DE"/>
              <a:t>Tag 1</a:t>
            </a:r>
            <a:endParaRPr lang="de-CH"/>
          </a:p>
        </p:txBody>
      </p:sp>
      <p:sp>
        <p:nvSpPr>
          <p:cNvPr id="4" name="Datumsplatzhalter 3"/>
          <p:cNvSpPr>
            <a:spLocks noGrp="1"/>
          </p:cNvSpPr>
          <p:nvPr>
            <p:ph type="dt" sz="half" idx="10"/>
          </p:nvPr>
        </p:nvSpPr>
        <p:spPr/>
        <p:txBody>
          <a:bodyPr/>
          <a:lstStyle/>
          <a:p>
            <a:fld id="{25536A9D-AE8D-4F55-B8F1-70CBDF582F5D}" type="datetimeFigureOut">
              <a:rPr lang="de-CH" smtClean="0"/>
              <a:t>19.10.2020</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E399D8B-4087-4645-BD93-B9492E3E5CA6}" type="slidenum">
              <a:rPr lang="de-CH" smtClean="0"/>
              <a:t>‹Nr.›</a:t>
            </a:fld>
            <a:endParaRPr lang="de-CH"/>
          </a:p>
        </p:txBody>
      </p:sp>
      <p:sp>
        <p:nvSpPr>
          <p:cNvPr id="7" name="Titel 1"/>
          <p:cNvSpPr txBox="1">
            <a:spLocks/>
          </p:cNvSpPr>
          <p:nvPr userDrawn="1"/>
        </p:nvSpPr>
        <p:spPr>
          <a:xfrm>
            <a:off x="691952" y="2069232"/>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a:latin typeface="Arial" panose="020B0604020202020204" pitchFamily="34" charset="0"/>
                <a:cs typeface="Arial" panose="020B0604020202020204" pitchFamily="34" charset="0"/>
              </a:rPr>
              <a:t>Titelmasterformat durch Klicken bearbeiten</a:t>
            </a:r>
            <a:endParaRPr lang="de-CH"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921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3568" y="692696"/>
            <a:ext cx="7772400" cy="1470025"/>
          </a:xfrm>
        </p:spPr>
        <p:txBody>
          <a:bodyPr/>
          <a:lstStyle>
            <a:lvl1pPr>
              <a:defRPr>
                <a:latin typeface="Arial" panose="020B0604020202020204" pitchFamily="34" charset="0"/>
                <a:cs typeface="Arial" panose="020B0604020202020204" pitchFamily="34" charset="0"/>
              </a:defRPr>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fld id="{25536A9D-AE8D-4F55-B8F1-70CBDF582F5D}" type="datetimeFigureOut">
              <a:rPr lang="de-CH" smtClean="0"/>
              <a:t>19.10.2020</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E399D8B-4087-4645-BD93-B9492E3E5CA6}" type="slidenum">
              <a:rPr lang="de-CH" smtClean="0"/>
              <a:t>‹Nr.›</a:t>
            </a:fld>
            <a:endParaRPr lang="de-CH"/>
          </a:p>
        </p:txBody>
      </p:sp>
      <p:sp>
        <p:nvSpPr>
          <p:cNvPr id="8" name="Inhaltsplatzhalter 2"/>
          <p:cNvSpPr>
            <a:spLocks noGrp="1"/>
          </p:cNvSpPr>
          <p:nvPr>
            <p:ph idx="1"/>
          </p:nvPr>
        </p:nvSpPr>
        <p:spPr bwMode="auto">
          <a:xfrm>
            <a:off x="479425" y="2289175"/>
            <a:ext cx="8229600" cy="37052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2400">
                <a:latin typeface="Arial" panose="020B0604020202020204" pitchFamily="34" charset="0"/>
                <a:cs typeface="Arial" panose="020B0604020202020204" pitchFamily="34" charset="0"/>
              </a:defRPr>
            </a:lvl1pPr>
          </a:lstStyle>
          <a:p>
            <a:pPr>
              <a:defRPr/>
            </a:pPr>
            <a:r>
              <a:rPr lang="de-CH" altLang="de-DE" sz="2400" dirty="0"/>
              <a:t>Sie erhalten Rückmeldungen zu ihrer Prüfungsleistung und versuchen Wissenslücken zu schliessen</a:t>
            </a:r>
          </a:p>
          <a:p>
            <a:pPr>
              <a:defRPr/>
            </a:pPr>
            <a:endParaRPr lang="de-CH" altLang="de-DE" sz="2400" dirty="0"/>
          </a:p>
          <a:p>
            <a:pPr>
              <a:defRPr/>
            </a:pPr>
            <a:r>
              <a:rPr lang="de-CH" altLang="de-DE" sz="2400" dirty="0"/>
              <a:t>Sie können die Speichersysteme DAS, NAS und SAN unterscheiden</a:t>
            </a:r>
          </a:p>
          <a:p>
            <a:pPr>
              <a:defRPr/>
            </a:pPr>
            <a:endParaRPr lang="de-CH" altLang="de-DE" sz="2400" dirty="0"/>
          </a:p>
          <a:p>
            <a:pPr>
              <a:defRPr/>
            </a:pPr>
            <a:r>
              <a:rPr lang="de-CH" altLang="de-DE" sz="2400" dirty="0"/>
              <a:t>Sie starten Ihr zweites Projekt: «Speicher im Netzwerk» (Aufgabe 6) erfolgreich</a:t>
            </a:r>
            <a:endParaRPr lang="de-CH" altLang="de-DE" sz="800" dirty="0"/>
          </a:p>
          <a:p>
            <a:pPr marL="0" indent="0">
              <a:buFontTx/>
              <a:buNone/>
              <a:defRPr/>
            </a:pPr>
            <a:br>
              <a:rPr lang="de-CH" altLang="de-DE" sz="2400" dirty="0"/>
            </a:br>
            <a:endParaRPr lang="de-CH" altLang="de-DE" sz="800" dirty="0">
              <a:solidFill>
                <a:srgbClr val="C8C8C8"/>
              </a:solidFill>
            </a:endParaRPr>
          </a:p>
        </p:txBody>
      </p:sp>
    </p:spTree>
    <p:extLst>
      <p:ext uri="{BB962C8B-B14F-4D97-AF65-F5344CB8AC3E}">
        <p14:creationId xmlns:p14="http://schemas.microsoft.com/office/powerpoint/2010/main" val="1238499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457200" y="1600200"/>
            <a:ext cx="8229600" cy="4525963"/>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p:cNvSpPr>
            <a:spLocks noGrp="1"/>
          </p:cNvSpPr>
          <p:nvPr>
            <p:ph type="dt" sz="half" idx="10"/>
          </p:nvPr>
        </p:nvSpPr>
        <p:spPr/>
        <p:txBody>
          <a:bodyPr/>
          <a:lstStyle/>
          <a:p>
            <a:fld id="{25536A9D-AE8D-4F55-B8F1-70CBDF582F5D}" type="datetimeFigureOut">
              <a:rPr lang="de-CH" smtClean="0"/>
              <a:t>19.10.2020</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E399D8B-4087-4645-BD93-B9492E3E5CA6}" type="slidenum">
              <a:rPr lang="de-CH" smtClean="0"/>
              <a:t>‹Nr.›</a:t>
            </a:fld>
            <a:endParaRPr lang="de-CH"/>
          </a:p>
        </p:txBody>
      </p:sp>
    </p:spTree>
    <p:extLst>
      <p:ext uri="{BB962C8B-B14F-4D97-AF65-F5344CB8AC3E}">
        <p14:creationId xmlns:p14="http://schemas.microsoft.com/office/powerpoint/2010/main" val="3138741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25536A9D-AE8D-4F55-B8F1-70CBDF582F5D}" type="datetimeFigureOut">
              <a:rPr lang="de-CH" smtClean="0"/>
              <a:t>19.10.2020</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E399D8B-4087-4645-BD93-B9492E3E5CA6}" type="slidenum">
              <a:rPr lang="de-CH" smtClean="0"/>
              <a:t>‹Nr.›</a:t>
            </a:fld>
            <a:endParaRPr lang="de-CH"/>
          </a:p>
        </p:txBody>
      </p:sp>
    </p:spTree>
    <p:extLst>
      <p:ext uri="{BB962C8B-B14F-4D97-AF65-F5344CB8AC3E}">
        <p14:creationId xmlns:p14="http://schemas.microsoft.com/office/powerpoint/2010/main" val="30527180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jp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95536" y="1916832"/>
            <a:ext cx="8229600" cy="1143000"/>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36A9D-AE8D-4F55-B8F1-70CBDF582F5D}" type="datetimeFigureOut">
              <a:rPr lang="de-CH" smtClean="0"/>
              <a:t>19.10.2020</a:t>
            </a:fld>
            <a:endParaRPr lang="de-CH"/>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99D8B-4087-4645-BD93-B9492E3E5CA6}" type="slidenum">
              <a:rPr lang="de-CH" smtClean="0"/>
              <a:t>‹Nr.›</a:t>
            </a:fld>
            <a:endParaRPr lang="de-CH"/>
          </a:p>
        </p:txBody>
      </p:sp>
      <p:sp>
        <p:nvSpPr>
          <p:cNvPr id="7" name="Rectangle 8"/>
          <p:cNvSpPr>
            <a:spLocks noChangeArrowheads="1"/>
          </p:cNvSpPr>
          <p:nvPr userDrawn="1"/>
        </p:nvSpPr>
        <p:spPr bwMode="auto">
          <a:xfrm>
            <a:off x="2537" y="-5080"/>
            <a:ext cx="287338" cy="6868159"/>
          </a:xfrm>
          <a:prstGeom prst="rect">
            <a:avLst/>
          </a:prstGeom>
          <a:solidFill>
            <a:schemeClr val="accent3">
              <a:lumMod val="40000"/>
              <a:lumOff val="60000"/>
            </a:schemeClr>
          </a:solidFill>
          <a:ln w="9360">
            <a:solidFill>
              <a:schemeClr val="accent2">
                <a:lumMod val="60000"/>
                <a:lumOff val="40000"/>
              </a:schemeClr>
            </a:solidFill>
            <a:round/>
            <a:headEnd/>
            <a:tailEnd/>
          </a:ln>
          <a:effectLst/>
        </p:spPr>
        <p:txBody>
          <a:bodyPr wrap="none" anchor="ctr"/>
          <a:lstStyle/>
          <a:p>
            <a:pPr eaLnBrk="1">
              <a:lnSpc>
                <a:spcPct val="94000"/>
              </a:lnSpc>
              <a:buClr>
                <a:srgbClr val="000000"/>
              </a:buClr>
              <a:buSzPct val="100000"/>
              <a:buFont typeface="Times New Roman" pitchFamily="16" charset="0"/>
              <a:buNone/>
              <a:defRPr/>
            </a:pPr>
            <a:endParaRPr lang="de-CH" altLang="de-DE"/>
          </a:p>
        </p:txBody>
      </p:sp>
      <p:sp>
        <p:nvSpPr>
          <p:cNvPr id="8" name="Text Box 9"/>
          <p:cNvSpPr txBox="1">
            <a:spLocks noChangeArrowheads="1"/>
          </p:cNvSpPr>
          <p:nvPr userDrawn="1"/>
        </p:nvSpPr>
        <p:spPr bwMode="auto">
          <a:xfrm rot="16200000">
            <a:off x="-2475024" y="4121038"/>
            <a:ext cx="5211987"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9pPr>
          </a:lstStyle>
          <a:p>
            <a:pPr eaLnBrk="1">
              <a:lnSpc>
                <a:spcPct val="94000"/>
              </a:lnSpc>
              <a:buSzPct val="100000"/>
              <a:defRPr/>
            </a:pPr>
            <a:r>
              <a:rPr lang="de-CH" altLang="de-DE" sz="1200" dirty="0">
                <a:latin typeface="Arial" panose="020B0604020202020204" pitchFamily="34" charset="0"/>
                <a:cs typeface="Arial" panose="020B0604020202020204" pitchFamily="34" charset="0"/>
              </a:rPr>
              <a:t>Modul  </a:t>
            </a:r>
            <a:r>
              <a:rPr lang="de-CH" altLang="de-DE" sz="1200" kern="1200" dirty="0">
                <a:solidFill>
                  <a:srgbClr val="000000"/>
                </a:solidFill>
                <a:latin typeface="Arial" panose="020B0604020202020204" pitchFamily="34" charset="0"/>
                <a:cs typeface="Arial" panose="020B0604020202020204" pitchFamily="34" charset="0"/>
              </a:rPr>
              <a:t>156: </a:t>
            </a:r>
            <a:r>
              <a:rPr lang="de-CH" sz="1200" kern="1200" dirty="0">
                <a:solidFill>
                  <a:srgbClr val="000000"/>
                </a:solidFill>
                <a:latin typeface="Arial" panose="020B0604020202020204" pitchFamily="34" charset="0"/>
                <a:cs typeface="Arial" panose="020B0604020202020204" pitchFamily="34" charset="0"/>
              </a:rPr>
              <a:t>Neue Services entwickeln und Einführung planen</a:t>
            </a:r>
            <a:endParaRPr lang="de-CH" altLang="de-DE" sz="1200" kern="1200" dirty="0">
              <a:solidFill>
                <a:srgbClr val="000000"/>
              </a:solidFill>
              <a:latin typeface="Arial" panose="020B0604020202020204" pitchFamily="34" charset="0"/>
              <a:cs typeface="Arial" panose="020B0604020202020204" pitchFamily="34" charset="0"/>
            </a:endParaRPr>
          </a:p>
        </p:txBody>
      </p:sp>
      <p:sp>
        <p:nvSpPr>
          <p:cNvPr id="9" name="Text Box 10"/>
          <p:cNvSpPr txBox="1">
            <a:spLocks noChangeArrowheads="1"/>
          </p:cNvSpPr>
          <p:nvPr userDrawn="1"/>
        </p:nvSpPr>
        <p:spPr bwMode="auto">
          <a:xfrm rot="16200000">
            <a:off x="-60721" y="164010"/>
            <a:ext cx="39861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9pPr>
          </a:lstStyle>
          <a:p>
            <a:pPr eaLnBrk="1">
              <a:lnSpc>
                <a:spcPct val="94000"/>
              </a:lnSpc>
              <a:buSzPct val="100000"/>
              <a:defRPr/>
            </a:pPr>
            <a:r>
              <a:rPr lang="de-CH" altLang="de-DE" sz="1200" dirty="0">
                <a:latin typeface="Arial" panose="020B0604020202020204" pitchFamily="34" charset="0"/>
                <a:cs typeface="Arial" panose="020B0604020202020204" pitchFamily="34" charset="0"/>
              </a:rPr>
              <a:t>DIC</a:t>
            </a:r>
          </a:p>
        </p:txBody>
      </p:sp>
      <p:pic>
        <p:nvPicPr>
          <p:cNvPr id="10" name="Grafik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9552" y="116632"/>
            <a:ext cx="5234940" cy="1257300"/>
          </a:xfrm>
          <a:prstGeom prst="rect">
            <a:avLst/>
          </a:prstGeom>
        </p:spPr>
      </p:pic>
    </p:spTree>
    <p:extLst>
      <p:ext uri="{BB962C8B-B14F-4D97-AF65-F5344CB8AC3E}">
        <p14:creationId xmlns:p14="http://schemas.microsoft.com/office/powerpoint/2010/main" val="35899596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39552" y="692696"/>
            <a:ext cx="8229600" cy="1143000"/>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36A9D-AE8D-4F55-B8F1-70CBDF582F5D}" type="datetimeFigureOut">
              <a:rPr lang="de-CH" smtClean="0"/>
              <a:t>19.10.2020</a:t>
            </a:fld>
            <a:endParaRPr lang="de-CH"/>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99D8B-4087-4645-BD93-B9492E3E5CA6}" type="slidenum">
              <a:rPr lang="de-CH" smtClean="0"/>
              <a:t>‹Nr.›</a:t>
            </a:fld>
            <a:endParaRPr lang="de-CH"/>
          </a:p>
        </p:txBody>
      </p:sp>
      <p:sp>
        <p:nvSpPr>
          <p:cNvPr id="7" name="Rectangle 8"/>
          <p:cNvSpPr>
            <a:spLocks noChangeArrowheads="1"/>
          </p:cNvSpPr>
          <p:nvPr userDrawn="1"/>
        </p:nvSpPr>
        <p:spPr bwMode="auto">
          <a:xfrm>
            <a:off x="2537" y="-5080"/>
            <a:ext cx="287338" cy="6868159"/>
          </a:xfrm>
          <a:prstGeom prst="rect">
            <a:avLst/>
          </a:prstGeom>
          <a:solidFill>
            <a:schemeClr val="accent3">
              <a:lumMod val="40000"/>
              <a:lumOff val="60000"/>
            </a:schemeClr>
          </a:solidFill>
          <a:ln w="9360">
            <a:solidFill>
              <a:schemeClr val="accent2">
                <a:lumMod val="60000"/>
                <a:lumOff val="40000"/>
              </a:schemeClr>
            </a:solidFill>
            <a:round/>
            <a:headEnd/>
            <a:tailEnd/>
          </a:ln>
          <a:effectLst/>
        </p:spPr>
        <p:txBody>
          <a:bodyPr wrap="none" anchor="ctr"/>
          <a:lstStyle/>
          <a:p>
            <a:pPr eaLnBrk="1">
              <a:lnSpc>
                <a:spcPct val="94000"/>
              </a:lnSpc>
              <a:buClr>
                <a:srgbClr val="000000"/>
              </a:buClr>
              <a:buSzPct val="100000"/>
              <a:buFont typeface="Times New Roman" pitchFamily="16" charset="0"/>
              <a:buNone/>
              <a:defRPr/>
            </a:pPr>
            <a:endParaRPr lang="de-CH" altLang="de-DE"/>
          </a:p>
        </p:txBody>
      </p:sp>
      <p:sp>
        <p:nvSpPr>
          <p:cNvPr id="8" name="Text Box 9"/>
          <p:cNvSpPr txBox="1">
            <a:spLocks noChangeArrowheads="1"/>
          </p:cNvSpPr>
          <p:nvPr userDrawn="1"/>
        </p:nvSpPr>
        <p:spPr bwMode="auto">
          <a:xfrm rot="16200000">
            <a:off x="-2475024" y="4121038"/>
            <a:ext cx="5211987"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9pPr>
          </a:lstStyle>
          <a:p>
            <a:pPr eaLnBrk="1">
              <a:lnSpc>
                <a:spcPct val="94000"/>
              </a:lnSpc>
              <a:buSzPct val="100000"/>
              <a:defRPr/>
            </a:pPr>
            <a:r>
              <a:rPr lang="de-CH" altLang="de-DE" sz="1200" dirty="0">
                <a:latin typeface="Arial" panose="020B0604020202020204" pitchFamily="34" charset="0"/>
                <a:cs typeface="Arial" panose="020B0604020202020204" pitchFamily="34" charset="0"/>
              </a:rPr>
              <a:t>Modul  </a:t>
            </a:r>
            <a:r>
              <a:rPr lang="de-CH" altLang="de-DE" sz="1200" kern="1200" dirty="0">
                <a:solidFill>
                  <a:srgbClr val="000000"/>
                </a:solidFill>
                <a:latin typeface="Arial" panose="020B0604020202020204" pitchFamily="34" charset="0"/>
                <a:cs typeface="Arial" panose="020B0604020202020204" pitchFamily="34" charset="0"/>
              </a:rPr>
              <a:t>156: </a:t>
            </a:r>
            <a:r>
              <a:rPr lang="de-CH" sz="1200" kern="1200" dirty="0">
                <a:solidFill>
                  <a:srgbClr val="000000"/>
                </a:solidFill>
                <a:latin typeface="Arial" panose="020B0604020202020204" pitchFamily="34" charset="0"/>
                <a:cs typeface="Arial" panose="020B0604020202020204" pitchFamily="34" charset="0"/>
              </a:rPr>
              <a:t>Neue Services entwickeln und Einführung planen</a:t>
            </a:r>
            <a:endParaRPr lang="de-CH" altLang="de-DE" sz="1200" kern="1200" dirty="0">
              <a:solidFill>
                <a:srgbClr val="000000"/>
              </a:solidFill>
              <a:latin typeface="Arial" panose="020B0604020202020204" pitchFamily="34" charset="0"/>
              <a:cs typeface="Arial" panose="020B0604020202020204" pitchFamily="34" charset="0"/>
            </a:endParaRPr>
          </a:p>
        </p:txBody>
      </p:sp>
      <p:sp>
        <p:nvSpPr>
          <p:cNvPr id="9" name="Text Box 10"/>
          <p:cNvSpPr txBox="1">
            <a:spLocks noChangeArrowheads="1"/>
          </p:cNvSpPr>
          <p:nvPr userDrawn="1"/>
        </p:nvSpPr>
        <p:spPr bwMode="auto">
          <a:xfrm rot="16200000">
            <a:off x="-60721" y="164010"/>
            <a:ext cx="39861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4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Droid Sans Fallback" charset="0"/>
                <a:cs typeface="Droid Sans Fallback" charset="0"/>
              </a:defRPr>
            </a:lvl9pPr>
          </a:lstStyle>
          <a:p>
            <a:pPr eaLnBrk="1">
              <a:lnSpc>
                <a:spcPct val="94000"/>
              </a:lnSpc>
              <a:buSzPct val="100000"/>
              <a:defRPr/>
            </a:pPr>
            <a:r>
              <a:rPr lang="de-CH" altLang="de-DE" sz="1200" dirty="0"/>
              <a:t>DIC</a:t>
            </a:r>
          </a:p>
        </p:txBody>
      </p:sp>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60032" y="101680"/>
            <a:ext cx="4213860" cy="304800"/>
          </a:xfrm>
          <a:prstGeom prst="rect">
            <a:avLst/>
          </a:prstGeom>
        </p:spPr>
      </p:pic>
    </p:spTree>
    <p:extLst>
      <p:ext uri="{BB962C8B-B14F-4D97-AF65-F5344CB8AC3E}">
        <p14:creationId xmlns:p14="http://schemas.microsoft.com/office/powerpoint/2010/main" val="3445076429"/>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tbzedu.sharepoint.com/sites/Modul156ST17b/Freigegebene%20Dokumente/Forms/AllItems.aspx"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tbzedu.sharepoint.com/:b:/s/Modul156ST17b/Ed_0XacK_BVEhvlF9M8sMtQBG69kdxu0NNcNaiKHUBSgxA?e=E0ydn5"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hyperlink" Target="https://www.youtube.com/watch?v=OHs6QUvq1Q0" TargetMode="Externa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hyperlink" Target="https://wiki.de.it-processmaps.com/index.php/Checkliste_Bericht_zum_Service-Review" TargetMode="Externa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hyperlink" Target="https://wiki.de.it-processmaps.com/index.php/Checkliste_Service_Specification_Sheet" TargetMode="External"/><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40.jpeg"/></Relationships>
</file>

<file path=ppt/slides/_rels/slide1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3" Type="http://schemas.openxmlformats.org/officeDocument/2006/relationships/hyperlink" Target="https://wiki.de.it-processmaps.com/index.php/Checkliste_SLA_OLA" TargetMode="External"/><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5.xml"/><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1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1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idx="4294967295"/>
          </p:nvPr>
        </p:nvSpPr>
        <p:spPr>
          <a:xfrm>
            <a:off x="395536" y="2967087"/>
            <a:ext cx="8568952" cy="1470025"/>
          </a:xfrm>
        </p:spPr>
        <p:txBody>
          <a:bodyPr>
            <a:normAutofit fontScale="90000"/>
          </a:bodyPr>
          <a:lstStyle/>
          <a:p>
            <a:r>
              <a:rPr lang="de-CH" dirty="0">
                <a:latin typeface="Arial"/>
                <a:cs typeface="Arial"/>
              </a:rPr>
              <a:t>Einführung </a:t>
            </a:r>
            <a:br>
              <a:rPr lang="de-CH" dirty="0">
                <a:latin typeface="Arial" panose="020B0604020202020204" pitchFamily="34" charset="0"/>
                <a:cs typeface="Arial" panose="020B0604020202020204" pitchFamily="34" charset="0"/>
              </a:rPr>
            </a:br>
            <a:r>
              <a:rPr lang="de-CH" dirty="0">
                <a:latin typeface="Arial"/>
                <a:cs typeface="Arial"/>
              </a:rPr>
              <a:t>Grundlagen Modul 156</a:t>
            </a:r>
            <a:br>
              <a:rPr lang="de-CH" dirty="0">
                <a:latin typeface="Arial" panose="020B0604020202020204" pitchFamily="34" charset="0"/>
                <a:cs typeface="Arial" panose="020B0604020202020204" pitchFamily="34" charset="0"/>
              </a:rPr>
            </a:br>
            <a:r>
              <a:rPr lang="de-CH" dirty="0">
                <a:latin typeface="Arial"/>
                <a:cs typeface="Arial"/>
              </a:rPr>
              <a:t>Neue Services entwickeln </a:t>
            </a:r>
            <a:br>
              <a:rPr lang="de-CH" dirty="0">
                <a:latin typeface="Arial"/>
                <a:cs typeface="Arial"/>
              </a:rPr>
            </a:br>
            <a:r>
              <a:rPr lang="de-CH" dirty="0">
                <a:latin typeface="Arial"/>
                <a:cs typeface="Arial"/>
              </a:rPr>
              <a:t>und </a:t>
            </a:r>
            <a:br>
              <a:rPr lang="de-CH" dirty="0">
                <a:latin typeface="Arial"/>
                <a:cs typeface="Arial"/>
              </a:rPr>
            </a:br>
            <a:r>
              <a:rPr lang="de-CH" dirty="0">
                <a:latin typeface="Arial"/>
                <a:cs typeface="Arial"/>
              </a:rPr>
              <a:t>Einführung planen</a:t>
            </a: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p:txBody>
      </p:sp>
      <p:sp>
        <p:nvSpPr>
          <p:cNvPr id="6" name="Untertitel 4"/>
          <p:cNvSpPr txBox="1">
            <a:spLocks/>
          </p:cNvSpPr>
          <p:nvPr/>
        </p:nvSpPr>
        <p:spPr>
          <a:xfrm>
            <a:off x="3887924" y="1196752"/>
            <a:ext cx="1368152" cy="6229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de-CH" b="1" dirty="0">
                <a:solidFill>
                  <a:schemeClr val="accent3">
                    <a:lumMod val="75000"/>
                  </a:schemeClr>
                </a:solidFill>
                <a:latin typeface="Arial" panose="020B0604020202020204" pitchFamily="34" charset="0"/>
                <a:cs typeface="Arial" panose="020B0604020202020204" pitchFamily="34" charset="0"/>
              </a:rPr>
              <a:t>Tag 1</a:t>
            </a:r>
          </a:p>
        </p:txBody>
      </p:sp>
    </p:spTree>
    <p:extLst>
      <p:ext uri="{BB962C8B-B14F-4D97-AF65-F5344CB8AC3E}">
        <p14:creationId xmlns:p14="http://schemas.microsoft.com/office/powerpoint/2010/main" val="3643507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bwMode="auto">
          <a:xfrm>
            <a:off x="611188" y="1700808"/>
            <a:ext cx="8353425" cy="4032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CH" altLang="de-DE" sz="1400" dirty="0">
                <a:latin typeface="Arial" panose="020B0604020202020204" pitchFamily="34" charset="0"/>
                <a:cs typeface="Arial" panose="020B0604020202020204" pitchFamily="34" charset="0"/>
              </a:rPr>
              <a:t>Begrüssung</a:t>
            </a:r>
            <a:endParaRPr lang="de-CH" altLang="de-DE" sz="1400" dirty="0"/>
          </a:p>
          <a:p>
            <a:pPr>
              <a:defRPr/>
            </a:pPr>
            <a:r>
              <a:rPr lang="de-CH" altLang="de-DE" sz="1400" dirty="0">
                <a:latin typeface="Arial" panose="020B0604020202020204" pitchFamily="34" charset="0"/>
                <a:cs typeface="Arial" panose="020B0604020202020204" pitchFamily="34" charset="0"/>
              </a:rPr>
              <a:t>Agenda</a:t>
            </a:r>
          </a:p>
          <a:p>
            <a:pPr>
              <a:defRPr/>
            </a:pPr>
            <a:r>
              <a:rPr lang="de-CH" altLang="de-DE" sz="1400" dirty="0">
                <a:latin typeface="Arial"/>
                <a:cs typeface="Arial"/>
              </a:rPr>
              <a:t>Klassenlehrperson - Diverses</a:t>
            </a:r>
          </a:p>
          <a:p>
            <a:pPr>
              <a:defRPr/>
            </a:pPr>
            <a:r>
              <a:rPr lang="de-CH" altLang="de-DE" sz="1400" dirty="0">
                <a:latin typeface="Arial"/>
                <a:cs typeface="Arial"/>
              </a:rPr>
              <a:t>Dokumentenmanagement für M156</a:t>
            </a:r>
          </a:p>
          <a:p>
            <a:pPr>
              <a:defRPr/>
            </a:pPr>
            <a:r>
              <a:rPr lang="de-CH" altLang="de-DE" sz="1400" dirty="0">
                <a:latin typeface="Arial" panose="020B0604020202020204" pitchFamily="34" charset="0"/>
                <a:cs typeface="Arial" panose="020B0604020202020204" pitchFamily="34" charset="0"/>
              </a:rPr>
              <a:t>Modulidentifikation</a:t>
            </a:r>
          </a:p>
          <a:p>
            <a:pPr>
              <a:defRPr/>
            </a:pPr>
            <a:r>
              <a:rPr lang="de-CH" altLang="de-DE" sz="1400" dirty="0">
                <a:latin typeface="Arial"/>
                <a:cs typeface="Arial"/>
              </a:rPr>
              <a:t>Modulübersicht M156</a:t>
            </a:r>
          </a:p>
          <a:p>
            <a:pPr>
              <a:defRPr/>
            </a:pPr>
            <a:r>
              <a:rPr lang="de-CH" sz="1400" dirty="0">
                <a:latin typeface="Arial"/>
                <a:cs typeface="Arial"/>
              </a:rPr>
              <a:t>Aufbau </a:t>
            </a:r>
            <a:r>
              <a:rPr lang="de-CH" sz="1400" dirty="0" err="1">
                <a:latin typeface="Arial"/>
                <a:cs typeface="Arial"/>
              </a:rPr>
              <a:t>Compedio</a:t>
            </a:r>
            <a:r>
              <a:rPr lang="de-CH" sz="1400" dirty="0">
                <a:latin typeface="Arial"/>
                <a:cs typeface="Arial"/>
              </a:rPr>
              <a:t> M156</a:t>
            </a:r>
            <a:endParaRPr lang="de-CH" altLang="de-DE" sz="1400" dirty="0"/>
          </a:p>
          <a:p>
            <a:pPr>
              <a:defRPr/>
            </a:pPr>
            <a:r>
              <a:rPr lang="de-CH" altLang="de-DE" sz="1400" dirty="0">
                <a:latin typeface="Arial" panose="020B0604020202020204" pitchFamily="34" charset="0"/>
                <a:cs typeface="Arial" panose="020B0604020202020204" pitchFamily="34" charset="0"/>
              </a:rPr>
              <a:t>Ziele Tag 1</a:t>
            </a:r>
          </a:p>
          <a:p>
            <a:pPr>
              <a:defRPr/>
            </a:pPr>
            <a:r>
              <a:rPr lang="de-CH" altLang="de-DE" sz="1400" dirty="0"/>
              <a:t>Was ist ein IT-Service?</a:t>
            </a:r>
          </a:p>
          <a:p>
            <a:pPr>
              <a:defRPr/>
            </a:pPr>
            <a:r>
              <a:rPr lang="de-CH" altLang="de-DE" sz="1400" dirty="0"/>
              <a:t>Was ist ein Prozess?</a:t>
            </a:r>
          </a:p>
          <a:p>
            <a:pPr>
              <a:defRPr/>
            </a:pPr>
            <a:r>
              <a:rPr lang="de-CH" altLang="de-DE" sz="1400" dirty="0"/>
              <a:t>Zusammenarbeit zwischen Leistungsempfänger und Leistungserbringer</a:t>
            </a:r>
          </a:p>
          <a:p>
            <a:pPr>
              <a:defRPr/>
            </a:pPr>
            <a:r>
              <a:rPr lang="de-CH" altLang="de-DE" sz="1400" dirty="0"/>
              <a:t>Service Management</a:t>
            </a:r>
          </a:p>
          <a:p>
            <a:pPr>
              <a:defRPr/>
            </a:pPr>
            <a:r>
              <a:rPr lang="de-CH" altLang="de-DE" sz="1400" dirty="0">
                <a:latin typeface="Arial"/>
                <a:cs typeface="Arial"/>
              </a:rPr>
              <a:t>IT Service Management</a:t>
            </a:r>
          </a:p>
          <a:p>
            <a:pPr>
              <a:defRPr/>
            </a:pPr>
            <a:r>
              <a:rPr lang="de-CH" altLang="de-DE" sz="1400" dirty="0"/>
              <a:t>IT Infrastructure Library</a:t>
            </a:r>
          </a:p>
          <a:p>
            <a:pPr>
              <a:defRPr/>
            </a:pPr>
            <a:r>
              <a:rPr lang="de-CH" altLang="de-DE" sz="1400" dirty="0"/>
              <a:t>Zertifizierungen</a:t>
            </a:r>
          </a:p>
          <a:p>
            <a:pPr>
              <a:defRPr/>
            </a:pPr>
            <a:r>
              <a:rPr lang="de-CH" altLang="de-DE" sz="1400" dirty="0">
                <a:latin typeface="Arial" panose="020B0604020202020204" pitchFamily="34" charset="0"/>
                <a:cs typeface="Arial" panose="020B0604020202020204" pitchFamily="34" charset="0"/>
              </a:rPr>
              <a:t>Service Provider Typen</a:t>
            </a:r>
          </a:p>
          <a:p>
            <a:pPr>
              <a:defRPr/>
            </a:pPr>
            <a:r>
              <a:rPr lang="de-CH" altLang="de-DE" sz="1400" dirty="0">
                <a:latin typeface="Arial" panose="020B0604020202020204" pitchFamily="34" charset="0"/>
                <a:cs typeface="Arial" panose="020B0604020202020204" pitchFamily="34" charset="0"/>
              </a:rPr>
              <a:t>Was ist eine Funktion?</a:t>
            </a:r>
          </a:p>
          <a:p>
            <a:pPr>
              <a:defRPr/>
            </a:pPr>
            <a:r>
              <a:rPr lang="de-CH" altLang="de-DE" sz="1400" dirty="0"/>
              <a:t>Rollenmodell RACI</a:t>
            </a:r>
            <a:endParaRPr lang="de-CH" altLang="de-DE" sz="1400" dirty="0">
              <a:latin typeface="Arial" panose="020B0604020202020204" pitchFamily="34" charset="0"/>
              <a:cs typeface="Arial" panose="020B0604020202020204" pitchFamily="34" charset="0"/>
            </a:endParaRPr>
          </a:p>
          <a:p>
            <a:pPr>
              <a:defRPr/>
            </a:pPr>
            <a:r>
              <a:rPr lang="de-CH" altLang="de-DE" sz="1400" dirty="0">
                <a:latin typeface="Arial"/>
                <a:cs typeface="Arial"/>
              </a:rPr>
              <a:t>Zusammenfassung</a:t>
            </a:r>
            <a:endParaRPr lang="de-CH" altLang="de-DE" sz="1400" dirty="0"/>
          </a:p>
          <a:p>
            <a:pPr marL="0" indent="0">
              <a:buNone/>
              <a:defRPr/>
            </a:pPr>
            <a:br>
              <a:rPr lang="de-CH" altLang="de-DE" dirty="0">
                <a:latin typeface="Arial" panose="020B0604020202020204" pitchFamily="34" charset="0"/>
                <a:cs typeface="Arial" panose="020B0604020202020204" pitchFamily="34" charset="0"/>
              </a:rPr>
            </a:br>
            <a:br>
              <a:rPr lang="de-CH" altLang="de-DE" dirty="0">
                <a:latin typeface="Arial" panose="020B0604020202020204" pitchFamily="34" charset="0"/>
                <a:cs typeface="Arial" panose="020B0604020202020204" pitchFamily="34" charset="0"/>
              </a:rPr>
            </a:br>
            <a:r>
              <a:rPr lang="de-CH" altLang="de-DE" dirty="0">
                <a:latin typeface="Arial" panose="020B0604020202020204" pitchFamily="34" charset="0"/>
                <a:cs typeface="Arial" panose="020B0604020202020204" pitchFamily="34" charset="0"/>
              </a:rPr>
              <a:t>		</a:t>
            </a: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83D08A87-77E7-4D0C-8F68-D8AB08E47968}"/>
              </a:ext>
            </a:extLst>
          </p:cNvPr>
          <p:cNvSpPr txBox="1">
            <a:spLocks/>
          </p:cNvSpPr>
          <p:nvPr/>
        </p:nvSpPr>
        <p:spPr>
          <a:xfrm>
            <a:off x="539552" y="692696"/>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CH" dirty="0"/>
              <a:t>Agenda Tag 1</a:t>
            </a:r>
          </a:p>
        </p:txBody>
      </p:sp>
    </p:spTree>
    <p:extLst>
      <p:ext uri="{BB962C8B-B14F-4D97-AF65-F5344CB8AC3E}">
        <p14:creationId xmlns:p14="http://schemas.microsoft.com/office/powerpoint/2010/main" val="785453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730A57-7E1B-41A0-A24D-383270A8245E}"/>
              </a:ext>
            </a:extLst>
          </p:cNvPr>
          <p:cNvSpPr>
            <a:spLocks noGrp="1"/>
          </p:cNvSpPr>
          <p:nvPr>
            <p:ph type="title"/>
          </p:nvPr>
        </p:nvSpPr>
        <p:spPr/>
        <p:txBody>
          <a:bodyPr/>
          <a:lstStyle/>
          <a:p>
            <a:r>
              <a:rPr lang="de-CH" dirty="0"/>
              <a:t>Klassenlehrperson - Agenda</a:t>
            </a:r>
          </a:p>
        </p:txBody>
      </p:sp>
      <p:sp>
        <p:nvSpPr>
          <p:cNvPr id="3" name="Inhaltsplatzhalter 2">
            <a:extLst>
              <a:ext uri="{FF2B5EF4-FFF2-40B4-BE49-F238E27FC236}">
                <a16:creationId xmlns:a16="http://schemas.microsoft.com/office/drawing/2014/main" id="{7C12F2C6-CF6A-4746-93C5-59BAB6660CD1}"/>
              </a:ext>
            </a:extLst>
          </p:cNvPr>
          <p:cNvSpPr>
            <a:spLocks noGrp="1"/>
          </p:cNvSpPr>
          <p:nvPr>
            <p:ph idx="1"/>
          </p:nvPr>
        </p:nvSpPr>
        <p:spPr/>
        <p:txBody>
          <a:bodyPr/>
          <a:lstStyle/>
          <a:p>
            <a:r>
              <a:rPr lang="de-CH" sz="2000" dirty="0"/>
              <a:t>Q1 = Fr. Dias Céline</a:t>
            </a:r>
          </a:p>
          <a:p>
            <a:r>
              <a:rPr lang="de-CH" sz="2000" dirty="0"/>
              <a:t>Informationen zu Corona</a:t>
            </a:r>
          </a:p>
          <a:p>
            <a:r>
              <a:rPr lang="de-CH" sz="2000" dirty="0"/>
              <a:t>Stundenplan und Unterrichtszeiten</a:t>
            </a:r>
          </a:p>
          <a:p>
            <a:r>
              <a:rPr lang="de-CH" sz="2000" dirty="0"/>
              <a:t>Terminplanung Schuljahr</a:t>
            </a:r>
          </a:p>
          <a:p>
            <a:r>
              <a:rPr lang="de-CH" sz="2000" dirty="0"/>
              <a:t>Klassenvertreter/in und Stellvertreter/in wählen</a:t>
            </a:r>
          </a:p>
          <a:p>
            <a:r>
              <a:rPr lang="de-CH" sz="2000" dirty="0"/>
              <a:t>Momentane Anliegen oder Probleme</a:t>
            </a:r>
          </a:p>
        </p:txBody>
      </p:sp>
    </p:spTree>
    <p:extLst>
      <p:ext uri="{BB962C8B-B14F-4D97-AF65-F5344CB8AC3E}">
        <p14:creationId xmlns:p14="http://schemas.microsoft.com/office/powerpoint/2010/main" val="3091784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5CA8B-3555-41FE-96A9-AC512250BD56}"/>
              </a:ext>
            </a:extLst>
          </p:cNvPr>
          <p:cNvSpPr>
            <a:spLocks noGrp="1"/>
          </p:cNvSpPr>
          <p:nvPr>
            <p:ph type="title"/>
          </p:nvPr>
        </p:nvSpPr>
        <p:spPr/>
        <p:txBody>
          <a:bodyPr>
            <a:normAutofit fontScale="90000"/>
          </a:bodyPr>
          <a:lstStyle/>
          <a:p>
            <a:r>
              <a:rPr lang="de-CH" b="0" i="0" dirty="0">
                <a:effectLst/>
                <a:latin typeface="HelveticaNeue"/>
              </a:rPr>
              <a:t>Informationen zur Corona-Pandemie</a:t>
            </a:r>
            <a:endParaRPr lang="de-CH" dirty="0"/>
          </a:p>
        </p:txBody>
      </p:sp>
      <p:sp>
        <p:nvSpPr>
          <p:cNvPr id="3" name="Inhaltsplatzhalter 2">
            <a:extLst>
              <a:ext uri="{FF2B5EF4-FFF2-40B4-BE49-F238E27FC236}">
                <a16:creationId xmlns:a16="http://schemas.microsoft.com/office/drawing/2014/main" id="{FD300E58-68B8-4EE2-9761-5A3A0DDF3C0E}"/>
              </a:ext>
            </a:extLst>
          </p:cNvPr>
          <p:cNvSpPr>
            <a:spLocks noGrp="1"/>
          </p:cNvSpPr>
          <p:nvPr>
            <p:ph idx="1"/>
          </p:nvPr>
        </p:nvSpPr>
        <p:spPr/>
        <p:txBody>
          <a:bodyPr/>
          <a:lstStyle/>
          <a:p>
            <a:pPr marL="0" indent="0" algn="l" rtl="0" fontAlgn="base">
              <a:buNone/>
            </a:pPr>
            <a:endParaRPr lang="de-CH" sz="2000" b="0" i="0" u="none" strike="noStrike"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de-CH" sz="2000" b="0" i="0" u="none" strike="noStrike" dirty="0">
                <a:solidFill>
                  <a:srgbClr val="000000"/>
                </a:solidFill>
                <a:effectLst/>
                <a:latin typeface="Arial" panose="020B0604020202020204" pitchFamily="34" charset="0"/>
              </a:rPr>
              <a:t>Mindestabstand von 1.5 Metern möglichst bei allen interpersonellen Kontakten einhalten</a:t>
            </a:r>
          </a:p>
          <a:p>
            <a:pPr algn="l" rtl="0" fontAlgn="base">
              <a:buFont typeface="Arial" panose="020B0604020202020204" pitchFamily="34" charset="0"/>
              <a:buChar char="•"/>
            </a:pPr>
            <a:r>
              <a:rPr lang="de-CH" sz="2000" b="0" i="0" u="none" strike="noStrike" dirty="0">
                <a:solidFill>
                  <a:srgbClr val="000000"/>
                </a:solidFill>
                <a:effectLst/>
                <a:latin typeface="Arial" panose="020B0604020202020204" pitchFamily="34" charset="0"/>
              </a:rPr>
              <a:t>Maskenpflicht </a:t>
            </a:r>
            <a:r>
              <a:rPr lang="de-CH" sz="2000" dirty="0">
                <a:solidFill>
                  <a:srgbClr val="000000"/>
                </a:solidFill>
              </a:rPr>
              <a:t>im Schulhaus</a:t>
            </a:r>
          </a:p>
          <a:p>
            <a:pPr algn="l" rtl="0" fontAlgn="base">
              <a:buFont typeface="Arial" panose="020B0604020202020204" pitchFamily="34" charset="0"/>
              <a:buChar char="•"/>
            </a:pPr>
            <a:r>
              <a:rPr lang="de-CH" sz="2000" dirty="0">
                <a:solidFill>
                  <a:srgbClr val="000000"/>
                </a:solidFill>
              </a:rPr>
              <a:t>Maskenpflicht bei den Gruppenarbeiten, insofern der Mindestabstand nicht eingehalten werden kann</a:t>
            </a:r>
          </a:p>
          <a:p>
            <a:pPr algn="l" rtl="0" fontAlgn="base">
              <a:buFont typeface="Arial" panose="020B0604020202020204" pitchFamily="34" charset="0"/>
              <a:buChar char="•"/>
            </a:pPr>
            <a:r>
              <a:rPr lang="de-CH" sz="2000" dirty="0">
                <a:solidFill>
                  <a:srgbClr val="000000"/>
                </a:solidFill>
              </a:rPr>
              <a:t>Lernende bringen Masken von zu Hause mit</a:t>
            </a:r>
          </a:p>
          <a:p>
            <a:pPr algn="l" rtl="0" fontAlgn="base">
              <a:buFont typeface="Arial" panose="020B0604020202020204" pitchFamily="34" charset="0"/>
              <a:buChar char="•"/>
            </a:pPr>
            <a:r>
              <a:rPr lang="de-CH" sz="2000" dirty="0">
                <a:solidFill>
                  <a:srgbClr val="000000"/>
                </a:solidFill>
              </a:rPr>
              <a:t>Fixe Sitzordnung</a:t>
            </a:r>
          </a:p>
          <a:p>
            <a:pPr algn="l" rtl="0" fontAlgn="base">
              <a:buFont typeface="Arial" panose="020B0604020202020204" pitchFamily="34" charset="0"/>
              <a:buChar char="•"/>
            </a:pPr>
            <a:r>
              <a:rPr lang="de-CH" sz="2000" b="0" i="0" u="none" strike="noStrike" dirty="0">
                <a:solidFill>
                  <a:srgbClr val="000000"/>
                </a:solidFill>
                <a:effectLst/>
                <a:latin typeface="Arial" panose="020B0604020202020204" pitchFamily="34" charset="0"/>
              </a:rPr>
              <a:t>Keine Maskenpflicht wenn die Personen mit dem notwendigen Abstand an einem Tisch sitzen</a:t>
            </a:r>
            <a:r>
              <a:rPr lang="en-US" sz="2000" b="0" i="0" dirty="0">
                <a:solidFill>
                  <a:srgbClr val="000000"/>
                </a:solidFill>
                <a:effectLst/>
                <a:latin typeface="Arial" panose="020B0604020202020204" pitchFamily="34" charset="0"/>
              </a:rPr>
              <a:t>​ </a:t>
            </a:r>
            <a:r>
              <a:rPr lang="en-US" sz="2000" b="0" i="0" dirty="0" err="1">
                <a:solidFill>
                  <a:srgbClr val="000000"/>
                </a:solidFill>
                <a:effectLst/>
                <a:latin typeface="Arial" panose="020B0604020202020204" pitchFamily="34" charset="0"/>
              </a:rPr>
              <a:t>z.B</a:t>
            </a:r>
            <a:r>
              <a:rPr lang="en-US" sz="2000" b="0" i="0" dirty="0">
                <a:solidFill>
                  <a:srgbClr val="000000"/>
                </a:solidFill>
                <a:effectLst/>
                <a:latin typeface="Arial" panose="020B0604020202020204" pitchFamily="34" charset="0"/>
              </a:rPr>
              <a:t>. </a:t>
            </a:r>
            <a:r>
              <a:rPr lang="en-US" sz="2000" b="0" i="0" dirty="0" err="1">
                <a:solidFill>
                  <a:srgbClr val="000000"/>
                </a:solidFill>
                <a:effectLst/>
                <a:latin typeface="Arial" panose="020B0604020202020204" pitchFamily="34" charset="0"/>
              </a:rPr>
              <a:t>während</a:t>
            </a:r>
            <a:r>
              <a:rPr lang="en-US" sz="2000" b="0" i="0" dirty="0">
                <a:solidFill>
                  <a:srgbClr val="000000"/>
                </a:solidFill>
                <a:effectLst/>
                <a:latin typeface="Arial" panose="020B0604020202020204" pitchFamily="34" charset="0"/>
              </a:rPr>
              <a:t> des </a:t>
            </a:r>
            <a:r>
              <a:rPr lang="en-US" sz="2000" b="0" i="0" dirty="0" err="1">
                <a:solidFill>
                  <a:srgbClr val="000000"/>
                </a:solidFill>
                <a:effectLst/>
                <a:latin typeface="Arial" panose="020B0604020202020204" pitchFamily="34" charset="0"/>
              </a:rPr>
              <a:t>Unterrichts</a:t>
            </a:r>
            <a:r>
              <a:rPr lang="en-US" sz="2000" b="0" i="0" dirty="0">
                <a:solidFill>
                  <a:srgbClr val="000000"/>
                </a:solidFill>
                <a:effectLst/>
                <a:latin typeface="Arial" panose="020B0604020202020204" pitchFamily="34" charset="0"/>
              </a:rPr>
              <a:t>, in der Mensa, </a:t>
            </a:r>
            <a:r>
              <a:rPr lang="en-US" sz="2000" b="0" i="0" dirty="0" err="1">
                <a:solidFill>
                  <a:srgbClr val="000000"/>
                </a:solidFill>
                <a:effectLst/>
                <a:latin typeface="Arial" panose="020B0604020202020204" pitchFamily="34" charset="0"/>
              </a:rPr>
              <a:t>im</a:t>
            </a:r>
            <a:r>
              <a:rPr lang="en-US" sz="2000" b="0" i="0" dirty="0">
                <a:solidFill>
                  <a:srgbClr val="000000"/>
                </a:solidFill>
                <a:effectLst/>
                <a:latin typeface="Arial" panose="020B0604020202020204" pitchFamily="34" charset="0"/>
              </a:rPr>
              <a:t> </a:t>
            </a:r>
            <a:r>
              <a:rPr lang="en-US" sz="2000" b="0" i="0" dirty="0" err="1">
                <a:solidFill>
                  <a:srgbClr val="000000"/>
                </a:solidFill>
                <a:effectLst/>
                <a:latin typeface="Arial" panose="020B0604020202020204" pitchFamily="34" charset="0"/>
              </a:rPr>
              <a:t>Aufenthaltsraum</a:t>
            </a:r>
            <a:r>
              <a:rPr lang="en-US" sz="2000" b="0" i="0" dirty="0">
                <a:solidFill>
                  <a:srgbClr val="000000"/>
                </a:solidFill>
                <a:effectLst/>
                <a:latin typeface="Arial" panose="020B0604020202020204" pitchFamily="34" charset="0"/>
              </a:rPr>
              <a:t> der </a:t>
            </a:r>
            <a:r>
              <a:rPr lang="en-US" sz="2000" b="0" i="0" dirty="0" err="1">
                <a:solidFill>
                  <a:srgbClr val="000000"/>
                </a:solidFill>
                <a:effectLst/>
                <a:latin typeface="Arial" panose="020B0604020202020204" pitchFamily="34" charset="0"/>
              </a:rPr>
              <a:t>Lernenden</a:t>
            </a:r>
            <a:r>
              <a:rPr lang="en-US" sz="2000" dirty="0">
                <a:solidFill>
                  <a:srgbClr val="000000"/>
                </a:solidFill>
              </a:rPr>
              <a:t>.</a:t>
            </a:r>
          </a:p>
          <a:p>
            <a:pPr algn="l" rtl="0" fontAlgn="base">
              <a:buFont typeface="Arial" panose="020B0604020202020204" pitchFamily="34" charset="0"/>
              <a:buChar char="•"/>
            </a:pPr>
            <a:r>
              <a:rPr lang="en-US" sz="2000" dirty="0" err="1">
                <a:solidFill>
                  <a:srgbClr val="000000"/>
                </a:solidFill>
              </a:rPr>
              <a:t>Kleine</a:t>
            </a:r>
            <a:r>
              <a:rPr lang="en-US" sz="2000" dirty="0">
                <a:solidFill>
                  <a:srgbClr val="000000"/>
                </a:solidFill>
              </a:rPr>
              <a:t> </a:t>
            </a:r>
            <a:r>
              <a:rPr lang="en-US" sz="2000" dirty="0" err="1">
                <a:solidFill>
                  <a:srgbClr val="000000"/>
                </a:solidFill>
              </a:rPr>
              <a:t>Pausen</a:t>
            </a:r>
            <a:r>
              <a:rPr lang="en-US" sz="2000" dirty="0">
                <a:solidFill>
                  <a:srgbClr val="000000"/>
                </a:solidFill>
              </a:rPr>
              <a:t> </a:t>
            </a:r>
            <a:r>
              <a:rPr lang="en-US" sz="2000" dirty="0" err="1">
                <a:solidFill>
                  <a:srgbClr val="000000"/>
                </a:solidFill>
              </a:rPr>
              <a:t>müssen</a:t>
            </a:r>
            <a:r>
              <a:rPr lang="en-US" sz="2000" dirty="0">
                <a:solidFill>
                  <a:srgbClr val="000000"/>
                </a:solidFill>
              </a:rPr>
              <a:t> </a:t>
            </a:r>
            <a:r>
              <a:rPr lang="en-US" sz="2000" dirty="0" err="1">
                <a:solidFill>
                  <a:srgbClr val="000000"/>
                </a:solidFill>
              </a:rPr>
              <a:t>im</a:t>
            </a:r>
            <a:r>
              <a:rPr lang="en-US" sz="2000" dirty="0">
                <a:solidFill>
                  <a:srgbClr val="000000"/>
                </a:solidFill>
              </a:rPr>
              <a:t> </a:t>
            </a:r>
            <a:r>
              <a:rPr lang="en-US" sz="2000" dirty="0" err="1">
                <a:solidFill>
                  <a:srgbClr val="000000"/>
                </a:solidFill>
              </a:rPr>
              <a:t>Schulzimmer</a:t>
            </a:r>
            <a:r>
              <a:rPr lang="en-US" sz="2000" dirty="0">
                <a:solidFill>
                  <a:srgbClr val="000000"/>
                </a:solidFill>
              </a:rPr>
              <a:t> </a:t>
            </a:r>
            <a:r>
              <a:rPr lang="en-US" sz="2000" dirty="0" err="1">
                <a:solidFill>
                  <a:srgbClr val="000000"/>
                </a:solidFill>
              </a:rPr>
              <a:t>verbracht</a:t>
            </a:r>
            <a:r>
              <a:rPr lang="en-US" sz="2000" dirty="0">
                <a:solidFill>
                  <a:srgbClr val="000000"/>
                </a:solidFill>
              </a:rPr>
              <a:t> </a:t>
            </a:r>
            <a:r>
              <a:rPr lang="en-US" sz="2000" dirty="0" err="1">
                <a:solidFill>
                  <a:srgbClr val="000000"/>
                </a:solidFill>
              </a:rPr>
              <a:t>werden</a:t>
            </a:r>
            <a:endParaRPr lang="en-US" sz="2000" dirty="0">
              <a:solidFill>
                <a:srgbClr val="000000"/>
              </a:solidFill>
            </a:endParaRPr>
          </a:p>
          <a:p>
            <a:pPr algn="l" rtl="0" fontAlgn="base">
              <a:buFont typeface="Arial" panose="020B0604020202020204" pitchFamily="34" charset="0"/>
              <a:buChar char="•"/>
            </a:pPr>
            <a:r>
              <a:rPr lang="de-CH" sz="2000" b="0" i="0" u="none" strike="noStrike" dirty="0">
                <a:solidFill>
                  <a:srgbClr val="000000"/>
                </a:solidFill>
                <a:effectLst/>
                <a:latin typeface="Arial" panose="020B0604020202020204" pitchFamily="34" charset="0"/>
              </a:rPr>
              <a:t>Abstandregel bitte auch auf dem Weg von zuhause zur TBZ und zurück einhalten</a:t>
            </a:r>
            <a:r>
              <a:rPr lang="en-US" sz="20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de-CH" sz="2000" b="0" i="0" u="none" strike="noStrike" dirty="0">
                <a:solidFill>
                  <a:srgbClr val="000000"/>
                </a:solidFill>
                <a:effectLst/>
                <a:latin typeface="Arial" panose="020B0604020202020204" pitchFamily="34" charset="0"/>
              </a:rPr>
              <a:t>Hände beim Eintritt der Unterrichträumen gründlich waschen</a:t>
            </a:r>
            <a:r>
              <a:rPr lang="en-US" sz="2000" b="0" i="0" dirty="0">
                <a:solidFill>
                  <a:srgbClr val="000000"/>
                </a:solidFill>
                <a:effectLst/>
                <a:latin typeface="Arial" panose="020B0604020202020204" pitchFamily="34" charset="0"/>
              </a:rPr>
              <a:t>​​</a:t>
            </a:r>
          </a:p>
          <a:p>
            <a:pPr marL="0" indent="0">
              <a:buNone/>
            </a:pPr>
            <a:endParaRPr lang="de-CH" sz="2000" dirty="0"/>
          </a:p>
        </p:txBody>
      </p:sp>
    </p:spTree>
    <p:extLst>
      <p:ext uri="{BB962C8B-B14F-4D97-AF65-F5344CB8AC3E}">
        <p14:creationId xmlns:p14="http://schemas.microsoft.com/office/powerpoint/2010/main" val="2043867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A5F63-DBB3-4591-9C80-03F5EB6A7B91}"/>
              </a:ext>
            </a:extLst>
          </p:cNvPr>
          <p:cNvSpPr>
            <a:spLocks noGrp="1"/>
          </p:cNvSpPr>
          <p:nvPr>
            <p:ph type="title"/>
          </p:nvPr>
        </p:nvSpPr>
        <p:spPr/>
        <p:txBody>
          <a:bodyPr>
            <a:normAutofit fontScale="90000"/>
          </a:bodyPr>
          <a:lstStyle/>
          <a:p>
            <a:r>
              <a:rPr lang="de-CH" b="0" i="0" dirty="0">
                <a:effectLst/>
                <a:latin typeface="HelveticaNeue"/>
              </a:rPr>
              <a:t>Informationen zur Corona-Pandemie</a:t>
            </a:r>
            <a:endParaRPr lang="de-CH" dirty="0"/>
          </a:p>
        </p:txBody>
      </p:sp>
      <p:sp>
        <p:nvSpPr>
          <p:cNvPr id="3" name="Inhaltsplatzhalter 2">
            <a:extLst>
              <a:ext uri="{FF2B5EF4-FFF2-40B4-BE49-F238E27FC236}">
                <a16:creationId xmlns:a16="http://schemas.microsoft.com/office/drawing/2014/main" id="{8CC16FF6-D1D8-41C8-9A9D-F01D984DE29F}"/>
              </a:ext>
            </a:extLst>
          </p:cNvPr>
          <p:cNvSpPr>
            <a:spLocks noGrp="1"/>
          </p:cNvSpPr>
          <p:nvPr>
            <p:ph idx="1"/>
          </p:nvPr>
        </p:nvSpPr>
        <p:spPr/>
        <p:txBody>
          <a:bodyPr/>
          <a:lstStyle/>
          <a:p>
            <a:pPr marL="0" indent="0">
              <a:buNone/>
            </a:pPr>
            <a:endParaRPr lang="de-CH" dirty="0"/>
          </a:p>
          <a:p>
            <a:pPr marL="0" indent="0">
              <a:buNone/>
            </a:pPr>
            <a:endParaRPr lang="de-CH" dirty="0"/>
          </a:p>
        </p:txBody>
      </p:sp>
      <p:sp>
        <p:nvSpPr>
          <p:cNvPr id="4" name="Rectangle 1">
            <a:extLst>
              <a:ext uri="{FF2B5EF4-FFF2-40B4-BE49-F238E27FC236}">
                <a16:creationId xmlns:a16="http://schemas.microsoft.com/office/drawing/2014/main" id="{67E3A8CF-59D8-4A7F-9E3D-24ABBBF1E081}"/>
              </a:ext>
            </a:extLst>
          </p:cNvPr>
          <p:cNvSpPr>
            <a:spLocks noChangeArrowheads="1"/>
          </p:cNvSpPr>
          <p:nvPr/>
        </p:nvSpPr>
        <p:spPr bwMode="auto">
          <a:xfrm>
            <a:off x="543194" y="1537505"/>
            <a:ext cx="8143606" cy="544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CH" altLang="de-DE"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Desinfizieren Sie die Hände vor dem Betreten des Schulhauses</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Begeben Sie sich auf direktem Weg ins zugewiesene Schulzimmer</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auf dem Areal an die Massnahmen zur Personenlenkung</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Handeln Sie eigenverantwortlich - Halten Sie sich an die Distanzregeln (Empfehlung 1,5m) und Maskenpflicht</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Halten Sie sich bitte an die Anweisungen der Lehrpersonen und Mitarbeitenden der Schule</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Waschen Sie regelmässig und gründlich die Hände</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Vermeiden Sie Körperkontakte wie Hände schütteln, umarmen, abklatschen, küssen</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Teilen Sie weder Essen noch Trinken</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Niessen und husten Sie in ein Taschentuch oder in die Armbeuge</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Die Nutzung der Verpflegungsautomaten erfolgt auf eigene Gefahr.</a:t>
            </a:r>
          </a:p>
          <a:p>
            <a:pPr marL="342900" marR="0" lvl="0" indent="-342900" fontAlgn="base">
              <a:lnSpc>
                <a:spcPct val="100000"/>
              </a:lnSpc>
              <a:spcBef>
                <a:spcPct val="20000"/>
              </a:spcBef>
              <a:spcAft>
                <a:spcPct val="0"/>
              </a:spcAft>
              <a:buClrTx/>
              <a:buSzTx/>
              <a:buFont typeface="Arial" panose="020B0604020202020204" pitchFamily="34" charset="0"/>
              <a:buChar char="•"/>
              <a:tabLst/>
            </a:pPr>
            <a:r>
              <a:rPr lang="de-CH" altLang="de-DE" dirty="0">
                <a:solidFill>
                  <a:srgbClr val="000000"/>
                </a:solidFill>
                <a:latin typeface="Arial" panose="020B0604020202020204" pitchFamily="34" charset="0"/>
                <a:cs typeface="Arial" panose="020B0604020202020204" pitchFamily="34" charset="0"/>
              </a:rPr>
              <a:t>Die Mikrowellengeräte stehen aus hygienischen Gründen bis zu den Herbstferien nicht zur Verfügung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CH" altLang="de-DE"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6507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7ABE7-4758-433C-8BED-2B01322FE417}"/>
              </a:ext>
            </a:extLst>
          </p:cNvPr>
          <p:cNvSpPr>
            <a:spLocks noGrp="1"/>
          </p:cNvSpPr>
          <p:nvPr>
            <p:ph type="title"/>
          </p:nvPr>
        </p:nvSpPr>
        <p:spPr>
          <a:xfrm>
            <a:off x="457200" y="515813"/>
            <a:ext cx="8229600" cy="432048"/>
          </a:xfrm>
        </p:spPr>
        <p:txBody>
          <a:bodyPr>
            <a:normAutofit/>
          </a:bodyPr>
          <a:lstStyle/>
          <a:p>
            <a:r>
              <a:rPr lang="de-CH" sz="2000" b="1" dirty="0"/>
              <a:t>Stundenplan und Unterrichtszeiten ST17b</a:t>
            </a:r>
          </a:p>
        </p:txBody>
      </p:sp>
      <p:sp>
        <p:nvSpPr>
          <p:cNvPr id="3" name="Inhaltsplatzhalter 2">
            <a:extLst>
              <a:ext uri="{FF2B5EF4-FFF2-40B4-BE49-F238E27FC236}">
                <a16:creationId xmlns:a16="http://schemas.microsoft.com/office/drawing/2014/main" id="{555D73BF-873D-4093-B285-731E9ABC2954}"/>
              </a:ext>
            </a:extLst>
          </p:cNvPr>
          <p:cNvSpPr>
            <a:spLocks noGrp="1"/>
          </p:cNvSpPr>
          <p:nvPr>
            <p:ph idx="1"/>
          </p:nvPr>
        </p:nvSpPr>
        <p:spPr/>
        <p:txBody>
          <a:bodyPr/>
          <a:lstStyle/>
          <a:p>
            <a:endParaRPr lang="de-CH"/>
          </a:p>
        </p:txBody>
      </p:sp>
      <p:pic>
        <p:nvPicPr>
          <p:cNvPr id="2050" name="Picture 2">
            <a:extLst>
              <a:ext uri="{FF2B5EF4-FFF2-40B4-BE49-F238E27FC236}">
                <a16:creationId xmlns:a16="http://schemas.microsoft.com/office/drawing/2014/main" id="{97FC9CBE-B019-4C01-8F11-171A3F31EB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 y="1052736"/>
            <a:ext cx="8363272" cy="5749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17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CF4662-52D1-438C-8D0C-CB1E4BF1E39A}"/>
              </a:ext>
            </a:extLst>
          </p:cNvPr>
          <p:cNvSpPr>
            <a:spLocks noGrp="1"/>
          </p:cNvSpPr>
          <p:nvPr>
            <p:ph type="title"/>
          </p:nvPr>
        </p:nvSpPr>
        <p:spPr>
          <a:xfrm>
            <a:off x="452866" y="476672"/>
            <a:ext cx="8229600" cy="422920"/>
          </a:xfrm>
        </p:spPr>
        <p:txBody>
          <a:bodyPr>
            <a:normAutofit/>
          </a:bodyPr>
          <a:lstStyle/>
          <a:p>
            <a:r>
              <a:rPr lang="de-CH" sz="2000" b="1" dirty="0"/>
              <a:t>Terminplanung Schuljahr 2020/2021</a:t>
            </a:r>
          </a:p>
        </p:txBody>
      </p:sp>
      <p:sp>
        <p:nvSpPr>
          <p:cNvPr id="3" name="Inhaltsplatzhalter 2">
            <a:extLst>
              <a:ext uri="{FF2B5EF4-FFF2-40B4-BE49-F238E27FC236}">
                <a16:creationId xmlns:a16="http://schemas.microsoft.com/office/drawing/2014/main" id="{9B959DBB-6808-4DD5-A0F4-84C38D411BB0}"/>
              </a:ext>
            </a:extLst>
          </p:cNvPr>
          <p:cNvSpPr>
            <a:spLocks noGrp="1"/>
          </p:cNvSpPr>
          <p:nvPr>
            <p:ph idx="1"/>
          </p:nvPr>
        </p:nvSpPr>
        <p:spPr/>
        <p:txBody>
          <a:bodyPr/>
          <a:lstStyle/>
          <a:p>
            <a:endParaRPr lang="de-CH"/>
          </a:p>
        </p:txBody>
      </p:sp>
      <p:pic>
        <p:nvPicPr>
          <p:cNvPr id="3074" name="Picture 2">
            <a:extLst>
              <a:ext uri="{FF2B5EF4-FFF2-40B4-BE49-F238E27FC236}">
                <a16:creationId xmlns:a16="http://schemas.microsoft.com/office/drawing/2014/main" id="{EF8EB970-4A47-443D-B097-27634BBF1C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867" y="899592"/>
            <a:ext cx="8367606" cy="5922935"/>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DB19EAC8-423A-4619-AEF4-EC6A95E86917}"/>
              </a:ext>
            </a:extLst>
          </p:cNvPr>
          <p:cNvSpPr txBox="1"/>
          <p:nvPr/>
        </p:nvSpPr>
        <p:spPr>
          <a:xfrm>
            <a:off x="2286000" y="3246163"/>
            <a:ext cx="4572000" cy="369332"/>
          </a:xfrm>
          <a:prstGeom prst="rect">
            <a:avLst/>
          </a:prstGeom>
          <a:noFill/>
        </p:spPr>
        <p:txBody>
          <a:bodyPr wrap="square">
            <a:spAutoFit/>
          </a:bodyPr>
          <a:lstStyle/>
          <a:p>
            <a:r>
              <a:rPr lang="de-CH" b="0" i="0" dirty="0">
                <a:solidFill>
                  <a:srgbClr val="000000"/>
                </a:solidFill>
                <a:effectLst/>
                <a:latin typeface="Times New Roman" panose="02020603050405020304" pitchFamily="18" charset="0"/>
              </a:rPr>
              <a:t> </a:t>
            </a:r>
            <a:endParaRPr lang="de-CH" dirty="0"/>
          </a:p>
        </p:txBody>
      </p:sp>
      <p:sp>
        <p:nvSpPr>
          <p:cNvPr id="5" name="Rechteck: abgerundete Ecken 4">
            <a:extLst>
              <a:ext uri="{FF2B5EF4-FFF2-40B4-BE49-F238E27FC236}">
                <a16:creationId xmlns:a16="http://schemas.microsoft.com/office/drawing/2014/main" id="{6B721826-E13A-4355-8CAE-54FAAC55CEBF}"/>
              </a:ext>
            </a:extLst>
          </p:cNvPr>
          <p:cNvSpPr/>
          <p:nvPr/>
        </p:nvSpPr>
        <p:spPr>
          <a:xfrm>
            <a:off x="5148064" y="5445224"/>
            <a:ext cx="2160240" cy="680939"/>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cxnSp>
        <p:nvCxnSpPr>
          <p:cNvPr id="8" name="Gerader Verbinder 7">
            <a:extLst>
              <a:ext uri="{FF2B5EF4-FFF2-40B4-BE49-F238E27FC236}">
                <a16:creationId xmlns:a16="http://schemas.microsoft.com/office/drawing/2014/main" id="{7EAC9E92-A1DA-4F07-A5EB-8FB6BE29402E}"/>
              </a:ext>
            </a:extLst>
          </p:cNvPr>
          <p:cNvCxnSpPr>
            <a:cxnSpLocks/>
          </p:cNvCxnSpPr>
          <p:nvPr/>
        </p:nvCxnSpPr>
        <p:spPr>
          <a:xfrm>
            <a:off x="3255053" y="4005064"/>
            <a:ext cx="0" cy="1368152"/>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Gerader Verbinder 9">
            <a:extLst>
              <a:ext uri="{FF2B5EF4-FFF2-40B4-BE49-F238E27FC236}">
                <a16:creationId xmlns:a16="http://schemas.microsoft.com/office/drawing/2014/main" id="{52E5AB7E-88BF-4265-AE6D-DD77ED1198CC}"/>
              </a:ext>
            </a:extLst>
          </p:cNvPr>
          <p:cNvCxnSpPr>
            <a:cxnSpLocks/>
          </p:cNvCxnSpPr>
          <p:nvPr/>
        </p:nvCxnSpPr>
        <p:spPr>
          <a:xfrm>
            <a:off x="5709498" y="3990434"/>
            <a:ext cx="0" cy="1238766"/>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19873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F5914-5988-45F7-B911-E63FF75D6569}"/>
              </a:ext>
            </a:extLst>
          </p:cNvPr>
          <p:cNvSpPr>
            <a:spLocks noGrp="1"/>
          </p:cNvSpPr>
          <p:nvPr>
            <p:ph type="title"/>
          </p:nvPr>
        </p:nvSpPr>
        <p:spPr/>
        <p:txBody>
          <a:bodyPr>
            <a:normAutofit fontScale="90000"/>
          </a:bodyPr>
          <a:lstStyle/>
          <a:p>
            <a:r>
              <a:rPr lang="de-CH" dirty="0">
                <a:solidFill>
                  <a:srgbClr val="000000"/>
                </a:solidFill>
              </a:rPr>
              <a:t>Klassenvertreter/in und Stellvertreter/in</a:t>
            </a:r>
            <a:endParaRPr lang="de-CH" dirty="0"/>
          </a:p>
        </p:txBody>
      </p:sp>
      <p:sp>
        <p:nvSpPr>
          <p:cNvPr id="3" name="Inhaltsplatzhalter 2">
            <a:extLst>
              <a:ext uri="{FF2B5EF4-FFF2-40B4-BE49-F238E27FC236}">
                <a16:creationId xmlns:a16="http://schemas.microsoft.com/office/drawing/2014/main" id="{134CBBCD-E656-46BB-AF5C-185F8539AA4B}"/>
              </a:ext>
            </a:extLst>
          </p:cNvPr>
          <p:cNvSpPr>
            <a:spLocks noGrp="1"/>
          </p:cNvSpPr>
          <p:nvPr>
            <p:ph idx="1"/>
          </p:nvPr>
        </p:nvSpPr>
        <p:spPr/>
        <p:txBody>
          <a:bodyPr/>
          <a:lstStyle/>
          <a:p>
            <a:endParaRPr lang="de-CH" dirty="0"/>
          </a:p>
          <a:p>
            <a:pPr marL="514350" indent="-514350">
              <a:buFont typeface="+mj-lt"/>
              <a:buAutoNum type="arabicPeriod"/>
            </a:pPr>
            <a:r>
              <a:rPr lang="de-CH" dirty="0"/>
              <a:t>Wahl der Klassenvertreterin oder des Klassenvertreters</a:t>
            </a:r>
          </a:p>
          <a:p>
            <a:pPr marL="514350" indent="-514350">
              <a:buFont typeface="+mj-lt"/>
              <a:buAutoNum type="arabicPeriod"/>
            </a:pPr>
            <a:r>
              <a:rPr lang="de-CH" dirty="0"/>
              <a:t>Wahl des Stellvertreters oder der Stellvertreterin</a:t>
            </a:r>
          </a:p>
        </p:txBody>
      </p:sp>
    </p:spTree>
    <p:extLst>
      <p:ext uri="{BB962C8B-B14F-4D97-AF65-F5344CB8AC3E}">
        <p14:creationId xmlns:p14="http://schemas.microsoft.com/office/powerpoint/2010/main" val="1908899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ring mir keine Probleme, sondern Lösungen - Förster &amp; Kreuz">
            <a:extLst>
              <a:ext uri="{FF2B5EF4-FFF2-40B4-BE49-F238E27FC236}">
                <a16:creationId xmlns:a16="http://schemas.microsoft.com/office/drawing/2014/main" id="{04FB3B66-4190-4ADD-87A1-B48556D46D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0783"/>
          <a:stretch/>
        </p:blipFill>
        <p:spPr bwMode="auto">
          <a:xfrm>
            <a:off x="302724" y="476672"/>
            <a:ext cx="8841275" cy="638132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828D598-E12F-40A4-9B3E-D9DFDE9F17CF}"/>
              </a:ext>
            </a:extLst>
          </p:cNvPr>
          <p:cNvSpPr>
            <a:spLocks noGrp="1"/>
          </p:cNvSpPr>
          <p:nvPr>
            <p:ph type="title"/>
          </p:nvPr>
        </p:nvSpPr>
        <p:spPr>
          <a:xfrm>
            <a:off x="1691680" y="2524336"/>
            <a:ext cx="6336704" cy="1143000"/>
          </a:xfrm>
        </p:spPr>
        <p:txBody>
          <a:bodyPr/>
          <a:lstStyle/>
          <a:p>
            <a:r>
              <a:rPr lang="de-CH" dirty="0">
                <a:solidFill>
                  <a:schemeClr val="bg1"/>
                </a:solidFill>
              </a:rPr>
              <a:t>Anliegen oder Probleme</a:t>
            </a:r>
          </a:p>
        </p:txBody>
      </p:sp>
      <p:sp>
        <p:nvSpPr>
          <p:cNvPr id="3" name="Inhaltsplatzhalter 2">
            <a:extLst>
              <a:ext uri="{FF2B5EF4-FFF2-40B4-BE49-F238E27FC236}">
                <a16:creationId xmlns:a16="http://schemas.microsoft.com/office/drawing/2014/main" id="{1284DC1C-E578-48D3-B8B3-1002E696C727}"/>
              </a:ext>
            </a:extLst>
          </p:cNvPr>
          <p:cNvSpPr>
            <a:spLocks noGrp="1"/>
          </p:cNvSpPr>
          <p:nvPr>
            <p:ph idx="1"/>
          </p:nvPr>
        </p:nvSpPr>
        <p:spPr/>
        <p:txBody>
          <a:bodyPr/>
          <a:lstStyle/>
          <a:p>
            <a:pPr marL="0" indent="0">
              <a:buNone/>
            </a:pPr>
            <a:endParaRPr lang="de-CH" dirty="0"/>
          </a:p>
          <a:p>
            <a:pPr marL="0" indent="0">
              <a:buNone/>
            </a:pPr>
            <a:endParaRPr lang="de-CH" dirty="0"/>
          </a:p>
        </p:txBody>
      </p:sp>
    </p:spTree>
    <p:extLst>
      <p:ext uri="{BB962C8B-B14F-4D97-AF65-F5344CB8AC3E}">
        <p14:creationId xmlns:p14="http://schemas.microsoft.com/office/powerpoint/2010/main" val="1257202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D5B1B4-C87E-439C-9210-3FB537580660}"/>
              </a:ext>
            </a:extLst>
          </p:cNvPr>
          <p:cNvSpPr>
            <a:spLocks noGrp="1"/>
          </p:cNvSpPr>
          <p:nvPr>
            <p:ph type="title"/>
          </p:nvPr>
        </p:nvSpPr>
        <p:spPr/>
        <p:txBody>
          <a:bodyPr/>
          <a:lstStyle/>
          <a:p>
            <a:r>
              <a:rPr lang="de-CH" dirty="0"/>
              <a:t>Dokumentenmanagement</a:t>
            </a:r>
          </a:p>
        </p:txBody>
      </p:sp>
      <p:sp>
        <p:nvSpPr>
          <p:cNvPr id="3" name="Inhaltsplatzhalter 2">
            <a:extLst>
              <a:ext uri="{FF2B5EF4-FFF2-40B4-BE49-F238E27FC236}">
                <a16:creationId xmlns:a16="http://schemas.microsoft.com/office/drawing/2014/main" id="{E169BDED-9964-492E-AEB1-D87CC32E52E7}"/>
              </a:ext>
            </a:extLst>
          </p:cNvPr>
          <p:cNvSpPr>
            <a:spLocks noGrp="1"/>
          </p:cNvSpPr>
          <p:nvPr>
            <p:ph idx="1"/>
          </p:nvPr>
        </p:nvSpPr>
        <p:spPr/>
        <p:txBody>
          <a:bodyPr anchor="t"/>
          <a:lstStyle/>
          <a:p>
            <a:endParaRPr lang="de-CH" sz="2000" dirty="0"/>
          </a:p>
          <a:p>
            <a:r>
              <a:rPr lang="de-CH" sz="2000" dirty="0"/>
              <a:t>Im M156 arbeiten wir mit dem SharePoint</a:t>
            </a:r>
          </a:p>
          <a:p>
            <a:r>
              <a:rPr lang="de-CH" sz="2000" dirty="0"/>
              <a:t>Alle Dokumente für das Modul 156 befinden sich im SharePoint. </a:t>
            </a:r>
          </a:p>
          <a:p>
            <a:r>
              <a:rPr lang="de-CH" sz="2000" dirty="0"/>
              <a:t>Ablageort für Aufträge ist das SharePoint.</a:t>
            </a:r>
          </a:p>
          <a:p>
            <a:r>
              <a:rPr lang="de-CH" sz="2000" dirty="0">
                <a:latin typeface="Arial"/>
                <a:cs typeface="Arial"/>
              </a:rPr>
              <a:t>Der SharePoint-</a:t>
            </a:r>
            <a:r>
              <a:rPr lang="de-CH" sz="2000" dirty="0">
                <a:latin typeface="Arial"/>
                <a:cs typeface="Arial"/>
                <a:hlinkClick r:id="rId3"/>
              </a:rPr>
              <a:t>Link</a:t>
            </a:r>
            <a:r>
              <a:rPr lang="de-CH" sz="2000" dirty="0">
                <a:latin typeface="Arial"/>
                <a:cs typeface="Arial"/>
              </a:rPr>
              <a:t> befindet sich im BSCW unter Arbeitsbereich\TBZ\Abteilung IT\03 Bereich Lernende\Eintrittsjahr 2017\St17b\05 Informatikmodule\M156</a:t>
            </a:r>
          </a:p>
          <a:p>
            <a:endParaRPr lang="de-CH" dirty="0"/>
          </a:p>
        </p:txBody>
      </p:sp>
    </p:spTree>
    <p:extLst>
      <p:ext uri="{BB962C8B-B14F-4D97-AF65-F5344CB8AC3E}">
        <p14:creationId xmlns:p14="http://schemas.microsoft.com/office/powerpoint/2010/main" val="843890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9D3E54-DE33-44CE-8A28-CA21CA50310F}"/>
              </a:ext>
            </a:extLst>
          </p:cNvPr>
          <p:cNvSpPr>
            <a:spLocks noGrp="1"/>
          </p:cNvSpPr>
          <p:nvPr>
            <p:ph type="title"/>
          </p:nvPr>
        </p:nvSpPr>
        <p:spPr/>
        <p:txBody>
          <a:bodyPr/>
          <a:lstStyle/>
          <a:p>
            <a:r>
              <a:rPr lang="de-CH" dirty="0"/>
              <a:t>Modulidentifikation</a:t>
            </a:r>
          </a:p>
        </p:txBody>
      </p:sp>
      <p:sp>
        <p:nvSpPr>
          <p:cNvPr id="3" name="Inhaltsplatzhalter 2">
            <a:extLst>
              <a:ext uri="{FF2B5EF4-FFF2-40B4-BE49-F238E27FC236}">
                <a16:creationId xmlns:a16="http://schemas.microsoft.com/office/drawing/2014/main" id="{1A478108-FA15-4CEE-AEFC-1426D0343B68}"/>
              </a:ext>
            </a:extLst>
          </p:cNvPr>
          <p:cNvSpPr>
            <a:spLocks noGrp="1"/>
          </p:cNvSpPr>
          <p:nvPr>
            <p:ph idx="1"/>
          </p:nvPr>
        </p:nvSpPr>
        <p:spPr/>
        <p:txBody>
          <a:bodyPr/>
          <a:lstStyle/>
          <a:p>
            <a:pPr marL="0" indent="0">
              <a:buNone/>
            </a:pPr>
            <a:endParaRPr lang="de-CH" sz="800" dirty="0"/>
          </a:p>
          <a:p>
            <a:r>
              <a:rPr lang="de-CH" sz="2400" dirty="0">
                <a:latin typeface="Arial" panose="020B0604020202020204" pitchFamily="34" charset="0"/>
                <a:cs typeface="Arial" panose="020B0604020202020204" pitchFamily="34" charset="0"/>
                <a:hlinkClick r:id="rId3"/>
              </a:rPr>
              <a:t>Link</a:t>
            </a:r>
            <a:r>
              <a:rPr lang="de-CH" sz="2400" dirty="0">
                <a:latin typeface="Arial" panose="020B0604020202020204" pitchFamily="34" charset="0"/>
                <a:cs typeface="Arial" panose="020B0604020202020204" pitchFamily="34" charset="0"/>
              </a:rPr>
              <a:t> zur </a:t>
            </a:r>
            <a:r>
              <a:rPr lang="de-CH" sz="2400" dirty="0" err="1">
                <a:latin typeface="Arial" panose="020B0604020202020204" pitchFamily="34" charset="0"/>
                <a:cs typeface="Arial" panose="020B0604020202020204" pitchFamily="34" charset="0"/>
              </a:rPr>
              <a:t>Modulidentifitationsübersicht</a:t>
            </a:r>
            <a:endParaRPr lang="de-CH" sz="2400" dirty="0">
              <a:latin typeface="Arial" panose="020B0604020202020204" pitchFamily="34" charset="0"/>
              <a:cs typeface="Arial" panose="020B0604020202020204" pitchFamily="34" charset="0"/>
            </a:endParaRPr>
          </a:p>
          <a:p>
            <a:endParaRPr lang="de-CH" sz="2400" dirty="0"/>
          </a:p>
          <a:p>
            <a:endParaRPr lang="de-CH" sz="2400" dirty="0"/>
          </a:p>
          <a:p>
            <a:endParaRPr lang="de-CH" sz="2400" dirty="0"/>
          </a:p>
          <a:p>
            <a:endParaRPr lang="de-CH" sz="2400" dirty="0"/>
          </a:p>
          <a:p>
            <a:endParaRPr lang="de-CH" sz="2400" dirty="0"/>
          </a:p>
          <a:p>
            <a:endParaRPr lang="de-CH" sz="2400" dirty="0"/>
          </a:p>
          <a:p>
            <a:endParaRPr lang="de-CH" sz="2400" dirty="0"/>
          </a:p>
          <a:p>
            <a:endParaRPr lang="de-CH" sz="2400" dirty="0"/>
          </a:p>
          <a:p>
            <a:endParaRPr lang="de-CH" sz="2400" dirty="0"/>
          </a:p>
          <a:p>
            <a:pPr marL="0" indent="0">
              <a:buNone/>
            </a:pPr>
            <a:endParaRPr lang="de-CH" sz="800" dirty="0"/>
          </a:p>
          <a:p>
            <a:pPr marL="0" indent="0">
              <a:buNone/>
            </a:pPr>
            <a:endParaRPr lang="de-CH" sz="800" dirty="0"/>
          </a:p>
          <a:p>
            <a:pPr marL="0" indent="0">
              <a:buNone/>
            </a:pPr>
            <a:r>
              <a:rPr lang="de-CH" sz="800" dirty="0"/>
              <a:t>Von Institut für Interne Revision Österreich - IIA Austria (</a:t>
            </a:r>
            <a:r>
              <a:rPr lang="de-CH" sz="800" dirty="0" err="1"/>
              <a:t>published</a:t>
            </a:r>
            <a:r>
              <a:rPr lang="de-CH" sz="800" dirty="0"/>
              <a:t> </a:t>
            </a:r>
            <a:r>
              <a:rPr lang="de-CH" sz="800" dirty="0" err="1"/>
              <a:t>by</a:t>
            </a:r>
            <a:r>
              <a:rPr lang="de-CH" sz="800" dirty="0"/>
              <a:t> Linde Verlag) - Informationssicherheitsmanagementsystem - Systematische Prüfung und wirksame Prävention, CC BY-SA 3.0 de, https://commons.wikimedia.org/w/index.php?curid=57928268</a:t>
            </a:r>
          </a:p>
        </p:txBody>
      </p:sp>
      <p:pic>
        <p:nvPicPr>
          <p:cNvPr id="2050" name="Picture 2" descr="IT-3-Ebenen-Modell: Prozesse der Informationsverarbeitung und der Informationstechnik auf drei Ebenen dargestellt: 1. User und Prozesse 2. IT-Funktionen (Services) 3. IT-Infrastruktur">
            <a:extLst>
              <a:ext uri="{FF2B5EF4-FFF2-40B4-BE49-F238E27FC236}">
                <a16:creationId xmlns:a16="http://schemas.microsoft.com/office/drawing/2014/main" id="{263076B4-2A5E-4119-A79B-C601947416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805" b="9536"/>
          <a:stretch/>
        </p:blipFill>
        <p:spPr bwMode="auto">
          <a:xfrm>
            <a:off x="1984425" y="2527976"/>
            <a:ext cx="5175150" cy="363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157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p:cNvSpPr txBox="1">
            <a:spLocks noChangeArrowheads="1"/>
          </p:cNvSpPr>
          <p:nvPr/>
        </p:nvSpPr>
        <p:spPr bwMode="auto">
          <a:xfrm>
            <a:off x="684212" y="1547203"/>
            <a:ext cx="4103812" cy="776253"/>
          </a:xfrm>
          <a:prstGeom prst="rect">
            <a:avLst/>
          </a:prstGeom>
          <a:solidFill>
            <a:schemeClr val="accent3">
              <a:lumMod val="60000"/>
              <a:lumOff val="4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tabLst>
                <a:tab pos="628650" algn="l"/>
              </a:tabLst>
              <a:defRPr/>
            </a:pPr>
            <a:r>
              <a:rPr lang="de-CH" altLang="de-DE" sz="1500" b="1" dirty="0">
                <a:latin typeface="+mn-lt"/>
              </a:rPr>
              <a:t>Tag 1	</a:t>
            </a:r>
            <a:r>
              <a:rPr lang="de-CH" altLang="de-DE" sz="1500" dirty="0">
                <a:latin typeface="+mn-lt"/>
              </a:rPr>
              <a:t>Start ins Modul 156</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Aufgabe BPMN</a:t>
            </a:r>
            <a:endParaRPr lang="de-CH" altLang="de-DE" sz="1500" dirty="0">
              <a:solidFill>
                <a:schemeClr val="tx2">
                  <a:lumMod val="75000"/>
                </a:schemeClr>
              </a:solidFill>
              <a:latin typeface="+mn-lt"/>
            </a:endParaRPr>
          </a:p>
        </p:txBody>
      </p:sp>
      <p:sp>
        <p:nvSpPr>
          <p:cNvPr id="5" name="Textfeld 2"/>
          <p:cNvSpPr txBox="1">
            <a:spLocks noChangeArrowheads="1"/>
          </p:cNvSpPr>
          <p:nvPr/>
        </p:nvSpPr>
        <p:spPr bwMode="auto">
          <a:xfrm>
            <a:off x="4932040" y="1544315"/>
            <a:ext cx="396044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nchor="t">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2</a:t>
            </a:r>
            <a:r>
              <a:rPr lang="de-CH" altLang="de-DE" sz="1500" dirty="0">
                <a:latin typeface="+mn-lt"/>
              </a:rPr>
              <a:t>	</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Aufgabe Service Strategie</a:t>
            </a:r>
          </a:p>
        </p:txBody>
      </p:sp>
      <p:sp>
        <p:nvSpPr>
          <p:cNvPr id="6" name="Textfeld 3"/>
          <p:cNvSpPr txBox="1">
            <a:spLocks noChangeArrowheads="1"/>
          </p:cNvSpPr>
          <p:nvPr/>
        </p:nvSpPr>
        <p:spPr bwMode="auto">
          <a:xfrm>
            <a:off x="698046" y="2390208"/>
            <a:ext cx="4103811"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3</a:t>
            </a:r>
          </a:p>
          <a:p>
            <a:pPr eaLnBrk="1" hangingPunct="1">
              <a:defRPr/>
            </a:pPr>
            <a:r>
              <a:rPr lang="de-CH" altLang="de-DE" sz="1500" b="1" dirty="0">
                <a:solidFill>
                  <a:srgbClr val="00B050"/>
                </a:solidFill>
                <a:latin typeface="+mn-lt"/>
              </a:rPr>
              <a:t>Schriftliche Prüfung </a:t>
            </a:r>
            <a:r>
              <a:rPr lang="de-CH" altLang="de-DE" sz="1500" dirty="0">
                <a:latin typeface="+mn-lt"/>
              </a:rPr>
              <a:t>Teil A</a:t>
            </a:r>
          </a:p>
          <a:p>
            <a:pPr eaLnBrk="1" hangingPunct="1">
              <a:defRPr/>
            </a:pPr>
            <a:r>
              <a:rPr lang="de-CH" altLang="de-DE" sz="1500" b="1" dirty="0">
                <a:latin typeface="+mn-lt"/>
              </a:rPr>
              <a:t>Service Design, Auftrag Service Design</a:t>
            </a:r>
          </a:p>
          <a:p>
            <a:pPr eaLnBrk="1" hangingPunct="1">
              <a:defRPr/>
            </a:pPr>
            <a:r>
              <a:rPr lang="de-CH" altLang="de-DE" sz="1500" b="1" dirty="0">
                <a:latin typeface="+mn-lt"/>
              </a:rPr>
              <a:t>Start der Arbeit am Fallbeispiel</a:t>
            </a:r>
            <a:endParaRPr lang="de-CH" altLang="de-DE" sz="1500" dirty="0">
              <a:solidFill>
                <a:schemeClr val="tx2">
                  <a:lumMod val="75000"/>
                </a:schemeClr>
              </a:solidFill>
              <a:latin typeface="+mn-lt"/>
            </a:endParaRPr>
          </a:p>
        </p:txBody>
      </p:sp>
      <p:sp>
        <p:nvSpPr>
          <p:cNvPr id="7" name="Textfeld 5"/>
          <p:cNvSpPr txBox="1">
            <a:spLocks noChangeArrowheads="1"/>
          </p:cNvSpPr>
          <p:nvPr/>
        </p:nvSpPr>
        <p:spPr bwMode="auto">
          <a:xfrm>
            <a:off x="4954924" y="2390208"/>
            <a:ext cx="3939802"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4     	</a:t>
            </a:r>
            <a:endParaRPr lang="de-CH" altLang="de-DE" sz="1500" dirty="0">
              <a:latin typeface="+mn-lt"/>
            </a:endParaRPr>
          </a:p>
          <a:p>
            <a:pPr eaLnBrk="1" hangingPunct="1">
              <a:defRPr/>
            </a:pPr>
            <a:r>
              <a:rPr lang="de-CH" altLang="de-DE" sz="1500" b="1" dirty="0">
                <a:latin typeface="+mn-lt"/>
              </a:rPr>
              <a:t>Service Design</a:t>
            </a:r>
          </a:p>
          <a:p>
            <a:pPr eaLnBrk="1" hangingPunct="1">
              <a:defRPr/>
            </a:pPr>
            <a:r>
              <a:rPr lang="de-CH" altLang="de-DE" sz="1500" b="1" dirty="0">
                <a:latin typeface="+mn-lt"/>
              </a:rPr>
              <a:t>Service entwerfen</a:t>
            </a:r>
          </a:p>
          <a:p>
            <a:pPr eaLnBrk="1" hangingPunct="1">
              <a:defRPr/>
            </a:pPr>
            <a:r>
              <a:rPr lang="de-CH" altLang="de-DE" sz="1500" b="1" dirty="0">
                <a:latin typeface="+mn-lt"/>
              </a:rPr>
              <a:t>Fallbearbeitung</a:t>
            </a:r>
          </a:p>
        </p:txBody>
      </p:sp>
      <p:sp>
        <p:nvSpPr>
          <p:cNvPr id="8" name="Textfeld 6"/>
          <p:cNvSpPr txBox="1">
            <a:spLocks noChangeArrowheads="1"/>
          </p:cNvSpPr>
          <p:nvPr/>
        </p:nvSpPr>
        <p:spPr bwMode="auto">
          <a:xfrm>
            <a:off x="698046" y="3458931"/>
            <a:ext cx="4094761" cy="776253"/>
          </a:xfrm>
          <a:prstGeom prst="rect">
            <a:avLst/>
          </a:prstGeom>
          <a:solidFill>
            <a:schemeClr val="accent2">
              <a:lumMod val="20000"/>
              <a:lumOff val="8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5</a:t>
            </a:r>
            <a:r>
              <a:rPr lang="de-CH" altLang="de-DE" sz="1500" dirty="0">
                <a:latin typeface="+mn-lt"/>
              </a:rPr>
              <a:t>     </a:t>
            </a:r>
            <a:r>
              <a:rPr lang="de-CH" altLang="de-DE" sz="1500" b="1" dirty="0">
                <a:solidFill>
                  <a:srgbClr val="FF0000"/>
                </a:solidFill>
                <a:latin typeface="+mn-lt"/>
              </a:rPr>
              <a:t>Kein Unterricht</a:t>
            </a:r>
            <a:r>
              <a:rPr lang="de-CH" altLang="de-DE" sz="1500" b="1" dirty="0">
                <a:latin typeface="+mn-lt"/>
              </a:rPr>
              <a:t>	 </a:t>
            </a:r>
            <a:br>
              <a:rPr lang="de-CH" altLang="de-DE" sz="1500" dirty="0">
                <a:latin typeface="+mn-lt"/>
              </a:rPr>
            </a:br>
            <a:r>
              <a:rPr lang="de-CH" altLang="de-DE" sz="1500" b="1" dirty="0">
                <a:latin typeface="+mn-lt"/>
              </a:rPr>
              <a:t>Knabenschiessen</a:t>
            </a:r>
          </a:p>
          <a:p>
            <a:pPr eaLnBrk="1" hangingPunct="1">
              <a:defRPr/>
            </a:pPr>
            <a:r>
              <a:rPr lang="de-CH" altLang="de-DE" sz="1500" dirty="0">
                <a:latin typeface="+mn-lt"/>
              </a:rPr>
              <a:t>Teil B lesen und Repetitionsfragen beantworten</a:t>
            </a:r>
          </a:p>
        </p:txBody>
      </p:sp>
      <p:sp>
        <p:nvSpPr>
          <p:cNvPr id="9" name="Textfeld 7"/>
          <p:cNvSpPr txBox="1">
            <a:spLocks noChangeArrowheads="1"/>
          </p:cNvSpPr>
          <p:nvPr/>
        </p:nvSpPr>
        <p:spPr bwMode="auto">
          <a:xfrm>
            <a:off x="4952678" y="3467665"/>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6      	</a:t>
            </a:r>
            <a:br>
              <a:rPr lang="de-CH" altLang="de-DE" sz="1500" dirty="0">
                <a:latin typeface="+mn-lt"/>
              </a:rPr>
            </a:br>
            <a:r>
              <a:rPr lang="de-CH" altLang="de-DE" sz="1500" b="1" dirty="0">
                <a:latin typeface="+mn-lt"/>
              </a:rPr>
              <a:t>Service entwerfen</a:t>
            </a:r>
            <a:endParaRPr lang="de-CH" altLang="de-DE" sz="1500" dirty="0">
              <a:latin typeface="+mn-lt"/>
            </a:endParaRPr>
          </a:p>
          <a:p>
            <a:pPr eaLnBrk="1" hangingPunct="1">
              <a:defRPr/>
            </a:pPr>
            <a:r>
              <a:rPr lang="de-CH" altLang="de-DE" sz="1500" b="1" dirty="0">
                <a:latin typeface="+mn-lt"/>
              </a:rPr>
              <a:t>Fallbearbeitung</a:t>
            </a:r>
            <a:endParaRPr lang="de-CH" altLang="de-DE" sz="1500" dirty="0"/>
          </a:p>
        </p:txBody>
      </p:sp>
      <p:sp>
        <p:nvSpPr>
          <p:cNvPr id="10" name="Textfeld 8"/>
          <p:cNvSpPr txBox="1">
            <a:spLocks noChangeArrowheads="1"/>
          </p:cNvSpPr>
          <p:nvPr/>
        </p:nvSpPr>
        <p:spPr bwMode="auto">
          <a:xfrm>
            <a:off x="688738" y="4331466"/>
            <a:ext cx="4094760"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7</a:t>
            </a:r>
            <a:r>
              <a:rPr lang="de-CH" altLang="de-DE" sz="1500" dirty="0">
                <a:latin typeface="+mn-lt"/>
              </a:rPr>
              <a:t>	</a:t>
            </a:r>
            <a:br>
              <a:rPr lang="de-CH" altLang="de-DE" sz="1500" dirty="0">
                <a:latin typeface="+mn-lt"/>
              </a:rPr>
            </a:br>
            <a:r>
              <a:rPr lang="de-CH" altLang="de-DE" sz="1500" b="1" dirty="0">
                <a:solidFill>
                  <a:srgbClr val="00B050"/>
                </a:solidFill>
                <a:latin typeface="+mn-lt"/>
              </a:rPr>
              <a:t>Schriftliche Prüfung </a:t>
            </a:r>
            <a:r>
              <a:rPr lang="de-CH" altLang="de-DE" sz="1500" dirty="0">
                <a:latin typeface="+mn-lt"/>
              </a:rPr>
              <a:t>Teil B</a:t>
            </a:r>
            <a:endParaRPr lang="de-CH" altLang="de-DE" sz="1500" dirty="0">
              <a:solidFill>
                <a:schemeClr val="tx2">
                  <a:lumMod val="75000"/>
                </a:schemeClr>
              </a:solidFill>
              <a:latin typeface="+mn-lt"/>
            </a:endParaRPr>
          </a:p>
          <a:p>
            <a:pPr eaLnBrk="1" hangingPunct="1">
              <a:defRPr/>
            </a:pPr>
            <a:r>
              <a:rPr lang="de-CH" altLang="de-DE" sz="1500" b="1" dirty="0">
                <a:latin typeface="+mn-lt"/>
              </a:rPr>
              <a:t>Service testen und einführen</a:t>
            </a:r>
          </a:p>
          <a:p>
            <a:pPr eaLnBrk="1" hangingPunct="1">
              <a:defRPr/>
            </a:pPr>
            <a:r>
              <a:rPr lang="de-CH" altLang="de-DE" sz="1500" b="1" dirty="0">
                <a:latin typeface="+mn-lt"/>
              </a:rPr>
              <a:t>Fallbearbeitung </a:t>
            </a:r>
            <a:endParaRPr lang="de-CH" altLang="de-DE" sz="1500" dirty="0">
              <a:latin typeface="+mn-lt"/>
            </a:endParaRPr>
          </a:p>
        </p:txBody>
      </p:sp>
      <p:sp>
        <p:nvSpPr>
          <p:cNvPr id="13" name="Titel 1"/>
          <p:cNvSpPr>
            <a:spLocks noGrp="1"/>
          </p:cNvSpPr>
          <p:nvPr>
            <p:ph type="title"/>
          </p:nvPr>
        </p:nvSpPr>
        <p:spPr bwMode="auto">
          <a:xfrm>
            <a:off x="576263" y="836712"/>
            <a:ext cx="8229600" cy="7796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de-CH" altLang="de-DE" dirty="0"/>
              <a:t>Modulübersicht</a:t>
            </a:r>
          </a:p>
        </p:txBody>
      </p:sp>
      <p:sp>
        <p:nvSpPr>
          <p:cNvPr id="12" name="Textfeld 8"/>
          <p:cNvSpPr txBox="1">
            <a:spLocks noChangeArrowheads="1"/>
          </p:cNvSpPr>
          <p:nvPr/>
        </p:nvSpPr>
        <p:spPr bwMode="auto">
          <a:xfrm>
            <a:off x="4955781" y="4331466"/>
            <a:ext cx="3936699"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8</a:t>
            </a:r>
            <a:r>
              <a:rPr lang="de-CH" altLang="de-DE" sz="1500" b="1" dirty="0">
                <a:solidFill>
                  <a:srgbClr val="FF0000"/>
                </a:solidFill>
                <a:latin typeface="+mn-lt"/>
              </a:rPr>
              <a:t>	</a:t>
            </a:r>
            <a:br>
              <a:rPr lang="de-CH" altLang="de-DE" sz="1500" dirty="0">
                <a:latin typeface="+mn-lt"/>
              </a:rPr>
            </a:br>
            <a:r>
              <a:rPr lang="de-CH" altLang="de-DE" sz="1500" b="1" dirty="0">
                <a:latin typeface="+mn-lt"/>
              </a:rPr>
              <a:t>Service testen und einführen</a:t>
            </a:r>
          </a:p>
          <a:p>
            <a:pPr eaLnBrk="1" hangingPunct="1">
              <a:defRPr/>
            </a:pPr>
            <a:r>
              <a:rPr lang="de-CH" altLang="de-DE" sz="1500" b="1" dirty="0">
                <a:latin typeface="+mn-lt"/>
              </a:rPr>
              <a:t>Service betreiben und sicherstellen</a:t>
            </a:r>
          </a:p>
          <a:p>
            <a:pPr eaLnBrk="1" hangingPunct="1">
              <a:defRPr/>
            </a:pPr>
            <a:r>
              <a:rPr lang="de-CH" altLang="de-DE" sz="1500" b="1" dirty="0">
                <a:latin typeface="+mn-lt"/>
              </a:rPr>
              <a:t>Fallbearbeitung</a:t>
            </a:r>
          </a:p>
        </p:txBody>
      </p:sp>
      <p:sp>
        <p:nvSpPr>
          <p:cNvPr id="11" name="Textfeld 8">
            <a:extLst>
              <a:ext uri="{FF2B5EF4-FFF2-40B4-BE49-F238E27FC236}">
                <a16:creationId xmlns:a16="http://schemas.microsoft.com/office/drawing/2014/main" id="{698F8C34-5D37-4526-B94A-0D2A54A3387B}"/>
              </a:ext>
            </a:extLst>
          </p:cNvPr>
          <p:cNvSpPr txBox="1">
            <a:spLocks noChangeArrowheads="1"/>
          </p:cNvSpPr>
          <p:nvPr/>
        </p:nvSpPr>
        <p:spPr bwMode="auto">
          <a:xfrm>
            <a:off x="4944078" y="5448582"/>
            <a:ext cx="39484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10</a:t>
            </a:r>
            <a:r>
              <a:rPr lang="de-CH" altLang="de-DE" sz="1500" dirty="0">
                <a:latin typeface="+mn-lt"/>
              </a:rPr>
              <a:t>	</a:t>
            </a:r>
            <a:br>
              <a:rPr lang="de-CH" altLang="de-DE" sz="1500" dirty="0">
                <a:latin typeface="+mn-lt"/>
              </a:rPr>
            </a:br>
            <a:r>
              <a:rPr lang="de-CH" altLang="de-DE" sz="1500" b="1" dirty="0">
                <a:solidFill>
                  <a:srgbClr val="00B050"/>
                </a:solidFill>
                <a:latin typeface="+mn-lt"/>
              </a:rPr>
              <a:t>Schriftliche Prüfung </a:t>
            </a:r>
            <a:r>
              <a:rPr lang="de-CH" altLang="de-DE" sz="1500" dirty="0">
                <a:latin typeface="+mn-lt"/>
              </a:rPr>
              <a:t>Teil C</a:t>
            </a:r>
          </a:p>
          <a:p>
            <a:pPr eaLnBrk="1" hangingPunct="1">
              <a:defRPr/>
            </a:pPr>
            <a:r>
              <a:rPr lang="de-CH" altLang="de-DE" sz="1500" b="1" dirty="0">
                <a:latin typeface="+mn-lt"/>
              </a:rPr>
              <a:t>Präsentation der Gruppenarbeit und Abgabe</a:t>
            </a:r>
          </a:p>
        </p:txBody>
      </p:sp>
      <p:sp>
        <p:nvSpPr>
          <p:cNvPr id="14" name="Textfeld 8">
            <a:extLst>
              <a:ext uri="{FF2B5EF4-FFF2-40B4-BE49-F238E27FC236}">
                <a16:creationId xmlns:a16="http://schemas.microsoft.com/office/drawing/2014/main" id="{7F758D1E-F2A4-4187-A8A9-210570580300}"/>
              </a:ext>
            </a:extLst>
          </p:cNvPr>
          <p:cNvSpPr txBox="1">
            <a:spLocks noChangeArrowheads="1"/>
          </p:cNvSpPr>
          <p:nvPr/>
        </p:nvSpPr>
        <p:spPr bwMode="auto">
          <a:xfrm>
            <a:off x="683568" y="5448582"/>
            <a:ext cx="409476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9</a:t>
            </a:r>
            <a:r>
              <a:rPr lang="de-CH" altLang="de-DE" sz="1500" dirty="0">
                <a:latin typeface="+mn-lt"/>
              </a:rPr>
              <a:t>	</a:t>
            </a:r>
            <a:br>
              <a:rPr lang="de-CH" altLang="de-DE" sz="1500" dirty="0">
                <a:latin typeface="+mn-lt"/>
              </a:rPr>
            </a:br>
            <a:r>
              <a:rPr lang="de-CH" altLang="de-DE" sz="1500" b="1" dirty="0">
                <a:latin typeface="+mn-lt"/>
              </a:rPr>
              <a:t>Service betreiben und sicherstellen</a:t>
            </a:r>
            <a:br>
              <a:rPr lang="de-CH" altLang="de-DE" sz="1500" dirty="0">
                <a:latin typeface="+mn-lt"/>
              </a:rPr>
            </a:br>
            <a:r>
              <a:rPr lang="de-CH" altLang="de-DE" sz="1500" b="1" dirty="0">
                <a:latin typeface="+mn-lt"/>
              </a:rPr>
              <a:t>Fallbearbeitung</a:t>
            </a:r>
          </a:p>
        </p:txBody>
      </p:sp>
      <p:sp>
        <p:nvSpPr>
          <p:cNvPr id="15" name="Textfeld 14">
            <a:extLst>
              <a:ext uri="{FF2B5EF4-FFF2-40B4-BE49-F238E27FC236}">
                <a16:creationId xmlns:a16="http://schemas.microsoft.com/office/drawing/2014/main" id="{C2B75F72-6EB0-4408-BA86-85097E1BE411}"/>
              </a:ext>
            </a:extLst>
          </p:cNvPr>
          <p:cNvSpPr txBox="1"/>
          <p:nvPr/>
        </p:nvSpPr>
        <p:spPr>
          <a:xfrm>
            <a:off x="576263" y="6516052"/>
            <a:ext cx="5098090" cy="369332"/>
          </a:xfrm>
          <a:prstGeom prst="rect">
            <a:avLst/>
          </a:prstGeom>
          <a:noFill/>
        </p:spPr>
        <p:txBody>
          <a:bodyPr wrap="square">
            <a:spAutoFit/>
          </a:bodyPr>
          <a:lstStyle/>
          <a:p>
            <a:r>
              <a:rPr lang="de-CH" b="0" i="0" dirty="0">
                <a:solidFill>
                  <a:srgbClr val="000000"/>
                </a:solidFill>
                <a:effectLst/>
                <a:latin typeface="Arial" panose="020B0604020202020204" pitchFamily="34" charset="0"/>
                <a:cs typeface="Arial" panose="020B0604020202020204" pitchFamily="34" charset="0"/>
              </a:rPr>
              <a:t> </a:t>
            </a:r>
            <a:r>
              <a:rPr lang="de-CH" b="1" dirty="0">
                <a:solidFill>
                  <a:srgbClr val="000000"/>
                </a:solidFill>
                <a:latin typeface="Arial" panose="020B0604020202020204" pitchFamily="34" charset="0"/>
                <a:cs typeface="Arial" panose="020B0604020202020204" pitchFamily="34" charset="0"/>
              </a:rPr>
              <a:t>Detaillierte Übersicht, siehe</a:t>
            </a:r>
            <a:r>
              <a:rPr lang="de-CH" dirty="0">
                <a:solidFill>
                  <a:srgbClr val="000000"/>
                </a:solidFill>
                <a:latin typeface="Arial" panose="020B0604020202020204" pitchFamily="34" charset="0"/>
                <a:cs typeface="Arial" panose="020B0604020202020204" pitchFamily="34" charset="0"/>
              </a:rPr>
              <a:t>; </a:t>
            </a:r>
            <a:r>
              <a:rPr lang="de-CH" dirty="0">
                <a:solidFill>
                  <a:srgbClr val="000000"/>
                </a:solidFill>
                <a:highlight>
                  <a:srgbClr val="FF0000"/>
                </a:highlight>
                <a:latin typeface="Arial" panose="020B0604020202020204" pitchFamily="34" charset="0"/>
                <a:cs typeface="Arial" panose="020B0604020202020204" pitchFamily="34" charset="0"/>
              </a:rPr>
              <a:t>Fächertagebuch</a:t>
            </a:r>
            <a:endParaRPr lang="de-CH" dirty="0">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64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C5FBA-B847-474B-BCA2-3888970BC67E}"/>
              </a:ext>
            </a:extLst>
          </p:cNvPr>
          <p:cNvSpPr>
            <a:spLocks noGrp="1"/>
          </p:cNvSpPr>
          <p:nvPr>
            <p:ph type="title"/>
          </p:nvPr>
        </p:nvSpPr>
        <p:spPr/>
        <p:txBody>
          <a:bodyPr/>
          <a:lstStyle/>
          <a:p>
            <a:r>
              <a:rPr lang="de-CH" dirty="0"/>
              <a:t>Aufbau </a:t>
            </a:r>
            <a:r>
              <a:rPr lang="de-CH" dirty="0" err="1"/>
              <a:t>Compedio</a:t>
            </a:r>
            <a:r>
              <a:rPr lang="de-CH" dirty="0"/>
              <a:t> M156</a:t>
            </a:r>
          </a:p>
        </p:txBody>
      </p:sp>
      <p:pic>
        <p:nvPicPr>
          <p:cNvPr id="4" name="Grafik 3">
            <a:extLst>
              <a:ext uri="{FF2B5EF4-FFF2-40B4-BE49-F238E27FC236}">
                <a16:creationId xmlns:a16="http://schemas.microsoft.com/office/drawing/2014/main" id="{11A95758-28CD-42B6-940E-ABD095671357}"/>
              </a:ext>
            </a:extLst>
          </p:cNvPr>
          <p:cNvPicPr>
            <a:picLocks noChangeAspect="1"/>
          </p:cNvPicPr>
          <p:nvPr/>
        </p:nvPicPr>
        <p:blipFill>
          <a:blip r:embed="rId3"/>
          <a:stretch>
            <a:fillRect/>
          </a:stretch>
        </p:blipFill>
        <p:spPr>
          <a:xfrm>
            <a:off x="844358" y="2348880"/>
            <a:ext cx="7455283" cy="3359323"/>
          </a:xfrm>
          <a:prstGeom prst="rect">
            <a:avLst/>
          </a:prstGeom>
        </p:spPr>
      </p:pic>
    </p:spTree>
    <p:extLst>
      <p:ext uri="{BB962C8B-B14F-4D97-AF65-F5344CB8AC3E}">
        <p14:creationId xmlns:p14="http://schemas.microsoft.com/office/powerpoint/2010/main" val="1403447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ED979-3B44-417D-B216-509273E209D8}"/>
              </a:ext>
            </a:extLst>
          </p:cNvPr>
          <p:cNvSpPr>
            <a:spLocks noGrp="1"/>
          </p:cNvSpPr>
          <p:nvPr>
            <p:ph type="title"/>
          </p:nvPr>
        </p:nvSpPr>
        <p:spPr/>
        <p:txBody>
          <a:bodyPr/>
          <a:lstStyle/>
          <a:p>
            <a:r>
              <a:rPr lang="de-CH" dirty="0"/>
              <a:t>Ziele Tag 1</a:t>
            </a:r>
          </a:p>
        </p:txBody>
      </p:sp>
      <p:sp>
        <p:nvSpPr>
          <p:cNvPr id="3" name="Inhaltsplatzhalter 2">
            <a:extLst>
              <a:ext uri="{FF2B5EF4-FFF2-40B4-BE49-F238E27FC236}">
                <a16:creationId xmlns:a16="http://schemas.microsoft.com/office/drawing/2014/main" id="{8C2B30BD-E376-47F3-B0D6-8F56885FB91D}"/>
              </a:ext>
            </a:extLst>
          </p:cNvPr>
          <p:cNvSpPr>
            <a:spLocks noGrp="1"/>
          </p:cNvSpPr>
          <p:nvPr>
            <p:ph idx="1"/>
          </p:nvPr>
        </p:nvSpPr>
        <p:spPr/>
        <p:txBody>
          <a:bodyPr/>
          <a:lstStyle/>
          <a:p>
            <a:pPr>
              <a:lnSpc>
                <a:spcPct val="94000"/>
              </a:lnSpc>
              <a:buClr>
                <a:srgbClr val="000000"/>
              </a:buClr>
              <a:buSzPct val="100000"/>
              <a:buFont typeface="Arial" charset="0"/>
              <a:buChar char="•"/>
            </a:pPr>
            <a:r>
              <a:rPr lang="de-CH" altLang="de-DE" sz="2400" dirty="0">
                <a:solidFill>
                  <a:srgbClr val="000000"/>
                </a:solidFill>
              </a:rPr>
              <a:t>Sie erhalten einen </a:t>
            </a:r>
            <a:r>
              <a:rPr lang="de-CH" altLang="de-DE" sz="2400" b="1" dirty="0">
                <a:solidFill>
                  <a:srgbClr val="000000"/>
                </a:solidFill>
              </a:rPr>
              <a:t>Überblick</a:t>
            </a:r>
            <a:r>
              <a:rPr lang="de-CH" altLang="de-DE" sz="2400" dirty="0">
                <a:solidFill>
                  <a:srgbClr val="000000"/>
                </a:solidFill>
              </a:rPr>
              <a:t> über den Inhalt und die Ziele im </a:t>
            </a:r>
            <a:r>
              <a:rPr lang="de-CH" altLang="de-DE" sz="2400" b="1" dirty="0">
                <a:solidFill>
                  <a:srgbClr val="000000"/>
                </a:solidFill>
              </a:rPr>
              <a:t>Modul 156</a:t>
            </a:r>
            <a:r>
              <a:rPr lang="de-CH" altLang="de-DE" sz="2400" dirty="0">
                <a:solidFill>
                  <a:srgbClr val="000000"/>
                </a:solidFill>
              </a:rPr>
              <a:t>: Neue Services entwickeln und Einführung planen.</a:t>
            </a:r>
          </a:p>
          <a:p>
            <a:r>
              <a:rPr lang="de-CH" sz="2400" b="1" dirty="0"/>
              <a:t>HK* 1.1</a:t>
            </a:r>
            <a:r>
              <a:rPr lang="de-CH" sz="2400" dirty="0"/>
              <a:t>: Kennt Merkmale von Leistungen einer Serviceeinheit, die für die Zusammenarbeit zwischen Leistungserbringer und Leistungsempfänger relevant sind.</a:t>
            </a:r>
          </a:p>
          <a:p>
            <a:endParaRPr lang="de-CH" sz="2400" dirty="0"/>
          </a:p>
          <a:p>
            <a:endParaRPr lang="de-CH" sz="2400" dirty="0"/>
          </a:p>
          <a:p>
            <a:endParaRPr lang="de-CH" sz="2400" dirty="0"/>
          </a:p>
          <a:p>
            <a:endParaRPr lang="de-CH" sz="2400" dirty="0"/>
          </a:p>
          <a:p>
            <a:pPr marL="0" indent="0">
              <a:buNone/>
            </a:pPr>
            <a:endParaRPr lang="de-CH" dirty="0"/>
          </a:p>
          <a:p>
            <a:pPr marL="0" indent="0" algn="r">
              <a:buNone/>
            </a:pPr>
            <a:r>
              <a:rPr lang="de-CH" sz="1400" dirty="0"/>
              <a:t>*HK = Handlungsnotwendige Kenntnisse</a:t>
            </a:r>
          </a:p>
          <a:p>
            <a:pPr marL="0" indent="0">
              <a:buNone/>
            </a:pPr>
            <a:endParaRPr lang="de-CH" dirty="0"/>
          </a:p>
        </p:txBody>
      </p:sp>
    </p:spTree>
    <p:extLst>
      <p:ext uri="{BB962C8B-B14F-4D97-AF65-F5344CB8AC3E}">
        <p14:creationId xmlns:p14="http://schemas.microsoft.com/office/powerpoint/2010/main" val="844374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D280C3-F6CE-4F37-87C2-CB81D9BBA54E}"/>
              </a:ext>
            </a:extLst>
          </p:cNvPr>
          <p:cNvSpPr>
            <a:spLocks noGrp="1"/>
          </p:cNvSpPr>
          <p:nvPr>
            <p:ph type="title"/>
          </p:nvPr>
        </p:nvSpPr>
        <p:spPr/>
        <p:txBody>
          <a:bodyPr>
            <a:normAutofit fontScale="90000"/>
          </a:bodyPr>
          <a:lstStyle/>
          <a:p>
            <a:r>
              <a:rPr lang="de-CH" dirty="0"/>
              <a:t>Grundlagen zur Serviceentwicklung</a:t>
            </a:r>
          </a:p>
        </p:txBody>
      </p:sp>
      <p:sp>
        <p:nvSpPr>
          <p:cNvPr id="3" name="Inhaltsplatzhalter 2">
            <a:extLst>
              <a:ext uri="{FF2B5EF4-FFF2-40B4-BE49-F238E27FC236}">
                <a16:creationId xmlns:a16="http://schemas.microsoft.com/office/drawing/2014/main" id="{CC6F833E-EDF4-40EA-A141-4F5B1D0F684E}"/>
              </a:ext>
            </a:extLst>
          </p:cNvPr>
          <p:cNvSpPr>
            <a:spLocks noGrp="1"/>
          </p:cNvSpPr>
          <p:nvPr>
            <p:ph idx="1"/>
          </p:nvPr>
        </p:nvSpPr>
        <p:spPr/>
        <p:txBody>
          <a:bodyPr/>
          <a:lstStyle/>
          <a:p>
            <a:endParaRPr lang="de-CH" dirty="0"/>
          </a:p>
          <a:p>
            <a:r>
              <a:rPr lang="de-CH" dirty="0"/>
              <a:t>Kapitel 1: Service Management nach ITIL</a:t>
            </a:r>
          </a:p>
          <a:p>
            <a:r>
              <a:rPr lang="de-CH" dirty="0"/>
              <a:t>Kapitel 2: Service-Strategien</a:t>
            </a:r>
          </a:p>
          <a:p>
            <a:endParaRPr lang="de-CH" dirty="0"/>
          </a:p>
        </p:txBody>
      </p:sp>
    </p:spTree>
    <p:extLst>
      <p:ext uri="{BB962C8B-B14F-4D97-AF65-F5344CB8AC3E}">
        <p14:creationId xmlns:p14="http://schemas.microsoft.com/office/powerpoint/2010/main" val="3147422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D280C3-F6CE-4F37-87C2-CB81D9BBA54E}"/>
              </a:ext>
            </a:extLst>
          </p:cNvPr>
          <p:cNvSpPr>
            <a:spLocks noGrp="1"/>
          </p:cNvSpPr>
          <p:nvPr>
            <p:ph type="title"/>
          </p:nvPr>
        </p:nvSpPr>
        <p:spPr/>
        <p:txBody>
          <a:bodyPr>
            <a:normAutofit/>
          </a:bodyPr>
          <a:lstStyle/>
          <a:p>
            <a:r>
              <a:rPr lang="de-CH" dirty="0"/>
              <a:t>Service Management nach ITIL</a:t>
            </a:r>
          </a:p>
        </p:txBody>
      </p:sp>
      <p:sp>
        <p:nvSpPr>
          <p:cNvPr id="3" name="Inhaltsplatzhalter 2">
            <a:extLst>
              <a:ext uri="{FF2B5EF4-FFF2-40B4-BE49-F238E27FC236}">
                <a16:creationId xmlns:a16="http://schemas.microsoft.com/office/drawing/2014/main" id="{CC6F833E-EDF4-40EA-A141-4F5B1D0F684E}"/>
              </a:ext>
            </a:extLst>
          </p:cNvPr>
          <p:cNvSpPr>
            <a:spLocks noGrp="1"/>
          </p:cNvSpPr>
          <p:nvPr>
            <p:ph idx="1"/>
          </p:nvPr>
        </p:nvSpPr>
        <p:spPr/>
        <p:txBody>
          <a:bodyPr/>
          <a:lstStyle/>
          <a:p>
            <a:endParaRPr lang="de-CH" dirty="0"/>
          </a:p>
          <a:p>
            <a:r>
              <a:rPr lang="de-CH" dirty="0"/>
              <a:t>Was ist ein IT-Service?</a:t>
            </a:r>
          </a:p>
          <a:p>
            <a:r>
              <a:rPr lang="de-CH" dirty="0"/>
              <a:t>Was bedeutet und beinhaltet ein Service Management?</a:t>
            </a:r>
          </a:p>
          <a:p>
            <a:r>
              <a:rPr lang="de-CH" dirty="0"/>
              <a:t>IT Infrastructure Library</a:t>
            </a:r>
          </a:p>
          <a:p>
            <a:r>
              <a:rPr lang="de-CH" dirty="0"/>
              <a:t>Was bedeutet und beinhaltet ein Service </a:t>
            </a:r>
            <a:r>
              <a:rPr lang="de-CH" dirty="0" err="1"/>
              <a:t>Mangement</a:t>
            </a:r>
            <a:r>
              <a:rPr lang="de-CH" dirty="0"/>
              <a:t> nach ITIL?</a:t>
            </a:r>
          </a:p>
          <a:p>
            <a:r>
              <a:rPr lang="de-CH" dirty="0"/>
              <a:t>Zertifizierungen</a:t>
            </a:r>
          </a:p>
          <a:p>
            <a:r>
              <a:rPr lang="de-CH" dirty="0"/>
              <a:t>Anbieter eines IT-Services</a:t>
            </a:r>
          </a:p>
          <a:p>
            <a:pPr marL="0" indent="0">
              <a:buNone/>
            </a:pPr>
            <a:endParaRPr lang="de-CH" dirty="0"/>
          </a:p>
          <a:p>
            <a:endParaRPr lang="de-CH" dirty="0"/>
          </a:p>
        </p:txBody>
      </p:sp>
    </p:spTree>
    <p:extLst>
      <p:ext uri="{BB962C8B-B14F-4D97-AF65-F5344CB8AC3E}">
        <p14:creationId xmlns:p14="http://schemas.microsoft.com/office/powerpoint/2010/main" val="1683518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9948E-8C5E-47AF-8831-E00CCB3161E3}"/>
              </a:ext>
            </a:extLst>
          </p:cNvPr>
          <p:cNvSpPr>
            <a:spLocks noGrp="1"/>
          </p:cNvSpPr>
          <p:nvPr>
            <p:ph type="title"/>
          </p:nvPr>
        </p:nvSpPr>
        <p:spPr/>
        <p:txBody>
          <a:bodyPr/>
          <a:lstStyle/>
          <a:p>
            <a:r>
              <a:rPr lang="de-CH" dirty="0"/>
              <a:t>Was ist ein Service?</a:t>
            </a:r>
          </a:p>
        </p:txBody>
      </p:sp>
      <p:sp>
        <p:nvSpPr>
          <p:cNvPr id="3" name="Inhaltsplatzhalter 2">
            <a:extLst>
              <a:ext uri="{FF2B5EF4-FFF2-40B4-BE49-F238E27FC236}">
                <a16:creationId xmlns:a16="http://schemas.microsoft.com/office/drawing/2014/main" id="{9C859686-14BD-48EF-BE70-C1EC7AAE2969}"/>
              </a:ext>
            </a:extLst>
          </p:cNvPr>
          <p:cNvSpPr>
            <a:spLocks noGrp="1"/>
          </p:cNvSpPr>
          <p:nvPr>
            <p:ph idx="1"/>
          </p:nvPr>
        </p:nvSpPr>
        <p:spPr>
          <a:xfrm>
            <a:off x="457200" y="1600200"/>
            <a:ext cx="8507288" cy="4525963"/>
          </a:xfrm>
        </p:spPr>
        <p:txBody>
          <a:bodyPr/>
          <a:lstStyle/>
          <a:p>
            <a:pPr marL="0" indent="0">
              <a:buNone/>
            </a:pPr>
            <a:r>
              <a:rPr lang="de-CH" sz="2000" b="1" dirty="0"/>
              <a:t>Definition:</a:t>
            </a:r>
          </a:p>
          <a:p>
            <a:pPr marL="0" indent="0">
              <a:buNone/>
            </a:pPr>
            <a:r>
              <a:rPr lang="de-CH" sz="1600" dirty="0"/>
              <a:t>Ein Service…</a:t>
            </a:r>
          </a:p>
          <a:p>
            <a:pPr marL="1258888" indent="0">
              <a:buNone/>
            </a:pPr>
            <a:r>
              <a:rPr lang="de-CH" sz="1600" dirty="0"/>
              <a:t>…ist eine klar formulierte Dienstleistung eines Lieferanten. </a:t>
            </a:r>
          </a:p>
          <a:p>
            <a:pPr marL="1258888" indent="0">
              <a:buNone/>
            </a:pPr>
            <a:r>
              <a:rPr lang="de-CH" sz="1600" dirty="0"/>
              <a:t>…ist ein Mehrwert für den Kunden. </a:t>
            </a:r>
          </a:p>
          <a:p>
            <a:pPr marL="1258888" indent="0">
              <a:buNone/>
              <a:tabLst>
                <a:tab pos="1470025" algn="l"/>
              </a:tabLst>
            </a:pPr>
            <a:r>
              <a:rPr lang="de-CH" sz="1600" dirty="0"/>
              <a:t>…definiert sich durch einen Start mit anschliessender kontinuierlich zu 	erbringender Leistung.</a:t>
            </a:r>
          </a:p>
          <a:p>
            <a:pPr marL="0" indent="0">
              <a:lnSpc>
                <a:spcPct val="200000"/>
              </a:lnSpc>
              <a:buNone/>
            </a:pPr>
            <a:r>
              <a:rPr lang="de-CH" sz="1600" dirty="0"/>
              <a:t>Ein </a:t>
            </a:r>
            <a:r>
              <a:rPr lang="de-CH" sz="1600" b="1" dirty="0"/>
              <a:t>IT-Service</a:t>
            </a:r>
            <a:r>
              <a:rPr lang="de-CH" sz="1600" dirty="0"/>
              <a:t> ist ein Service, der von einem IT-Service Provider bereitgestellt wird.</a:t>
            </a:r>
          </a:p>
          <a:p>
            <a:pPr marL="0" indent="0">
              <a:buNone/>
            </a:pPr>
            <a:endParaRPr lang="de-CH" sz="800" dirty="0">
              <a:latin typeface="Arial" panose="020B0604020202020204" pitchFamily="34" charset="0"/>
              <a:cs typeface="Arial" panose="020B0604020202020204" pitchFamily="34" charset="0"/>
            </a:endParaRPr>
          </a:p>
          <a:p>
            <a:pPr marL="0" indent="0">
              <a:buNone/>
            </a:pPr>
            <a:r>
              <a:rPr lang="de-CH" sz="2000" b="1" dirty="0"/>
              <a:t>Eigenschaften:</a:t>
            </a:r>
            <a:endParaRPr lang="de-CH" sz="2000" b="1" dirty="0">
              <a:latin typeface="Arial" panose="020B0604020202020204" pitchFamily="34" charset="0"/>
              <a:cs typeface="Arial" panose="020B0604020202020204" pitchFamily="34" charset="0"/>
            </a:endParaRPr>
          </a:p>
          <a:p>
            <a:pPr>
              <a:buFont typeface="Wingdings" panose="05000000000000000000" pitchFamily="2" charset="2"/>
              <a:buChar char="Ø"/>
            </a:pPr>
            <a:r>
              <a:rPr lang="de-CH" sz="1600" dirty="0"/>
              <a:t>Ein IT-Service wird durch eine Kombination von Informationstechnologien, Menschen und Prozessen gebildet.</a:t>
            </a:r>
            <a:endParaRPr lang="de-CH" sz="16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CH" sz="1600" dirty="0"/>
              <a:t>Ein Service wird nach seiner Entwicklung und Einführung in der Regel permanent oder periodisch erbracht.</a:t>
            </a:r>
          </a:p>
          <a:p>
            <a:pPr>
              <a:buFont typeface="Wingdings" panose="05000000000000000000" pitchFamily="2" charset="2"/>
              <a:buChar char="Ø"/>
            </a:pPr>
            <a:r>
              <a:rPr lang="de-CH" sz="1600" dirty="0">
                <a:latin typeface="Arial" panose="020B0604020202020204" pitchFamily="34" charset="0"/>
                <a:cs typeface="Arial" panose="020B0604020202020204" pitchFamily="34" charset="0"/>
              </a:rPr>
              <a:t>Ein entwickelter Service kann me</a:t>
            </a:r>
            <a:r>
              <a:rPr lang="de-CH" sz="1600" dirty="0"/>
              <a:t>hrmals, also bei verschiedenen Kunden verwendet werden. Anpassungen oder Erweiterungen erfordern einen Change-Prozess im Changemanagement.</a:t>
            </a:r>
          </a:p>
          <a:p>
            <a:pPr>
              <a:buFont typeface="Wingdings" panose="05000000000000000000" pitchFamily="2" charset="2"/>
              <a:buChar char="Ø"/>
            </a:pPr>
            <a:r>
              <a:rPr lang="de-CH" sz="1600" dirty="0"/>
              <a:t>Bei der Service Entwicklung fallen Entwicklungskosten und bei der Service-Nutzung fallen Betriebskosten an.</a:t>
            </a:r>
          </a:p>
          <a:p>
            <a:pPr marL="0" indent="0">
              <a:buNone/>
            </a:pPr>
            <a:endParaRPr lang="de-CH" sz="2000" dirty="0"/>
          </a:p>
        </p:txBody>
      </p:sp>
    </p:spTree>
    <p:extLst>
      <p:ext uri="{BB962C8B-B14F-4D97-AF65-F5344CB8AC3E}">
        <p14:creationId xmlns:p14="http://schemas.microsoft.com/office/powerpoint/2010/main" val="413435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9948E-8C5E-47AF-8831-E00CCB3161E3}"/>
              </a:ext>
            </a:extLst>
          </p:cNvPr>
          <p:cNvSpPr>
            <a:spLocks noGrp="1"/>
          </p:cNvSpPr>
          <p:nvPr>
            <p:ph type="title"/>
          </p:nvPr>
        </p:nvSpPr>
        <p:spPr/>
        <p:txBody>
          <a:bodyPr/>
          <a:lstStyle/>
          <a:p>
            <a:r>
              <a:rPr lang="de-CH" dirty="0"/>
              <a:t>Was ist ein Service?</a:t>
            </a:r>
          </a:p>
        </p:txBody>
      </p:sp>
      <p:sp>
        <p:nvSpPr>
          <p:cNvPr id="3" name="Inhaltsplatzhalter 2">
            <a:extLst>
              <a:ext uri="{FF2B5EF4-FFF2-40B4-BE49-F238E27FC236}">
                <a16:creationId xmlns:a16="http://schemas.microsoft.com/office/drawing/2014/main" id="{9C859686-14BD-48EF-BE70-C1EC7AAE2969}"/>
              </a:ext>
            </a:extLst>
          </p:cNvPr>
          <p:cNvSpPr>
            <a:spLocks noGrp="1"/>
          </p:cNvSpPr>
          <p:nvPr>
            <p:ph idx="1"/>
          </p:nvPr>
        </p:nvSpPr>
        <p:spPr/>
        <p:txBody>
          <a:bodyPr/>
          <a:lstStyle/>
          <a:p>
            <a:pPr marL="0" indent="0">
              <a:buNone/>
            </a:pPr>
            <a:r>
              <a:rPr lang="de-CH" sz="2000" dirty="0">
                <a:latin typeface="Arial" panose="020B0604020202020204" pitchFamily="34" charset="0"/>
                <a:cs typeface="Arial" panose="020B0604020202020204" pitchFamily="34" charset="0"/>
              </a:rPr>
              <a:t>Ein Service muss sich deutlich von einem Produkt bzw. Sachgut unterscheiden.</a:t>
            </a: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dirty="0"/>
          </a:p>
        </p:txBody>
      </p:sp>
      <p:graphicFrame>
        <p:nvGraphicFramePr>
          <p:cNvPr id="5" name="Object 4">
            <a:extLst>
              <a:ext uri="{FF2B5EF4-FFF2-40B4-BE49-F238E27FC236}">
                <a16:creationId xmlns:a16="http://schemas.microsoft.com/office/drawing/2014/main" id="{287446F2-12BF-4D3D-81CB-2A14B547C609}"/>
              </a:ext>
            </a:extLst>
          </p:cNvPr>
          <p:cNvGraphicFramePr>
            <a:graphicFrameLocks noChangeAspect="1"/>
          </p:cNvGraphicFramePr>
          <p:nvPr>
            <p:extLst>
              <p:ext uri="{D42A27DB-BD31-4B8C-83A1-F6EECF244321}">
                <p14:modId xmlns:p14="http://schemas.microsoft.com/office/powerpoint/2010/main" val="4020994534"/>
              </p:ext>
            </p:extLst>
          </p:nvPr>
        </p:nvGraphicFramePr>
        <p:xfrm>
          <a:off x="2228850" y="2420888"/>
          <a:ext cx="4686300" cy="3962400"/>
        </p:xfrm>
        <a:graphic>
          <a:graphicData uri="http://schemas.openxmlformats.org/presentationml/2006/ole">
            <mc:AlternateContent xmlns:mc="http://schemas.openxmlformats.org/markup-compatibility/2006">
              <mc:Choice xmlns:v="urn:schemas-microsoft-com:vml" Requires="v">
                <p:oleObj spid="_x0000_s1026" name="Visio" r:id="rId4" imgW="3962400" imgH="3352800" progId="Visio.Drawing.11">
                  <p:embed/>
                </p:oleObj>
              </mc:Choice>
              <mc:Fallback>
                <p:oleObj name="Visio" r:id="rId4" imgW="3962400" imgH="3352800" progId="Visio.Drawing.11">
                  <p:embed/>
                  <p:pic>
                    <p:nvPicPr>
                      <p:cNvPr id="5" name="Object 4">
                        <a:extLst>
                          <a:ext uri="{FF2B5EF4-FFF2-40B4-BE49-F238E27FC236}">
                            <a16:creationId xmlns:a16="http://schemas.microsoft.com/office/drawing/2014/main" id="{287446F2-12BF-4D3D-81CB-2A14B547C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8850" y="2420888"/>
                        <a:ext cx="46863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4478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5591C8-D5C4-4063-B78F-8B5CD791E084}"/>
              </a:ext>
            </a:extLst>
          </p:cNvPr>
          <p:cNvSpPr>
            <a:spLocks noGrp="1"/>
          </p:cNvSpPr>
          <p:nvPr>
            <p:ph type="title"/>
          </p:nvPr>
        </p:nvSpPr>
        <p:spPr/>
        <p:txBody>
          <a:bodyPr/>
          <a:lstStyle/>
          <a:p>
            <a:r>
              <a:rPr lang="de-CH" dirty="0"/>
              <a:t>Beispiele von Services</a:t>
            </a:r>
          </a:p>
        </p:txBody>
      </p:sp>
      <p:sp>
        <p:nvSpPr>
          <p:cNvPr id="3" name="Inhaltsplatzhalter 2">
            <a:extLst>
              <a:ext uri="{FF2B5EF4-FFF2-40B4-BE49-F238E27FC236}">
                <a16:creationId xmlns:a16="http://schemas.microsoft.com/office/drawing/2014/main" id="{9031F247-447F-42ED-A90F-4EE07886D040}"/>
              </a:ext>
            </a:extLst>
          </p:cNvPr>
          <p:cNvSpPr>
            <a:spLocks noGrp="1"/>
          </p:cNvSpPr>
          <p:nvPr>
            <p:ph idx="1"/>
          </p:nvPr>
        </p:nvSpPr>
        <p:spPr/>
        <p:txBody>
          <a:bodyPr/>
          <a:lstStyle/>
          <a:p>
            <a:pPr marL="717550"/>
            <a:r>
              <a:rPr lang="de-CH" dirty="0"/>
              <a:t>Server betreiben</a:t>
            </a:r>
          </a:p>
          <a:p>
            <a:pPr marL="717550"/>
            <a:r>
              <a:rPr lang="de-CH" dirty="0"/>
              <a:t>Vor-Ort-Support</a:t>
            </a:r>
          </a:p>
          <a:p>
            <a:pPr marL="717550"/>
            <a:r>
              <a:rPr lang="de-CH" dirty="0"/>
              <a:t>Schulung organisieren und durchführen</a:t>
            </a:r>
          </a:p>
          <a:p>
            <a:pPr marL="717550"/>
            <a:r>
              <a:rPr lang="de-CH" dirty="0"/>
              <a:t>Evaluation von Hardware, Software </a:t>
            </a:r>
            <a:r>
              <a:rPr lang="de-CH" dirty="0" err="1"/>
              <a:t>ect.</a:t>
            </a:r>
            <a:endParaRPr lang="de-CH" dirty="0"/>
          </a:p>
          <a:p>
            <a:pPr marL="717550"/>
            <a:r>
              <a:rPr lang="de-CH" dirty="0"/>
              <a:t>Neuen Laptop einrichten</a:t>
            </a:r>
          </a:p>
          <a:p>
            <a:pPr marL="717550"/>
            <a:r>
              <a:rPr lang="de-CH" dirty="0"/>
              <a:t>Windows 10 Migration</a:t>
            </a:r>
          </a:p>
          <a:p>
            <a:pPr marL="717550"/>
            <a:r>
              <a:rPr lang="de-CH" dirty="0"/>
              <a:t>Daten retten</a:t>
            </a:r>
          </a:p>
          <a:p>
            <a:pPr marL="717550"/>
            <a:r>
              <a:rPr lang="de-CH" dirty="0"/>
              <a:t>Backup</a:t>
            </a:r>
          </a:p>
          <a:p>
            <a:pPr marL="0" indent="0">
              <a:buNone/>
            </a:pPr>
            <a:endParaRPr lang="de-CH" dirty="0"/>
          </a:p>
        </p:txBody>
      </p:sp>
    </p:spTree>
    <p:extLst>
      <p:ext uri="{BB962C8B-B14F-4D97-AF65-F5344CB8AC3E}">
        <p14:creationId xmlns:p14="http://schemas.microsoft.com/office/powerpoint/2010/main" val="3192012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E90E1B-5732-49F2-A46C-E1F606ED1217}"/>
              </a:ext>
            </a:extLst>
          </p:cNvPr>
          <p:cNvSpPr>
            <a:spLocks noGrp="1"/>
          </p:cNvSpPr>
          <p:nvPr>
            <p:ph type="title"/>
          </p:nvPr>
        </p:nvSpPr>
        <p:spPr/>
        <p:txBody>
          <a:bodyPr/>
          <a:lstStyle/>
          <a:p>
            <a:r>
              <a:rPr lang="de-CH" dirty="0"/>
              <a:t>Arten von Services</a:t>
            </a:r>
          </a:p>
        </p:txBody>
      </p:sp>
      <p:sp>
        <p:nvSpPr>
          <p:cNvPr id="3" name="Inhaltsplatzhalter 2">
            <a:extLst>
              <a:ext uri="{FF2B5EF4-FFF2-40B4-BE49-F238E27FC236}">
                <a16:creationId xmlns:a16="http://schemas.microsoft.com/office/drawing/2014/main" id="{F616A554-C6E5-4BB2-9F23-2AE8BCB81883}"/>
              </a:ext>
            </a:extLst>
          </p:cNvPr>
          <p:cNvSpPr>
            <a:spLocks noGrp="1"/>
          </p:cNvSpPr>
          <p:nvPr>
            <p:ph idx="1"/>
          </p:nvPr>
        </p:nvSpPr>
        <p:spPr/>
        <p:txBody>
          <a:bodyPr/>
          <a:lstStyle/>
          <a:p>
            <a:pPr marL="0" indent="0">
              <a:buNone/>
            </a:pPr>
            <a:r>
              <a:rPr lang="de-CH" sz="2000" b="1" dirty="0"/>
              <a:t>Core Service</a:t>
            </a:r>
          </a:p>
          <a:p>
            <a:pPr marL="0" indent="0">
              <a:buNone/>
            </a:pPr>
            <a:r>
              <a:rPr lang="de-CH" sz="1800" dirty="0"/>
              <a:t>Der Kernservice liefert die grundlegenden Ergebnisse, die die Kunden erwarten. Die Kunden sehen diesen Service. Bsp. E-Mail Dienst. </a:t>
            </a:r>
          </a:p>
          <a:p>
            <a:pPr marL="0" indent="0">
              <a:buNone/>
            </a:pPr>
            <a:endParaRPr lang="de-CH" sz="800" dirty="0"/>
          </a:p>
          <a:p>
            <a:pPr marL="0" indent="0">
              <a:buNone/>
            </a:pPr>
            <a:r>
              <a:rPr lang="de-CH" sz="2000" b="1" dirty="0"/>
              <a:t>Ermöglichender Service</a:t>
            </a:r>
          </a:p>
          <a:p>
            <a:pPr marL="0" indent="0">
              <a:buNone/>
            </a:pPr>
            <a:r>
              <a:rPr lang="de-CH" sz="1800" dirty="0"/>
              <a:t>Ein Service, der notwendig ist, um einen Core Service zu erbringen. Wird zur Bereitstellung des Core Service benötigt.</a:t>
            </a:r>
          </a:p>
          <a:p>
            <a:pPr marL="0" indent="0">
              <a:buNone/>
            </a:pPr>
            <a:r>
              <a:rPr lang="de-DE" altLang="de-DE" sz="1800" dirty="0"/>
              <a:t>Bsp. Damit der E-Mail-Dienst funktioniert, müssen bestimmte andere Dienste vorhanden sein, z. B. Infrastrukturdienste zum Einrichten von Servern, Netzwerken und anderen zugehörigen Komponenten.</a:t>
            </a:r>
          </a:p>
          <a:p>
            <a:pPr marL="0" indent="0">
              <a:buNone/>
            </a:pPr>
            <a:r>
              <a:rPr lang="de-DE" altLang="de-DE" sz="1800" dirty="0"/>
              <a:t>Der Kunde kann diese Dienste sehen oder nicht, möglicherweise existieren sie in den Augen des Kunden nicht einmal.</a:t>
            </a:r>
          </a:p>
          <a:p>
            <a:pPr marL="0" indent="0">
              <a:buNone/>
            </a:pPr>
            <a:endParaRPr lang="de-CH" sz="800" dirty="0"/>
          </a:p>
          <a:p>
            <a:pPr marL="0" indent="0">
              <a:buNone/>
            </a:pPr>
            <a:r>
              <a:rPr lang="de-CH" sz="2000" b="1" dirty="0"/>
              <a:t>Erweiternder Service</a:t>
            </a:r>
          </a:p>
          <a:p>
            <a:pPr marL="0" indent="0">
              <a:buNone/>
            </a:pPr>
            <a:r>
              <a:rPr lang="de-CH" sz="1800" dirty="0"/>
              <a:t>Ein Service, der zu einem Core Service hinzugefügt wird, um ihn für den Kunden attraktiver zu machen.</a:t>
            </a:r>
          </a:p>
          <a:p>
            <a:pPr marL="0" indent="0">
              <a:buNone/>
            </a:pPr>
            <a:r>
              <a:rPr lang="de-CH" sz="1800" dirty="0"/>
              <a:t>Bsp. SPAM-Filter, Adressbuch, </a:t>
            </a:r>
            <a:r>
              <a:rPr lang="de-CH" sz="1800" dirty="0" err="1"/>
              <a:t>Mobilefriendly</a:t>
            </a:r>
            <a:r>
              <a:rPr lang="de-CH" sz="1800" dirty="0"/>
              <a:t> </a:t>
            </a:r>
            <a:r>
              <a:rPr lang="de-CH" sz="1800" dirty="0" err="1"/>
              <a:t>ect.</a:t>
            </a:r>
            <a:endParaRPr lang="de-CH" sz="1800" dirty="0"/>
          </a:p>
        </p:txBody>
      </p:sp>
      <p:sp>
        <p:nvSpPr>
          <p:cNvPr id="4" name="Rectangle 1">
            <a:extLst>
              <a:ext uri="{FF2B5EF4-FFF2-40B4-BE49-F238E27FC236}">
                <a16:creationId xmlns:a16="http://schemas.microsoft.com/office/drawing/2014/main" id="{0304A595-F700-478E-9284-E86344534387}"/>
              </a:ext>
            </a:extLst>
          </p:cNvPr>
          <p:cNvSpPr>
            <a:spLocks noChangeArrowheads="1"/>
          </p:cNvSpPr>
          <p:nvPr/>
        </p:nvSpPr>
        <p:spPr bwMode="auto">
          <a:xfrm>
            <a:off x="152400" y="60385"/>
            <a:ext cx="65" cy="18403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7935" rIns="0" bIns="-793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e-DE" altLang="de-DE" sz="10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br>
            <a:endParaRPr kumimoji="0" lang="de-DE" altLang="de-DE" sz="3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136898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976336-FABF-42DE-8472-740DD93F9513}"/>
              </a:ext>
            </a:extLst>
          </p:cNvPr>
          <p:cNvSpPr>
            <a:spLocks noGrp="1"/>
          </p:cNvSpPr>
          <p:nvPr>
            <p:ph type="title"/>
          </p:nvPr>
        </p:nvSpPr>
        <p:spPr/>
        <p:txBody>
          <a:bodyPr/>
          <a:lstStyle/>
          <a:p>
            <a:r>
              <a:rPr lang="de-CH" dirty="0"/>
              <a:t>Wert eines Service</a:t>
            </a:r>
          </a:p>
        </p:txBody>
      </p:sp>
      <p:sp>
        <p:nvSpPr>
          <p:cNvPr id="3" name="Inhaltsplatzhalter 2">
            <a:extLst>
              <a:ext uri="{FF2B5EF4-FFF2-40B4-BE49-F238E27FC236}">
                <a16:creationId xmlns:a16="http://schemas.microsoft.com/office/drawing/2014/main" id="{0B9CB2D2-E156-460F-A7CB-2BA9A33967D4}"/>
              </a:ext>
            </a:extLst>
          </p:cNvPr>
          <p:cNvSpPr>
            <a:spLocks noGrp="1"/>
          </p:cNvSpPr>
          <p:nvPr>
            <p:ph idx="1"/>
          </p:nvPr>
        </p:nvSpPr>
        <p:spPr/>
        <p:txBody>
          <a:bodyPr/>
          <a:lstStyle/>
          <a:p>
            <a:pPr marL="0" indent="0">
              <a:spcBef>
                <a:spcPts val="0"/>
              </a:spcBef>
              <a:buClr>
                <a:srgbClr val="002776"/>
              </a:buClr>
              <a:buSzPct val="85000"/>
              <a:buNone/>
            </a:pPr>
            <a:r>
              <a:rPr lang="de-DE" sz="2000" dirty="0">
                <a:solidFill>
                  <a:schemeClr val="tx1"/>
                </a:solidFill>
              </a:rPr>
              <a:t>Der Wert eines Service setzt sich aus Kundensicht aus zwei Elementen zusammen:</a:t>
            </a:r>
          </a:p>
          <a:p>
            <a:pPr marL="703402" lvl="1" indent="-281361">
              <a:lnSpc>
                <a:spcPct val="150000"/>
              </a:lnSpc>
              <a:spcBef>
                <a:spcPct val="20000"/>
              </a:spcBef>
              <a:buClr>
                <a:srgbClr val="002776"/>
              </a:buClr>
              <a:buSzPct val="85000"/>
              <a:buFontTx/>
              <a:buChar char="•"/>
              <a:tabLst>
                <a:tab pos="2867025" algn="l"/>
              </a:tabLst>
            </a:pPr>
            <a:r>
              <a:rPr lang="de-DE" sz="1800" dirty="0">
                <a:solidFill>
                  <a:schemeClr val="tx1"/>
                </a:solidFill>
                <a:ea typeface="ＭＳ Ｐゴシック" charset="0"/>
              </a:rPr>
              <a:t>Nutzen (Utility) 	= was der Kunde bekommt?</a:t>
            </a:r>
          </a:p>
          <a:p>
            <a:pPr marL="703402" lvl="1" indent="-281361">
              <a:lnSpc>
                <a:spcPct val="150000"/>
              </a:lnSpc>
              <a:spcBef>
                <a:spcPct val="20000"/>
              </a:spcBef>
              <a:buClr>
                <a:srgbClr val="002776"/>
              </a:buClr>
              <a:buSzPct val="85000"/>
              <a:buFontTx/>
              <a:buChar char="•"/>
              <a:tabLst>
                <a:tab pos="2867025" algn="l"/>
              </a:tabLst>
            </a:pPr>
            <a:r>
              <a:rPr lang="de-DE" sz="1800" dirty="0">
                <a:solidFill>
                  <a:schemeClr val="tx1"/>
                </a:solidFill>
                <a:ea typeface="ＭＳ Ｐゴシック" charset="0"/>
              </a:rPr>
              <a:t>Qualität (</a:t>
            </a:r>
            <a:r>
              <a:rPr lang="de-DE" sz="1800" dirty="0" err="1">
                <a:solidFill>
                  <a:schemeClr val="tx1"/>
                </a:solidFill>
                <a:ea typeface="ＭＳ Ｐゴシック" charset="0"/>
              </a:rPr>
              <a:t>Warranty</a:t>
            </a:r>
            <a:r>
              <a:rPr lang="de-DE" sz="1800" dirty="0">
                <a:solidFill>
                  <a:schemeClr val="tx1"/>
                </a:solidFill>
                <a:ea typeface="ＭＳ Ｐゴシック" charset="0"/>
              </a:rPr>
              <a:t>) 	= wie es der Kunde bekommt?</a:t>
            </a:r>
          </a:p>
          <a:p>
            <a:endParaRPr lang="de-CH" dirty="0"/>
          </a:p>
        </p:txBody>
      </p:sp>
      <p:pic>
        <p:nvPicPr>
          <p:cNvPr id="7170" name="Picture 2" descr="Das Konzept von Utility und Warranty eines IT-Service – Max' Blog">
            <a:extLst>
              <a:ext uri="{FF2B5EF4-FFF2-40B4-BE49-F238E27FC236}">
                <a16:creationId xmlns:a16="http://schemas.microsoft.com/office/drawing/2014/main" id="{8533F321-448E-43DA-A913-61B7B49E4C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4463"/>
          <a:stretch/>
        </p:blipFill>
        <p:spPr bwMode="auto">
          <a:xfrm>
            <a:off x="1646489" y="3501008"/>
            <a:ext cx="5851022" cy="3200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528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7BF551-80D2-4EBD-90AF-8AEA7FB50DEF}"/>
              </a:ext>
            </a:extLst>
          </p:cNvPr>
          <p:cNvSpPr>
            <a:spLocks noGrp="1"/>
          </p:cNvSpPr>
          <p:nvPr>
            <p:ph type="title"/>
          </p:nvPr>
        </p:nvSpPr>
        <p:spPr/>
        <p:txBody>
          <a:bodyPr/>
          <a:lstStyle/>
          <a:p>
            <a:r>
              <a:rPr lang="de-CH" dirty="0"/>
              <a:t>Was ist ein Prozess?</a:t>
            </a:r>
          </a:p>
        </p:txBody>
      </p:sp>
      <p:sp>
        <p:nvSpPr>
          <p:cNvPr id="3" name="Inhaltsplatzhalter 2">
            <a:extLst>
              <a:ext uri="{FF2B5EF4-FFF2-40B4-BE49-F238E27FC236}">
                <a16:creationId xmlns:a16="http://schemas.microsoft.com/office/drawing/2014/main" id="{FBF96851-9624-49AB-8E2F-3D4F1A111813}"/>
              </a:ext>
            </a:extLst>
          </p:cNvPr>
          <p:cNvSpPr>
            <a:spLocks noGrp="1"/>
          </p:cNvSpPr>
          <p:nvPr>
            <p:ph idx="1"/>
          </p:nvPr>
        </p:nvSpPr>
        <p:spPr/>
        <p:txBody>
          <a:bodyPr/>
          <a:lstStyle/>
          <a:p>
            <a:pPr marL="0" indent="0">
              <a:buNone/>
            </a:pPr>
            <a:r>
              <a:rPr lang="de-CH" sz="2000" b="1" dirty="0"/>
              <a:t>Definition</a:t>
            </a:r>
          </a:p>
          <a:p>
            <a:pPr marL="0" indent="0">
              <a:buNone/>
            </a:pPr>
            <a:r>
              <a:rPr lang="de-CH" sz="1800" dirty="0"/>
              <a:t>Ein Prozess ist ein strukturierter Satz an Aktivitäten, mit deren Hilfe ein bestimmtes Ziel erreicht werden soll.</a:t>
            </a:r>
          </a:p>
          <a:p>
            <a:pPr marL="0" indent="0">
              <a:buNone/>
            </a:pPr>
            <a:endParaRPr lang="de-CH" sz="2000" dirty="0"/>
          </a:p>
          <a:p>
            <a:pPr marL="0" indent="0">
              <a:buNone/>
            </a:pPr>
            <a:r>
              <a:rPr lang="de-CH" sz="2000" b="1" dirty="0"/>
              <a:t>Merkmale</a:t>
            </a:r>
          </a:p>
          <a:p>
            <a:pPr>
              <a:buFont typeface="Wingdings" panose="05000000000000000000" pitchFamily="2" charset="2"/>
              <a:buChar char="Ø"/>
            </a:pPr>
            <a:r>
              <a:rPr lang="de-CH" sz="1800" dirty="0"/>
              <a:t>Ziel</a:t>
            </a:r>
          </a:p>
          <a:p>
            <a:pPr>
              <a:buFont typeface="Wingdings" panose="05000000000000000000" pitchFamily="2" charset="2"/>
              <a:buChar char="Ø"/>
            </a:pPr>
            <a:r>
              <a:rPr lang="de-CH" sz="1800" dirty="0"/>
              <a:t>Input (Auslöser)</a:t>
            </a:r>
          </a:p>
          <a:p>
            <a:pPr>
              <a:buFont typeface="Wingdings" panose="05000000000000000000" pitchFamily="2" charset="2"/>
              <a:buChar char="Ø"/>
            </a:pPr>
            <a:r>
              <a:rPr lang="de-CH" sz="1800" dirty="0"/>
              <a:t>Aktivität (Tätigkeiten)</a:t>
            </a:r>
          </a:p>
          <a:p>
            <a:pPr>
              <a:buFont typeface="Wingdings" panose="05000000000000000000" pitchFamily="2" charset="2"/>
              <a:buChar char="Ø"/>
            </a:pPr>
            <a:r>
              <a:rPr lang="de-CH" sz="1800" dirty="0"/>
              <a:t>Output (Ergebnis)</a:t>
            </a:r>
          </a:p>
          <a:p>
            <a:pPr>
              <a:buFont typeface="Wingdings" panose="05000000000000000000" pitchFamily="2" charset="2"/>
              <a:buChar char="Ø"/>
            </a:pPr>
            <a:r>
              <a:rPr lang="de-CH" sz="1800" dirty="0"/>
              <a:t>Qualität (Leistungsindikatoren)</a:t>
            </a:r>
          </a:p>
          <a:p>
            <a:pPr>
              <a:buFont typeface="Wingdings" panose="05000000000000000000" pitchFamily="2" charset="2"/>
              <a:buChar char="Ø"/>
            </a:pPr>
            <a:endParaRPr lang="de-CH" sz="1800" dirty="0"/>
          </a:p>
          <a:p>
            <a:pPr marL="0" indent="0">
              <a:buNone/>
            </a:pPr>
            <a:r>
              <a:rPr lang="de-CH" sz="1800" dirty="0"/>
              <a:t>Prozesse sind in sich geschlossene Regelkreise.</a:t>
            </a:r>
          </a:p>
          <a:p>
            <a:pPr marL="0" indent="0">
              <a:buNone/>
            </a:pPr>
            <a:endParaRPr lang="de-CH" sz="1800" dirty="0"/>
          </a:p>
        </p:txBody>
      </p:sp>
    </p:spTree>
    <p:extLst>
      <p:ext uri="{BB962C8B-B14F-4D97-AF65-F5344CB8AC3E}">
        <p14:creationId xmlns:p14="http://schemas.microsoft.com/office/powerpoint/2010/main" val="2864429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F92C04-A05B-4A65-894E-B22BB4405930}"/>
              </a:ext>
            </a:extLst>
          </p:cNvPr>
          <p:cNvSpPr>
            <a:spLocks noGrp="1"/>
          </p:cNvSpPr>
          <p:nvPr>
            <p:ph type="title"/>
          </p:nvPr>
        </p:nvSpPr>
        <p:spPr/>
        <p:txBody>
          <a:bodyPr/>
          <a:lstStyle/>
          <a:p>
            <a:r>
              <a:rPr lang="de-CH" dirty="0"/>
              <a:t>Was ist ein Prozess?</a:t>
            </a:r>
          </a:p>
        </p:txBody>
      </p:sp>
      <p:pic>
        <p:nvPicPr>
          <p:cNvPr id="6146" name="Picture 2">
            <a:extLst>
              <a:ext uri="{FF2B5EF4-FFF2-40B4-BE49-F238E27FC236}">
                <a16:creationId xmlns:a16="http://schemas.microsoft.com/office/drawing/2014/main" id="{C6FD5A7D-F0AF-492D-8121-38B7D8B227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503178"/>
            <a:ext cx="7988052" cy="5354822"/>
          </a:xfrm>
          <a:prstGeom prst="rect">
            <a:avLst/>
          </a:prstGeom>
          <a:noFill/>
          <a:extLst>
            <a:ext uri="{909E8E84-426E-40DD-AFC4-6F175D3DCCD1}">
              <a14:hiddenFill xmlns:a14="http://schemas.microsoft.com/office/drawing/2010/main">
                <a:solidFill>
                  <a:srgbClr val="FFFFFF"/>
                </a:solidFill>
              </a14:hiddenFill>
            </a:ext>
          </a:extLst>
        </p:spPr>
      </p:pic>
      <p:sp>
        <p:nvSpPr>
          <p:cNvPr id="3" name="Flussdiagramm: Verbinder 2">
            <a:extLst>
              <a:ext uri="{FF2B5EF4-FFF2-40B4-BE49-F238E27FC236}">
                <a16:creationId xmlns:a16="http://schemas.microsoft.com/office/drawing/2014/main" id="{DF5CA731-50BC-4B90-B5A9-EA44C5E61394}"/>
              </a:ext>
            </a:extLst>
          </p:cNvPr>
          <p:cNvSpPr/>
          <p:nvPr/>
        </p:nvSpPr>
        <p:spPr>
          <a:xfrm>
            <a:off x="1259632" y="2070114"/>
            <a:ext cx="576064" cy="638806"/>
          </a:xfrm>
          <a:prstGeom prst="flowChartConnector">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4" name="Flussdiagramm: Verbinder 3">
            <a:extLst>
              <a:ext uri="{FF2B5EF4-FFF2-40B4-BE49-F238E27FC236}">
                <a16:creationId xmlns:a16="http://schemas.microsoft.com/office/drawing/2014/main" id="{CFE7DD83-2294-4DF5-A74C-FEB137021D5D}"/>
              </a:ext>
            </a:extLst>
          </p:cNvPr>
          <p:cNvSpPr/>
          <p:nvPr/>
        </p:nvSpPr>
        <p:spPr>
          <a:xfrm>
            <a:off x="7984494" y="2070114"/>
            <a:ext cx="576064" cy="638806"/>
          </a:xfrm>
          <a:prstGeom prst="flowChartConnector">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6" name="Rechteck: abgerundete Ecken 5">
            <a:extLst>
              <a:ext uri="{FF2B5EF4-FFF2-40B4-BE49-F238E27FC236}">
                <a16:creationId xmlns:a16="http://schemas.microsoft.com/office/drawing/2014/main" id="{A57580A6-A3ED-476E-BF99-27DA10B23E60}"/>
              </a:ext>
            </a:extLst>
          </p:cNvPr>
          <p:cNvSpPr/>
          <p:nvPr/>
        </p:nvSpPr>
        <p:spPr>
          <a:xfrm>
            <a:off x="1979712" y="1916832"/>
            <a:ext cx="720080" cy="729346"/>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7" name="Rechteck: abgerundete Ecken 6">
            <a:extLst>
              <a:ext uri="{FF2B5EF4-FFF2-40B4-BE49-F238E27FC236}">
                <a16:creationId xmlns:a16="http://schemas.microsoft.com/office/drawing/2014/main" id="{00747AE8-F396-4E80-9F8D-6551691E83E4}"/>
              </a:ext>
            </a:extLst>
          </p:cNvPr>
          <p:cNvSpPr/>
          <p:nvPr/>
        </p:nvSpPr>
        <p:spPr>
          <a:xfrm>
            <a:off x="2893871" y="1916832"/>
            <a:ext cx="720080" cy="729346"/>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9" name="Rechteck: abgerundete Ecken 8">
            <a:extLst>
              <a:ext uri="{FF2B5EF4-FFF2-40B4-BE49-F238E27FC236}">
                <a16:creationId xmlns:a16="http://schemas.microsoft.com/office/drawing/2014/main" id="{E49AD8E6-2CFE-4EA2-88ED-D757C5C2E41E}"/>
              </a:ext>
            </a:extLst>
          </p:cNvPr>
          <p:cNvSpPr/>
          <p:nvPr/>
        </p:nvSpPr>
        <p:spPr>
          <a:xfrm>
            <a:off x="4788024" y="2646178"/>
            <a:ext cx="720080" cy="66819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11" name="Rechteck: abgerundete Ecken 10">
            <a:extLst>
              <a:ext uri="{FF2B5EF4-FFF2-40B4-BE49-F238E27FC236}">
                <a16:creationId xmlns:a16="http://schemas.microsoft.com/office/drawing/2014/main" id="{52D164BD-4252-4E02-9A53-4C6050006CDE}"/>
              </a:ext>
            </a:extLst>
          </p:cNvPr>
          <p:cNvSpPr/>
          <p:nvPr/>
        </p:nvSpPr>
        <p:spPr>
          <a:xfrm>
            <a:off x="6372494" y="1977987"/>
            <a:ext cx="720080" cy="66819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13" name="Rechteck: abgerundete Ecken 12">
            <a:extLst>
              <a:ext uri="{FF2B5EF4-FFF2-40B4-BE49-F238E27FC236}">
                <a16:creationId xmlns:a16="http://schemas.microsoft.com/office/drawing/2014/main" id="{AB469645-0AD8-4DA8-9747-0AAD10520009}"/>
              </a:ext>
            </a:extLst>
          </p:cNvPr>
          <p:cNvSpPr/>
          <p:nvPr/>
        </p:nvSpPr>
        <p:spPr>
          <a:xfrm>
            <a:off x="7178494" y="1977987"/>
            <a:ext cx="720080" cy="66819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15" name="Rechteck: abgerundete Ecken 14">
            <a:extLst>
              <a:ext uri="{FF2B5EF4-FFF2-40B4-BE49-F238E27FC236}">
                <a16:creationId xmlns:a16="http://schemas.microsoft.com/office/drawing/2014/main" id="{57969796-0845-4532-9F4F-C37AE3D46DFE}"/>
              </a:ext>
            </a:extLst>
          </p:cNvPr>
          <p:cNvSpPr/>
          <p:nvPr/>
        </p:nvSpPr>
        <p:spPr>
          <a:xfrm>
            <a:off x="3059832" y="4293096"/>
            <a:ext cx="720080" cy="66819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17" name="Rechteck: abgerundete Ecken 16">
            <a:extLst>
              <a:ext uri="{FF2B5EF4-FFF2-40B4-BE49-F238E27FC236}">
                <a16:creationId xmlns:a16="http://schemas.microsoft.com/office/drawing/2014/main" id="{92971E47-0187-44A4-ADD6-5DA2ED991C25}"/>
              </a:ext>
            </a:extLst>
          </p:cNvPr>
          <p:cNvSpPr/>
          <p:nvPr/>
        </p:nvSpPr>
        <p:spPr>
          <a:xfrm>
            <a:off x="2801060" y="5331152"/>
            <a:ext cx="720080" cy="66819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19" name="Rechteck: abgerundete Ecken 18">
            <a:extLst>
              <a:ext uri="{FF2B5EF4-FFF2-40B4-BE49-F238E27FC236}">
                <a16:creationId xmlns:a16="http://schemas.microsoft.com/office/drawing/2014/main" id="{E701A5BE-55AB-4D24-96E1-6CDC6DC94460}"/>
              </a:ext>
            </a:extLst>
          </p:cNvPr>
          <p:cNvSpPr/>
          <p:nvPr/>
        </p:nvSpPr>
        <p:spPr>
          <a:xfrm>
            <a:off x="4406039" y="6122556"/>
            <a:ext cx="720080" cy="66819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21" name="Rechteck: abgerundete Ecken 20">
            <a:extLst>
              <a:ext uri="{FF2B5EF4-FFF2-40B4-BE49-F238E27FC236}">
                <a16:creationId xmlns:a16="http://schemas.microsoft.com/office/drawing/2014/main" id="{EED63067-2256-4A81-8B3F-C5C197694889}"/>
              </a:ext>
            </a:extLst>
          </p:cNvPr>
          <p:cNvSpPr/>
          <p:nvPr/>
        </p:nvSpPr>
        <p:spPr>
          <a:xfrm>
            <a:off x="5456899" y="6157989"/>
            <a:ext cx="720080" cy="66819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
        <p:nvSpPr>
          <p:cNvPr id="23" name="Textfeld 22">
            <a:extLst>
              <a:ext uri="{FF2B5EF4-FFF2-40B4-BE49-F238E27FC236}">
                <a16:creationId xmlns:a16="http://schemas.microsoft.com/office/drawing/2014/main" id="{F7C42058-9B4D-470E-9D3D-530476249945}"/>
              </a:ext>
            </a:extLst>
          </p:cNvPr>
          <p:cNvSpPr txBox="1"/>
          <p:nvPr/>
        </p:nvSpPr>
        <p:spPr>
          <a:xfrm>
            <a:off x="6704162" y="785701"/>
            <a:ext cx="1856396" cy="738664"/>
          </a:xfrm>
          <a:prstGeom prst="rect">
            <a:avLst/>
          </a:prstGeom>
          <a:noFill/>
        </p:spPr>
        <p:txBody>
          <a:bodyPr wrap="square" rtlCol="0">
            <a:spAutoFit/>
          </a:bodyPr>
          <a:lstStyle/>
          <a:p>
            <a:r>
              <a:rPr lang="de-CH" sz="2400" b="1" dirty="0">
                <a:solidFill>
                  <a:srgbClr val="FFC000"/>
                </a:solidFill>
              </a:rPr>
              <a:t>Ziel:</a:t>
            </a:r>
          </a:p>
          <a:p>
            <a:r>
              <a:rPr lang="de-CH" b="1" dirty="0">
                <a:solidFill>
                  <a:srgbClr val="FFC000"/>
                </a:solidFill>
              </a:rPr>
              <a:t>Hunger stillen</a:t>
            </a:r>
          </a:p>
        </p:txBody>
      </p:sp>
    </p:spTree>
    <p:extLst>
      <p:ext uri="{BB962C8B-B14F-4D97-AF65-F5344CB8AC3E}">
        <p14:creationId xmlns:p14="http://schemas.microsoft.com/office/powerpoint/2010/main" val="330409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1" grpId="0" animBg="1"/>
      <p:bldP spid="13" grpId="0" animBg="1"/>
      <p:bldP spid="15" grpId="0" animBg="1"/>
      <p:bldP spid="17" grpId="0" animBg="1"/>
      <p:bldP spid="19" grpId="0" animBg="1"/>
      <p:bldP spid="21" grpId="0" animBg="1"/>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CF670A-A1BC-46F1-A502-354D5869A9C1}"/>
              </a:ext>
            </a:extLst>
          </p:cNvPr>
          <p:cNvSpPr>
            <a:spLocks noGrp="1"/>
          </p:cNvSpPr>
          <p:nvPr>
            <p:ph type="title"/>
          </p:nvPr>
        </p:nvSpPr>
        <p:spPr/>
        <p:txBody>
          <a:bodyPr/>
          <a:lstStyle/>
          <a:p>
            <a:r>
              <a:rPr lang="de-CH" dirty="0"/>
              <a:t>Was ist ein Prozess?</a:t>
            </a:r>
          </a:p>
        </p:txBody>
      </p:sp>
      <p:sp>
        <p:nvSpPr>
          <p:cNvPr id="3" name="Inhaltsplatzhalter 2">
            <a:extLst>
              <a:ext uri="{FF2B5EF4-FFF2-40B4-BE49-F238E27FC236}">
                <a16:creationId xmlns:a16="http://schemas.microsoft.com/office/drawing/2014/main" id="{0BC47838-5EAB-42F6-8740-8BEB527E7C36}"/>
              </a:ext>
            </a:extLst>
          </p:cNvPr>
          <p:cNvSpPr>
            <a:spLocks noGrp="1"/>
          </p:cNvSpPr>
          <p:nvPr>
            <p:ph idx="1"/>
          </p:nvPr>
        </p:nvSpPr>
        <p:spPr/>
        <p:txBody>
          <a:bodyPr/>
          <a:lstStyle/>
          <a:p>
            <a:pPr marL="0" indent="0">
              <a:buNone/>
            </a:pPr>
            <a:endParaRPr lang="de-CH" sz="2000" b="1" dirty="0"/>
          </a:p>
          <a:p>
            <a:pPr marL="0" indent="0">
              <a:buNone/>
            </a:pPr>
            <a:r>
              <a:rPr lang="de-CH" sz="2000" b="1" dirty="0"/>
              <a:t>Eigenschaften:</a:t>
            </a:r>
          </a:p>
          <a:p>
            <a:pPr marL="804863">
              <a:buFont typeface="Wingdings" panose="05000000000000000000" pitchFamily="2" charset="2"/>
              <a:buChar char="ü"/>
            </a:pPr>
            <a:r>
              <a:rPr lang="de-CH" sz="2000" dirty="0"/>
              <a:t>sind messbar</a:t>
            </a:r>
          </a:p>
          <a:p>
            <a:pPr marL="804863">
              <a:buFont typeface="Wingdings" panose="05000000000000000000" pitchFamily="2" charset="2"/>
              <a:buChar char="ü"/>
            </a:pPr>
            <a:r>
              <a:rPr lang="de-CH" sz="2000" dirty="0"/>
              <a:t>liefern spezifische Ergebnisse (definierter Output)</a:t>
            </a:r>
          </a:p>
          <a:p>
            <a:pPr marL="804863">
              <a:buFont typeface="Wingdings" panose="05000000000000000000" pitchFamily="2" charset="2"/>
              <a:buChar char="ü"/>
            </a:pPr>
            <a:r>
              <a:rPr lang="de-CH" sz="2000" dirty="0"/>
              <a:t>haben einen Wert für den Kunden/Stakeholder</a:t>
            </a:r>
          </a:p>
          <a:p>
            <a:pPr marL="804863">
              <a:buFont typeface="Wingdings" panose="05000000000000000000" pitchFamily="2" charset="2"/>
              <a:buChar char="ü"/>
            </a:pPr>
            <a:r>
              <a:rPr lang="de-CH" sz="2000" dirty="0"/>
              <a:t>reagieren auf spezifische Auslöser (definierter Input)</a:t>
            </a:r>
          </a:p>
        </p:txBody>
      </p:sp>
    </p:spTree>
    <p:extLst>
      <p:ext uri="{BB962C8B-B14F-4D97-AF65-F5344CB8AC3E}">
        <p14:creationId xmlns:p14="http://schemas.microsoft.com/office/powerpoint/2010/main" val="2770764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2690D4-4A54-4AC2-B7D4-9963A1779FEC}"/>
              </a:ext>
            </a:extLst>
          </p:cNvPr>
          <p:cNvSpPr>
            <a:spLocks noGrp="1"/>
          </p:cNvSpPr>
          <p:nvPr>
            <p:ph type="title"/>
          </p:nvPr>
        </p:nvSpPr>
        <p:spPr/>
        <p:txBody>
          <a:bodyPr>
            <a:normAutofit fontScale="90000"/>
          </a:bodyPr>
          <a:lstStyle/>
          <a:p>
            <a:r>
              <a:rPr lang="de-CH" dirty="0"/>
              <a:t>Prozess – Rollen und Funktionen</a:t>
            </a:r>
          </a:p>
        </p:txBody>
      </p:sp>
      <p:sp>
        <p:nvSpPr>
          <p:cNvPr id="3" name="Inhaltsplatzhalter 2">
            <a:extLst>
              <a:ext uri="{FF2B5EF4-FFF2-40B4-BE49-F238E27FC236}">
                <a16:creationId xmlns:a16="http://schemas.microsoft.com/office/drawing/2014/main" id="{FBB50943-E030-4AFC-9D26-EF0346A92C54}"/>
              </a:ext>
            </a:extLst>
          </p:cNvPr>
          <p:cNvSpPr>
            <a:spLocks noGrp="1"/>
          </p:cNvSpPr>
          <p:nvPr>
            <p:ph idx="1"/>
          </p:nvPr>
        </p:nvSpPr>
        <p:spPr/>
        <p:txBody>
          <a:bodyPr/>
          <a:lstStyle/>
          <a:p>
            <a:r>
              <a:rPr lang="de-DE" sz="1662" dirty="0">
                <a:solidFill>
                  <a:schemeClr val="tx1"/>
                </a:solidFill>
                <a:latin typeface="Calibri" panose="020F0502020204030204" pitchFamily="34" charset="0"/>
              </a:rPr>
              <a:t>Der </a:t>
            </a:r>
            <a:r>
              <a:rPr lang="de-DE" sz="1662" b="1" i="1" dirty="0" err="1">
                <a:solidFill>
                  <a:schemeClr val="tx1"/>
                </a:solidFill>
                <a:latin typeface="Calibri" panose="020F0502020204030204" pitchFamily="34" charset="0"/>
              </a:rPr>
              <a:t>Process</a:t>
            </a:r>
            <a:r>
              <a:rPr lang="de-DE" sz="1662" b="1" i="1" dirty="0">
                <a:solidFill>
                  <a:schemeClr val="tx1"/>
                </a:solidFill>
                <a:latin typeface="Calibri" panose="020F0502020204030204" pitchFamily="34" charset="0"/>
              </a:rPr>
              <a:t> </a:t>
            </a:r>
            <a:r>
              <a:rPr lang="de-DE" sz="1662" b="1" i="1" dirty="0" err="1">
                <a:solidFill>
                  <a:schemeClr val="tx1"/>
                </a:solidFill>
                <a:latin typeface="Calibri" panose="020F0502020204030204" pitchFamily="34" charset="0"/>
              </a:rPr>
              <a:t>Owner</a:t>
            </a:r>
            <a:r>
              <a:rPr lang="de-DE" sz="1662" dirty="0">
                <a:solidFill>
                  <a:schemeClr val="tx1"/>
                </a:solidFill>
                <a:latin typeface="Calibri" panose="020F0502020204030204" pitchFamily="34" charset="0"/>
              </a:rPr>
              <a:t> ist zuständig für</a:t>
            </a:r>
          </a:p>
          <a:p>
            <a:pPr lvl="1"/>
            <a:r>
              <a:rPr lang="de-DE" sz="1662" i="1" dirty="0">
                <a:solidFill>
                  <a:schemeClr val="tx1"/>
                </a:solidFill>
                <a:latin typeface="Calibri" panose="020F0502020204030204" pitchFamily="34" charset="0"/>
                <a:ea typeface="ＭＳ Ｐゴシック" charset="0"/>
              </a:rPr>
              <a:t> </a:t>
            </a:r>
            <a:r>
              <a:rPr lang="de-DE" sz="1662" dirty="0">
                <a:solidFill>
                  <a:schemeClr val="tx1"/>
                </a:solidFill>
                <a:latin typeface="Calibri" panose="020F0502020204030204" pitchFamily="34" charset="0"/>
                <a:ea typeface="ＭＳ Ｐゴシック" charset="0"/>
              </a:rPr>
              <a:t>Prozessdesign</a:t>
            </a:r>
          </a:p>
          <a:p>
            <a:pPr lvl="1"/>
            <a:r>
              <a:rPr lang="de-DE" sz="1662" dirty="0">
                <a:solidFill>
                  <a:schemeClr val="tx1"/>
                </a:solidFill>
                <a:latin typeface="Calibri" panose="020F0502020204030204" pitchFamily="34" charset="0"/>
                <a:ea typeface="ＭＳ Ｐゴシック" charset="0"/>
              </a:rPr>
              <a:t> Prozesseinführung</a:t>
            </a:r>
          </a:p>
          <a:p>
            <a:pPr lvl="1"/>
            <a:r>
              <a:rPr lang="de-DE" sz="1662" dirty="0">
                <a:solidFill>
                  <a:schemeClr val="tx1"/>
                </a:solidFill>
                <a:latin typeface="Calibri" panose="020F0502020204030204" pitchFamily="34" charset="0"/>
                <a:ea typeface="ＭＳ Ｐゴシック" charset="0"/>
              </a:rPr>
              <a:t> Prozessüberprüfung</a:t>
            </a:r>
          </a:p>
          <a:p>
            <a:pPr lvl="1"/>
            <a:r>
              <a:rPr lang="de-DE" sz="1662" dirty="0">
                <a:solidFill>
                  <a:schemeClr val="tx1"/>
                </a:solidFill>
                <a:latin typeface="Calibri" panose="020F0502020204030204" pitchFamily="34" charset="0"/>
                <a:ea typeface="ＭＳ Ｐゴシック" charset="0"/>
              </a:rPr>
              <a:t> Prozessanpassung (Plan-Do – Check – Act)</a:t>
            </a:r>
          </a:p>
          <a:p>
            <a:endParaRPr lang="de-DE" sz="1108" dirty="0">
              <a:solidFill>
                <a:schemeClr val="tx1"/>
              </a:solidFill>
              <a:latin typeface="Calibri" panose="020F0502020204030204" pitchFamily="34" charset="0"/>
            </a:endParaRPr>
          </a:p>
          <a:p>
            <a:r>
              <a:rPr lang="de-DE" sz="1662" dirty="0">
                <a:solidFill>
                  <a:schemeClr val="tx1"/>
                </a:solidFill>
                <a:latin typeface="Calibri" panose="020F0502020204030204" pitchFamily="34" charset="0"/>
              </a:rPr>
              <a:t>Der </a:t>
            </a:r>
            <a:r>
              <a:rPr lang="de-DE" sz="1662" b="1" i="1" dirty="0" err="1">
                <a:solidFill>
                  <a:schemeClr val="tx1"/>
                </a:solidFill>
                <a:latin typeface="Calibri" panose="020F0502020204030204" pitchFamily="34" charset="0"/>
              </a:rPr>
              <a:t>Process</a:t>
            </a:r>
            <a:r>
              <a:rPr lang="de-DE" sz="1662" b="1" i="1" dirty="0">
                <a:solidFill>
                  <a:schemeClr val="tx1"/>
                </a:solidFill>
                <a:latin typeface="Calibri" panose="020F0502020204030204" pitchFamily="34" charset="0"/>
              </a:rPr>
              <a:t> Manager</a:t>
            </a:r>
            <a:r>
              <a:rPr lang="de-DE" sz="1662" i="1" dirty="0">
                <a:solidFill>
                  <a:schemeClr val="tx1"/>
                </a:solidFill>
                <a:latin typeface="Calibri" panose="020F0502020204030204" pitchFamily="34" charset="0"/>
              </a:rPr>
              <a:t> </a:t>
            </a:r>
            <a:r>
              <a:rPr lang="de-DE" sz="1662" dirty="0">
                <a:solidFill>
                  <a:schemeClr val="tx1"/>
                </a:solidFill>
                <a:latin typeface="Calibri" panose="020F0502020204030204" pitchFamily="34" charset="0"/>
              </a:rPr>
              <a:t>ist zuständig für</a:t>
            </a:r>
          </a:p>
          <a:p>
            <a:pPr lvl="1"/>
            <a:r>
              <a:rPr lang="de-DE" sz="1662" dirty="0">
                <a:solidFill>
                  <a:schemeClr val="tx1"/>
                </a:solidFill>
                <a:latin typeface="Calibri" panose="020F0502020204030204" pitchFamily="34" charset="0"/>
                <a:ea typeface="ＭＳ Ｐゴシック" charset="0"/>
              </a:rPr>
              <a:t>Prozessüberwachung im Tagesbetrieb</a:t>
            </a:r>
          </a:p>
          <a:p>
            <a:pPr lvl="1"/>
            <a:r>
              <a:rPr lang="de-DE" sz="1662" dirty="0">
                <a:solidFill>
                  <a:schemeClr val="tx1"/>
                </a:solidFill>
                <a:latin typeface="Calibri" panose="020F0502020204030204" pitchFamily="34" charset="0"/>
                <a:ea typeface="ＭＳ Ｐゴシック" charset="0"/>
              </a:rPr>
              <a:t>Verfolgung der Teilprozesse und Einzelaktivitäten</a:t>
            </a:r>
          </a:p>
          <a:p>
            <a:pPr lvl="1"/>
            <a:r>
              <a:rPr lang="de-DE" sz="1662" dirty="0">
                <a:solidFill>
                  <a:schemeClr val="tx1"/>
                </a:solidFill>
                <a:latin typeface="Calibri" panose="020F0502020204030204" pitchFamily="34" charset="0"/>
                <a:ea typeface="ＭＳ Ｐゴシック" charset="0"/>
              </a:rPr>
              <a:t>Koordination und Eskalation</a:t>
            </a:r>
          </a:p>
          <a:p>
            <a:r>
              <a:rPr lang="de-DE" sz="1662" dirty="0">
                <a:solidFill>
                  <a:schemeClr val="tx1"/>
                </a:solidFill>
                <a:latin typeface="Calibri" panose="020F0502020204030204" pitchFamily="34" charset="0"/>
              </a:rPr>
              <a:t>Der Prozessmanager ist erforderlich, da sich ein Prozess über unterschiedliche organisatorische Einheiten erstrecken kann</a:t>
            </a:r>
          </a:p>
          <a:p>
            <a:endParaRPr lang="de-DE" sz="1108" dirty="0">
              <a:solidFill>
                <a:schemeClr val="tx1"/>
              </a:solidFill>
              <a:latin typeface="Calibri" panose="020F0502020204030204" pitchFamily="34" charset="0"/>
            </a:endParaRPr>
          </a:p>
          <a:p>
            <a:r>
              <a:rPr lang="de-DE" sz="1662" dirty="0">
                <a:solidFill>
                  <a:schemeClr val="tx1"/>
                </a:solidFill>
                <a:latin typeface="Calibri" panose="020F0502020204030204" pitchFamily="34" charset="0"/>
              </a:rPr>
              <a:t>Die </a:t>
            </a:r>
            <a:r>
              <a:rPr lang="de-DE" sz="1662" b="1" i="1" dirty="0">
                <a:solidFill>
                  <a:schemeClr val="tx1"/>
                </a:solidFill>
                <a:latin typeface="Calibri" panose="020F0502020204030204" pitchFamily="34" charset="0"/>
              </a:rPr>
              <a:t>Funktionen</a:t>
            </a:r>
            <a:r>
              <a:rPr lang="de-DE" sz="1662" dirty="0">
                <a:solidFill>
                  <a:schemeClr val="tx1"/>
                </a:solidFill>
                <a:latin typeface="Calibri" panose="020F0502020204030204" pitchFamily="34" charset="0"/>
              </a:rPr>
              <a:t> innerhalb der IT-Organisation sind verantwortlich für die Durchführung des Prozesses</a:t>
            </a:r>
          </a:p>
          <a:p>
            <a:pPr marL="0" indent="0">
              <a:buNone/>
            </a:pPr>
            <a:endParaRPr lang="de-CH" dirty="0"/>
          </a:p>
        </p:txBody>
      </p:sp>
    </p:spTree>
    <p:extLst>
      <p:ext uri="{BB962C8B-B14F-4D97-AF65-F5344CB8AC3E}">
        <p14:creationId xmlns:p14="http://schemas.microsoft.com/office/powerpoint/2010/main" val="4004701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78A627-582E-47D8-A97D-5D4664DAF62A}"/>
              </a:ext>
            </a:extLst>
          </p:cNvPr>
          <p:cNvSpPr>
            <a:spLocks noGrp="1"/>
          </p:cNvSpPr>
          <p:nvPr>
            <p:ph type="title"/>
          </p:nvPr>
        </p:nvSpPr>
        <p:spPr/>
        <p:txBody>
          <a:bodyPr>
            <a:normAutofit fontScale="90000"/>
          </a:bodyPr>
          <a:lstStyle/>
          <a:p>
            <a:r>
              <a:rPr lang="de-CH" dirty="0"/>
              <a:t>Prozess – Darstellungsmethoden</a:t>
            </a:r>
          </a:p>
        </p:txBody>
      </p:sp>
      <p:sp>
        <p:nvSpPr>
          <p:cNvPr id="3" name="Inhaltsplatzhalter 2">
            <a:extLst>
              <a:ext uri="{FF2B5EF4-FFF2-40B4-BE49-F238E27FC236}">
                <a16:creationId xmlns:a16="http://schemas.microsoft.com/office/drawing/2014/main" id="{17F1DD92-2D9B-4D7A-AB4B-3B3C1AF6CE40}"/>
              </a:ext>
            </a:extLst>
          </p:cNvPr>
          <p:cNvSpPr>
            <a:spLocks noGrp="1"/>
          </p:cNvSpPr>
          <p:nvPr>
            <p:ph idx="1"/>
          </p:nvPr>
        </p:nvSpPr>
        <p:spPr/>
        <p:txBody>
          <a:bodyPr/>
          <a:lstStyle/>
          <a:p>
            <a:pPr marL="0" indent="0">
              <a:buNone/>
            </a:pPr>
            <a:r>
              <a:rPr lang="de-CH" sz="2000" b="1" dirty="0"/>
              <a:t>Darstellungsform</a:t>
            </a:r>
          </a:p>
          <a:p>
            <a:pPr marL="0" indent="0">
              <a:buNone/>
            </a:pPr>
            <a:r>
              <a:rPr lang="de-CH" sz="2000" dirty="0"/>
              <a:t>Ein Flussdiagramm – auch oft als Flowchart bezeichnet – wird zur schematischen Darstellung zur Abbildung von Prozessen eingesetzt.</a:t>
            </a:r>
          </a:p>
          <a:p>
            <a:pPr marL="0" indent="0">
              <a:buNone/>
            </a:pPr>
            <a:endParaRPr lang="de-CH" sz="2000" dirty="0"/>
          </a:p>
          <a:p>
            <a:pPr marL="0" indent="0">
              <a:buNone/>
            </a:pPr>
            <a:r>
              <a:rPr lang="de-CH" sz="2000" b="1" dirty="0"/>
              <a:t>Modellierungssprachen</a:t>
            </a:r>
          </a:p>
          <a:p>
            <a:pPr marL="0" indent="0">
              <a:buNone/>
            </a:pPr>
            <a:r>
              <a:rPr lang="de-CH" sz="2000" dirty="0"/>
              <a:t>EPK	- Ereignisgesteuerte </a:t>
            </a:r>
            <a:r>
              <a:rPr lang="de-CH" sz="2000" dirty="0" err="1"/>
              <a:t>ProzessKette</a:t>
            </a:r>
            <a:endParaRPr lang="de-CH" sz="2000" dirty="0"/>
          </a:p>
          <a:p>
            <a:pPr marL="0" indent="0">
              <a:buNone/>
            </a:pPr>
            <a:r>
              <a:rPr lang="de-CH" sz="2000" dirty="0"/>
              <a:t>BPMN	- Business </a:t>
            </a:r>
            <a:r>
              <a:rPr lang="de-CH" sz="2000" dirty="0" err="1"/>
              <a:t>Process</a:t>
            </a:r>
            <a:r>
              <a:rPr lang="de-CH" sz="2000" dirty="0"/>
              <a:t> Model and Notation</a:t>
            </a:r>
          </a:p>
          <a:p>
            <a:pPr marL="0" indent="0">
              <a:buNone/>
            </a:pPr>
            <a:endParaRPr lang="de-CH" sz="2000" dirty="0"/>
          </a:p>
        </p:txBody>
      </p:sp>
    </p:spTree>
    <p:extLst>
      <p:ext uri="{BB962C8B-B14F-4D97-AF65-F5344CB8AC3E}">
        <p14:creationId xmlns:p14="http://schemas.microsoft.com/office/powerpoint/2010/main" val="3678985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78A627-582E-47D8-A97D-5D4664DAF62A}"/>
              </a:ext>
            </a:extLst>
          </p:cNvPr>
          <p:cNvSpPr>
            <a:spLocks noGrp="1"/>
          </p:cNvSpPr>
          <p:nvPr>
            <p:ph type="title"/>
          </p:nvPr>
        </p:nvSpPr>
        <p:spPr/>
        <p:txBody>
          <a:bodyPr>
            <a:normAutofit fontScale="90000"/>
          </a:bodyPr>
          <a:lstStyle/>
          <a:p>
            <a:r>
              <a:rPr lang="de-CH" dirty="0"/>
              <a:t>Prozess – Darstellungsmethoden</a:t>
            </a:r>
          </a:p>
        </p:txBody>
      </p:sp>
      <p:sp>
        <p:nvSpPr>
          <p:cNvPr id="3" name="Inhaltsplatzhalter 2">
            <a:extLst>
              <a:ext uri="{FF2B5EF4-FFF2-40B4-BE49-F238E27FC236}">
                <a16:creationId xmlns:a16="http://schemas.microsoft.com/office/drawing/2014/main" id="{17F1DD92-2D9B-4D7A-AB4B-3B3C1AF6CE40}"/>
              </a:ext>
            </a:extLst>
          </p:cNvPr>
          <p:cNvSpPr>
            <a:spLocks noGrp="1"/>
          </p:cNvSpPr>
          <p:nvPr>
            <p:ph idx="1"/>
          </p:nvPr>
        </p:nvSpPr>
        <p:spPr/>
        <p:txBody>
          <a:bodyPr/>
          <a:lstStyle/>
          <a:p>
            <a:pPr marL="0" indent="0">
              <a:buNone/>
            </a:pPr>
            <a:r>
              <a:rPr lang="de-CH" sz="2000" b="1" dirty="0"/>
              <a:t>BPMN</a:t>
            </a:r>
          </a:p>
          <a:p>
            <a:r>
              <a:rPr lang="de-CH" sz="2000" dirty="0"/>
              <a:t>Form der Darstellung von Abläufen wurde von der </a:t>
            </a:r>
            <a:r>
              <a:rPr lang="de-CH" sz="2000" dirty="0" err="1"/>
              <a:t>Object</a:t>
            </a:r>
            <a:r>
              <a:rPr lang="de-CH" sz="2000" dirty="0"/>
              <a:t> Management Group (OMG) entwickelt.</a:t>
            </a:r>
          </a:p>
          <a:p>
            <a:r>
              <a:rPr lang="de-CH" sz="2000" dirty="0"/>
              <a:t>Ist eine grafische Spezifikationssprache zur Beschreibung von Geschäftsprozessen, Workflows und Arbeitsabläufen</a:t>
            </a:r>
          </a:p>
          <a:p>
            <a:r>
              <a:rPr lang="de-CH" sz="2000" dirty="0"/>
              <a:t>BPMN wurde mit dem Ziel entwickelt, die ​Flowcharts ausführbar zu machen, also automatisch ablaufen zu lassen.</a:t>
            </a:r>
          </a:p>
          <a:p>
            <a:pPr lvl="1"/>
            <a:r>
              <a:rPr lang="de-CH" sz="1600" dirty="0"/>
              <a:t>Idee ist </a:t>
            </a:r>
            <a:r>
              <a:rPr lang="de-CH" sz="1600" dirty="0" err="1"/>
              <a:t>brilliant</a:t>
            </a:r>
            <a:r>
              <a:rPr lang="de-CH" sz="1600" dirty="0"/>
              <a:t>, Problem ist, dass Firmen heute versuchen ihre Prozesse abbilden und verstehen, sie sind noch nicht soweit, ihre Prozesse zu automatisieren</a:t>
            </a:r>
          </a:p>
        </p:txBody>
      </p:sp>
    </p:spTree>
    <p:extLst>
      <p:ext uri="{BB962C8B-B14F-4D97-AF65-F5344CB8AC3E}">
        <p14:creationId xmlns:p14="http://schemas.microsoft.com/office/powerpoint/2010/main" val="2137099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2952B-47F4-4F4D-9DF3-761F66D73FC2}"/>
              </a:ext>
            </a:extLst>
          </p:cNvPr>
          <p:cNvSpPr>
            <a:spLocks noGrp="1"/>
          </p:cNvSpPr>
          <p:nvPr>
            <p:ph type="title"/>
          </p:nvPr>
        </p:nvSpPr>
        <p:spPr/>
        <p:txBody>
          <a:bodyPr/>
          <a:lstStyle/>
          <a:p>
            <a:r>
              <a:rPr lang="de-CH" dirty="0"/>
              <a:t>Prozess - Aufgabe</a:t>
            </a:r>
          </a:p>
        </p:txBody>
      </p:sp>
      <p:sp>
        <p:nvSpPr>
          <p:cNvPr id="12" name="Inhaltsplatzhalter 2">
            <a:extLst>
              <a:ext uri="{FF2B5EF4-FFF2-40B4-BE49-F238E27FC236}">
                <a16:creationId xmlns:a16="http://schemas.microsoft.com/office/drawing/2014/main" id="{775FDF09-B8F0-4996-8283-8D3F2B80DCA6}"/>
              </a:ext>
            </a:extLst>
          </p:cNvPr>
          <p:cNvSpPr>
            <a:spLocks noGrp="1"/>
          </p:cNvSpPr>
          <p:nvPr>
            <p:ph idx="1"/>
          </p:nvPr>
        </p:nvSpPr>
        <p:spPr>
          <a:xfrm>
            <a:off x="457200" y="1600200"/>
            <a:ext cx="8686800" cy="4525963"/>
          </a:xfrm>
        </p:spPr>
        <p:txBody>
          <a:bodyPr anchor="t"/>
          <a:lstStyle/>
          <a:p>
            <a:r>
              <a:rPr lang="de-CH" b="0" i="0" dirty="0">
                <a:effectLst/>
                <a:latin typeface="Arial"/>
                <a:cs typeface="Arial"/>
              </a:rPr>
              <a:t>Aufgabe</a:t>
            </a:r>
            <a:r>
              <a:rPr lang="de-CH" dirty="0">
                <a:latin typeface="Arial"/>
                <a:cs typeface="Arial"/>
              </a:rPr>
              <a:t>:</a:t>
            </a:r>
            <a:r>
              <a:rPr lang="de-CH" b="0" i="0" dirty="0">
                <a:effectLst/>
                <a:latin typeface="Arial"/>
                <a:cs typeface="Arial"/>
              </a:rPr>
              <a:t>	</a:t>
            </a:r>
          </a:p>
          <a:p>
            <a:pPr marL="2781300" indent="-457200">
              <a:buFont typeface="+mj-lt"/>
              <a:buAutoNum type="arabicPeriod"/>
            </a:pPr>
            <a:r>
              <a:rPr lang="de-CH" sz="2000" dirty="0"/>
              <a:t>Lesen Sie den Auftrag BPMN Supportprozess</a:t>
            </a:r>
          </a:p>
          <a:p>
            <a:pPr marL="2779713" indent="0">
              <a:buNone/>
            </a:pPr>
            <a:r>
              <a:rPr lang="de-CH" sz="2000" dirty="0"/>
              <a:t>(SharePoint BPMN / Auftrag BPMN Supportprozess.docx)</a:t>
            </a:r>
          </a:p>
          <a:p>
            <a:pPr marL="2781300" indent="-457200">
              <a:buFont typeface="+mj-lt"/>
              <a:buAutoNum type="arabicPeriod" startAt="2"/>
            </a:pPr>
            <a:r>
              <a:rPr lang="de-CH" sz="2000" dirty="0"/>
              <a:t>Recherchieren Sie nach BPMN</a:t>
            </a:r>
          </a:p>
          <a:p>
            <a:pPr marL="2781300" indent="-457200">
              <a:buFont typeface="+mj-lt"/>
              <a:buAutoNum type="arabicPeriod" startAt="2"/>
            </a:pPr>
            <a:r>
              <a:rPr lang="de-CH" sz="2000" dirty="0"/>
              <a:t>Lösen Sie die Aufgabe BPMN Supportprozess</a:t>
            </a:r>
          </a:p>
          <a:p>
            <a:r>
              <a:rPr lang="de-CH" dirty="0"/>
              <a:t>Zeit:		</a:t>
            </a:r>
            <a:r>
              <a:rPr lang="de-CH" sz="2000" dirty="0"/>
              <a:t>60 Minuten</a:t>
            </a:r>
          </a:p>
          <a:p>
            <a:r>
              <a:rPr lang="de-CH" dirty="0" err="1"/>
              <a:t>Rahmenbedinungen</a:t>
            </a:r>
            <a:r>
              <a:rPr lang="de-CH" dirty="0"/>
              <a:t>:</a:t>
            </a:r>
          </a:p>
          <a:p>
            <a:pPr marL="2692400">
              <a:buBlip>
                <a:blip r:embed="rId2"/>
              </a:buBlip>
              <a:tabLst>
                <a:tab pos="2779713" algn="l"/>
              </a:tabLst>
            </a:pPr>
            <a:r>
              <a:rPr lang="de-CH" sz="2000" dirty="0"/>
              <a:t>	Einzelauftrag</a:t>
            </a:r>
          </a:p>
          <a:p>
            <a:r>
              <a:rPr lang="de-CH" dirty="0">
                <a:latin typeface="Arial"/>
                <a:cs typeface="Arial"/>
              </a:rPr>
              <a:t>Abgabe: 	</a:t>
            </a:r>
            <a:r>
              <a:rPr lang="de-CH" sz="1800" dirty="0">
                <a:latin typeface="Arial"/>
                <a:cs typeface="Arial"/>
              </a:rPr>
              <a:t>17.08.2020 um 23:59h, als BPMN 						(</a:t>
            </a:r>
            <a:r>
              <a:rPr lang="de-CH" sz="1800" dirty="0" err="1">
                <a:latin typeface="Arial"/>
                <a:cs typeface="Arial"/>
              </a:rPr>
              <a:t>NACHNAME_Vorname.BPMN</a:t>
            </a:r>
            <a:r>
              <a:rPr lang="de-CH" sz="1800" dirty="0">
                <a:latin typeface="Arial"/>
                <a:cs typeface="Arial"/>
              </a:rPr>
              <a:t>) 						im SharePoint unter «Aufträge Abgaben/Auftrag BPMN» 			.</a:t>
            </a:r>
          </a:p>
        </p:txBody>
      </p:sp>
    </p:spTree>
    <p:extLst>
      <p:ext uri="{BB962C8B-B14F-4D97-AF65-F5344CB8AC3E}">
        <p14:creationId xmlns:p14="http://schemas.microsoft.com/office/powerpoint/2010/main" val="656311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0D86-45D6-4306-AB63-27984222A15F}"/>
              </a:ext>
            </a:extLst>
          </p:cNvPr>
          <p:cNvSpPr>
            <a:spLocks noGrp="1"/>
          </p:cNvSpPr>
          <p:nvPr>
            <p:ph type="title"/>
          </p:nvPr>
        </p:nvSpPr>
        <p:spPr/>
        <p:txBody>
          <a:bodyPr>
            <a:normAutofit/>
          </a:bodyPr>
          <a:lstStyle/>
          <a:p>
            <a:r>
              <a:rPr lang="de-CH" sz="3200" dirty="0"/>
              <a:t>Zusammenarbeit zwischen Leistungsempfänger und Leistungserbringer</a:t>
            </a:r>
          </a:p>
        </p:txBody>
      </p:sp>
      <p:pic>
        <p:nvPicPr>
          <p:cNvPr id="2050" name="Picture 2">
            <a:extLst>
              <a:ext uri="{FF2B5EF4-FFF2-40B4-BE49-F238E27FC236}">
                <a16:creationId xmlns:a16="http://schemas.microsoft.com/office/drawing/2014/main" id="{13FBDE70-FB42-4A40-98C8-976CC96A2B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89" r="6090"/>
          <a:stretch/>
        </p:blipFill>
        <p:spPr bwMode="auto">
          <a:xfrm>
            <a:off x="755576" y="3812530"/>
            <a:ext cx="8280920" cy="247878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Gerade Verbindung mit Pfeil 3">
            <a:extLst>
              <a:ext uri="{FF2B5EF4-FFF2-40B4-BE49-F238E27FC236}">
                <a16:creationId xmlns:a16="http://schemas.microsoft.com/office/drawing/2014/main" id="{B78BD788-618E-4581-8709-C03574BF73C5}"/>
              </a:ext>
            </a:extLst>
          </p:cNvPr>
          <p:cNvCxnSpPr>
            <a:cxnSpLocks/>
          </p:cNvCxnSpPr>
          <p:nvPr/>
        </p:nvCxnSpPr>
        <p:spPr>
          <a:xfrm flipV="1">
            <a:off x="2195736" y="3429000"/>
            <a:ext cx="0" cy="936104"/>
          </a:xfrm>
          <a:prstGeom prst="straightConnector1">
            <a:avLst/>
          </a:prstGeom>
          <a:ln>
            <a:solidFill>
              <a:srgbClr val="FFC000"/>
            </a:solidFill>
            <a:tailEnd type="triangle"/>
          </a:ln>
        </p:spPr>
        <p:style>
          <a:lnRef idx="3">
            <a:schemeClr val="accent2"/>
          </a:lnRef>
          <a:fillRef idx="0">
            <a:schemeClr val="accent2"/>
          </a:fillRef>
          <a:effectRef idx="2">
            <a:schemeClr val="accent2"/>
          </a:effectRef>
          <a:fontRef idx="minor">
            <a:schemeClr val="tx1"/>
          </a:fontRef>
        </p:style>
      </p:cxnSp>
      <p:sp>
        <p:nvSpPr>
          <p:cNvPr id="8" name="Textfeld 7">
            <a:extLst>
              <a:ext uri="{FF2B5EF4-FFF2-40B4-BE49-F238E27FC236}">
                <a16:creationId xmlns:a16="http://schemas.microsoft.com/office/drawing/2014/main" id="{6180DAA4-DBF2-4F0A-A539-9D00976727CB}"/>
              </a:ext>
            </a:extLst>
          </p:cNvPr>
          <p:cNvSpPr txBox="1"/>
          <p:nvPr/>
        </p:nvSpPr>
        <p:spPr>
          <a:xfrm>
            <a:off x="1187624" y="2944502"/>
            <a:ext cx="2592283" cy="461665"/>
          </a:xfrm>
          <a:prstGeom prst="rect">
            <a:avLst/>
          </a:prstGeom>
          <a:noFill/>
        </p:spPr>
        <p:txBody>
          <a:bodyPr wrap="square" rtlCol="0">
            <a:spAutoFit/>
          </a:bodyPr>
          <a:lstStyle/>
          <a:p>
            <a:r>
              <a:rPr lang="de-CH" sz="2400" b="1" dirty="0">
                <a:solidFill>
                  <a:srgbClr val="FFC000"/>
                </a:solidFill>
              </a:rPr>
              <a:t>Service Provider</a:t>
            </a:r>
          </a:p>
        </p:txBody>
      </p:sp>
      <p:cxnSp>
        <p:nvCxnSpPr>
          <p:cNvPr id="10" name="Gerade Verbindung mit Pfeil 9">
            <a:extLst>
              <a:ext uri="{FF2B5EF4-FFF2-40B4-BE49-F238E27FC236}">
                <a16:creationId xmlns:a16="http://schemas.microsoft.com/office/drawing/2014/main" id="{431D81B7-DABB-46D7-BC8A-0DC325538800}"/>
              </a:ext>
            </a:extLst>
          </p:cNvPr>
          <p:cNvCxnSpPr>
            <a:cxnSpLocks/>
          </p:cNvCxnSpPr>
          <p:nvPr/>
        </p:nvCxnSpPr>
        <p:spPr>
          <a:xfrm flipV="1">
            <a:off x="7452325" y="3394771"/>
            <a:ext cx="0" cy="936104"/>
          </a:xfrm>
          <a:prstGeom prst="straightConnector1">
            <a:avLst/>
          </a:prstGeom>
          <a:ln>
            <a:solidFill>
              <a:srgbClr val="FFC000"/>
            </a:solidFill>
            <a:tailEnd type="triangle"/>
          </a:ln>
        </p:spPr>
        <p:style>
          <a:lnRef idx="3">
            <a:schemeClr val="accent2"/>
          </a:lnRef>
          <a:fillRef idx="0">
            <a:schemeClr val="accent2"/>
          </a:fillRef>
          <a:effectRef idx="2">
            <a:schemeClr val="accent2"/>
          </a:effectRef>
          <a:fontRef idx="minor">
            <a:schemeClr val="tx1"/>
          </a:fontRef>
        </p:style>
      </p:cxnSp>
      <p:sp>
        <p:nvSpPr>
          <p:cNvPr id="12" name="Textfeld 11">
            <a:extLst>
              <a:ext uri="{FF2B5EF4-FFF2-40B4-BE49-F238E27FC236}">
                <a16:creationId xmlns:a16="http://schemas.microsoft.com/office/drawing/2014/main" id="{5655AEAE-1209-4EA0-B22F-F6C23222EB29}"/>
              </a:ext>
            </a:extLst>
          </p:cNvPr>
          <p:cNvSpPr txBox="1"/>
          <p:nvPr/>
        </p:nvSpPr>
        <p:spPr>
          <a:xfrm>
            <a:off x="6920566" y="2970983"/>
            <a:ext cx="1296138" cy="461665"/>
          </a:xfrm>
          <a:prstGeom prst="rect">
            <a:avLst/>
          </a:prstGeom>
          <a:noFill/>
        </p:spPr>
        <p:txBody>
          <a:bodyPr wrap="square" rtlCol="0">
            <a:spAutoFit/>
          </a:bodyPr>
          <a:lstStyle/>
          <a:p>
            <a:r>
              <a:rPr lang="de-CH" sz="2400" b="1" dirty="0">
                <a:solidFill>
                  <a:srgbClr val="FFC000"/>
                </a:solidFill>
              </a:rPr>
              <a:t>Kunde</a:t>
            </a:r>
          </a:p>
        </p:txBody>
      </p:sp>
    </p:spTree>
    <p:extLst>
      <p:ext uri="{BB962C8B-B14F-4D97-AF65-F5344CB8AC3E}">
        <p14:creationId xmlns:p14="http://schemas.microsoft.com/office/powerpoint/2010/main" val="498198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3D41DC-DE38-42C5-820D-98EA27E04196}"/>
              </a:ext>
            </a:extLst>
          </p:cNvPr>
          <p:cNvSpPr>
            <a:spLocks noGrp="1"/>
          </p:cNvSpPr>
          <p:nvPr>
            <p:ph type="title"/>
          </p:nvPr>
        </p:nvSpPr>
        <p:spPr/>
        <p:txBody>
          <a:bodyPr>
            <a:normAutofit/>
          </a:bodyPr>
          <a:lstStyle/>
          <a:p>
            <a:r>
              <a:rPr lang="de-CH" dirty="0"/>
              <a:t>Neuen Service entwickeln</a:t>
            </a:r>
          </a:p>
        </p:txBody>
      </p:sp>
      <p:sp>
        <p:nvSpPr>
          <p:cNvPr id="3" name="Inhaltsplatzhalter 2">
            <a:extLst>
              <a:ext uri="{FF2B5EF4-FFF2-40B4-BE49-F238E27FC236}">
                <a16:creationId xmlns:a16="http://schemas.microsoft.com/office/drawing/2014/main" id="{D1BFB6E3-EA6D-4295-B658-231E92283DCC}"/>
              </a:ext>
            </a:extLst>
          </p:cNvPr>
          <p:cNvSpPr>
            <a:spLocks noGrp="1"/>
          </p:cNvSpPr>
          <p:nvPr>
            <p:ph idx="1"/>
          </p:nvPr>
        </p:nvSpPr>
        <p:spPr/>
        <p:txBody>
          <a:bodyPr/>
          <a:lstStyle/>
          <a:p>
            <a:r>
              <a:rPr lang="de-CH" sz="2000" dirty="0"/>
              <a:t>Damit ein Service immer in der gleichen Qualität, Quantität und in der vereinbarten Zeit erbracht werden kann, wird ein Service anhand eines </a:t>
            </a:r>
            <a:r>
              <a:rPr lang="de-CH" sz="2000" b="1" dirty="0"/>
              <a:t>Service Management </a:t>
            </a:r>
            <a:r>
              <a:rPr lang="de-CH" sz="2000" dirty="0"/>
              <a:t>entwickelt.</a:t>
            </a:r>
          </a:p>
          <a:p>
            <a:r>
              <a:rPr lang="de-CH" sz="2000" dirty="0"/>
              <a:t>Ein </a:t>
            </a:r>
            <a:r>
              <a:rPr lang="de-CH" sz="2000" b="1" dirty="0"/>
              <a:t>Service Management </a:t>
            </a:r>
            <a:r>
              <a:rPr lang="de-CH" sz="2000" dirty="0"/>
              <a:t>ist die Gesamtheit der spezialisierten, organisatorischen Fähigkeiten, die zur Generierung eines Mehrwertes für Kunden in Form von Services notwendig sind.</a:t>
            </a:r>
          </a:p>
          <a:p>
            <a:r>
              <a:rPr lang="de-CH" sz="2000" b="1" dirty="0"/>
              <a:t>IT-Service Management (ITSM) </a:t>
            </a:r>
            <a:r>
              <a:rPr lang="de-CH" sz="2000" dirty="0"/>
              <a:t>ist die Implementierung und das Management von qualitätsbasierten IT Services, die den Anforderungen des Business gerecht werden.</a:t>
            </a:r>
          </a:p>
          <a:p>
            <a:r>
              <a:rPr lang="de-CH" sz="2000" dirty="0"/>
              <a:t>Das </a:t>
            </a:r>
            <a:r>
              <a:rPr lang="de-CH" sz="2000" b="1" dirty="0"/>
              <a:t>ITSM </a:t>
            </a:r>
            <a:r>
              <a:rPr lang="de-CH" sz="2000" dirty="0"/>
              <a:t>wird von IT-Service Providern mithilfe einer geeigneten Kombination aus Personen, Prozessen und Informationstechnologie durchgeführt.</a:t>
            </a:r>
          </a:p>
          <a:p>
            <a:pPr marL="0" indent="0">
              <a:buNone/>
            </a:pPr>
            <a:endParaRPr lang="de-CH" sz="2000" dirty="0"/>
          </a:p>
          <a:p>
            <a:pPr marL="0" indent="0" algn="ctr">
              <a:buNone/>
            </a:pPr>
            <a:r>
              <a:rPr lang="de-CH" sz="2000" dirty="0"/>
              <a:t>Zusammenfassend kann man sagen, dass es beim IT-Service Management darum geht, die Dienste zu verwalten, die man den Kunden und Endnutzern bietet.</a:t>
            </a:r>
          </a:p>
        </p:txBody>
      </p:sp>
    </p:spTree>
    <p:extLst>
      <p:ext uri="{BB962C8B-B14F-4D97-AF65-F5344CB8AC3E}">
        <p14:creationId xmlns:p14="http://schemas.microsoft.com/office/powerpoint/2010/main" val="1601980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CCB0F9-099E-464D-9F61-65C1DB4FA6B5}"/>
              </a:ext>
            </a:extLst>
          </p:cNvPr>
          <p:cNvSpPr>
            <a:spLocks noGrp="1"/>
          </p:cNvSpPr>
          <p:nvPr>
            <p:ph type="title"/>
          </p:nvPr>
        </p:nvSpPr>
        <p:spPr/>
        <p:txBody>
          <a:bodyPr>
            <a:normAutofit fontScale="90000"/>
          </a:bodyPr>
          <a:lstStyle/>
          <a:p>
            <a:r>
              <a:rPr lang="de-CH" dirty="0"/>
              <a:t>Service Management - Evolution</a:t>
            </a:r>
          </a:p>
        </p:txBody>
      </p:sp>
      <p:pic>
        <p:nvPicPr>
          <p:cNvPr id="4" name="Inhaltsplatzhalter 6" descr="Ein Bild, das Screenshot enthält.&#10;&#10;Mit sehr hoher Zuverlässigkeit generierte Beschreibung">
            <a:extLst>
              <a:ext uri="{FF2B5EF4-FFF2-40B4-BE49-F238E27FC236}">
                <a16:creationId xmlns:a16="http://schemas.microsoft.com/office/drawing/2014/main" id="{52E09057-6533-4876-AC00-2BFAE21B63C1}"/>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754"/>
          <a:stretch/>
        </p:blipFill>
        <p:spPr>
          <a:xfrm>
            <a:off x="2555776" y="1622693"/>
            <a:ext cx="4074269" cy="5235307"/>
          </a:xfrm>
        </p:spPr>
      </p:pic>
    </p:spTree>
    <p:extLst>
      <p:ext uri="{BB962C8B-B14F-4D97-AF65-F5344CB8AC3E}">
        <p14:creationId xmlns:p14="http://schemas.microsoft.com/office/powerpoint/2010/main" val="2150252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3D41DC-DE38-42C5-820D-98EA27E04196}"/>
              </a:ext>
            </a:extLst>
          </p:cNvPr>
          <p:cNvSpPr>
            <a:spLocks noGrp="1"/>
          </p:cNvSpPr>
          <p:nvPr>
            <p:ph type="title"/>
          </p:nvPr>
        </p:nvSpPr>
        <p:spPr/>
        <p:txBody>
          <a:bodyPr>
            <a:normAutofit fontScale="90000"/>
          </a:bodyPr>
          <a:lstStyle/>
          <a:p>
            <a:r>
              <a:rPr lang="de-CH" dirty="0"/>
              <a:t>IT-Service Management (ITSM) - Vorteile</a:t>
            </a:r>
          </a:p>
        </p:txBody>
      </p:sp>
      <p:graphicFrame>
        <p:nvGraphicFramePr>
          <p:cNvPr id="4" name="Tabelle 4">
            <a:extLst>
              <a:ext uri="{FF2B5EF4-FFF2-40B4-BE49-F238E27FC236}">
                <a16:creationId xmlns:a16="http://schemas.microsoft.com/office/drawing/2014/main" id="{0CEF9394-D7BE-4342-9692-4C266F3D0933}"/>
              </a:ext>
            </a:extLst>
          </p:cNvPr>
          <p:cNvGraphicFramePr>
            <a:graphicFrameLocks noGrp="1"/>
          </p:cNvGraphicFramePr>
          <p:nvPr>
            <p:extLst>
              <p:ext uri="{D42A27DB-BD31-4B8C-83A1-F6EECF244321}">
                <p14:modId xmlns:p14="http://schemas.microsoft.com/office/powerpoint/2010/main" val="4183442220"/>
              </p:ext>
            </p:extLst>
          </p:nvPr>
        </p:nvGraphicFramePr>
        <p:xfrm>
          <a:off x="539552" y="2044353"/>
          <a:ext cx="8424936" cy="4734705"/>
        </p:xfrm>
        <a:graphic>
          <a:graphicData uri="http://schemas.openxmlformats.org/drawingml/2006/table">
            <a:tbl>
              <a:tblPr firstRow="1" bandRow="1">
                <a:tableStyleId>{5C22544A-7EE6-4342-B048-85BDC9FD1C3A}</a:tableStyleId>
              </a:tblPr>
              <a:tblGrid>
                <a:gridCol w="4212468">
                  <a:extLst>
                    <a:ext uri="{9D8B030D-6E8A-4147-A177-3AD203B41FA5}">
                      <a16:colId xmlns:a16="http://schemas.microsoft.com/office/drawing/2014/main" val="2494303459"/>
                    </a:ext>
                  </a:extLst>
                </a:gridCol>
                <a:gridCol w="4212468">
                  <a:extLst>
                    <a:ext uri="{9D8B030D-6E8A-4147-A177-3AD203B41FA5}">
                      <a16:colId xmlns:a16="http://schemas.microsoft.com/office/drawing/2014/main" val="4114502291"/>
                    </a:ext>
                  </a:extLst>
                </a:gridCol>
              </a:tblGrid>
              <a:tr h="637951">
                <a:tc>
                  <a:txBody>
                    <a:bodyPr/>
                    <a:lstStyle/>
                    <a:p>
                      <a:pPr algn="l"/>
                      <a:r>
                        <a:rPr lang="de-CH" cap="all" dirty="0">
                          <a:effectLst/>
                          <a:latin typeface="Sailec-Bold"/>
                        </a:rPr>
                        <a:t>IT-SPEZIFISCHE VORTEILE VON ITSM</a:t>
                      </a:r>
                    </a:p>
                  </a:txBody>
                  <a:tcPr marL="63500" marR="44450" marT="63500" marB="63500" anchor="ctr"/>
                </a:tc>
                <a:tc>
                  <a:txBody>
                    <a:bodyPr/>
                    <a:lstStyle/>
                    <a:p>
                      <a:pPr algn="l"/>
                      <a:r>
                        <a:rPr lang="de-CH" cap="all" dirty="0">
                          <a:effectLst/>
                          <a:latin typeface="Sailec-Bold"/>
                        </a:rPr>
                        <a:t>VORTEILE VON ITSM AUF GESCHÄFTSEBENE</a:t>
                      </a:r>
                    </a:p>
                  </a:txBody>
                  <a:tcPr marL="44450" marR="63500" marT="63500" marB="63500" anchor="ctr"/>
                </a:tc>
                <a:extLst>
                  <a:ext uri="{0D108BD9-81ED-4DB2-BD59-A6C34878D82A}">
                    <a16:rowId xmlns:a16="http://schemas.microsoft.com/office/drawing/2014/main" val="1268403906"/>
                  </a:ext>
                </a:extLst>
              </a:tr>
              <a:tr h="896969">
                <a:tc>
                  <a:txBody>
                    <a:bodyPr/>
                    <a:lstStyle/>
                    <a:p>
                      <a:r>
                        <a:rPr lang="de-CH" sz="1600">
                          <a:effectLst/>
                        </a:rPr>
                        <a:t>Höhere Effizienz und Produktivität der IT durch festgelegte Rollen und Verantwortungsbereiche</a:t>
                      </a:r>
                    </a:p>
                  </a:txBody>
                  <a:tcPr marL="63500" marR="44450" marT="63500" marB="63500" anchor="ctr"/>
                </a:tc>
                <a:tc>
                  <a:txBody>
                    <a:bodyPr/>
                    <a:lstStyle/>
                    <a:p>
                      <a:r>
                        <a:rPr lang="de-CH" sz="1600">
                          <a:effectLst/>
                        </a:rPr>
                        <a:t>Besseres Verständnis der Geschäftsanforderungen</a:t>
                      </a:r>
                    </a:p>
                  </a:txBody>
                  <a:tcPr marL="44450" marR="63500" marT="63500" marB="63500" anchor="ctr"/>
                </a:tc>
                <a:extLst>
                  <a:ext uri="{0D108BD9-81ED-4DB2-BD59-A6C34878D82A}">
                    <a16:rowId xmlns:a16="http://schemas.microsoft.com/office/drawing/2014/main" val="2701802962"/>
                  </a:ext>
                </a:extLst>
              </a:tr>
              <a:tr h="896969">
                <a:tc>
                  <a:txBody>
                    <a:bodyPr/>
                    <a:lstStyle/>
                    <a:p>
                      <a:r>
                        <a:rPr lang="de-CH" sz="1600">
                          <a:effectLst/>
                        </a:rPr>
                        <a:t>Auf Best Practices beruhende Prozessimplementierung</a:t>
                      </a:r>
                    </a:p>
                  </a:txBody>
                  <a:tcPr marL="63500" marR="44450" marT="63500" marB="63500" anchor="ctr"/>
                </a:tc>
                <a:tc>
                  <a:txBody>
                    <a:bodyPr/>
                    <a:lstStyle/>
                    <a:p>
                      <a:r>
                        <a:rPr lang="de-CH" sz="1600">
                          <a:effectLst/>
                        </a:rPr>
                        <a:t>Höherer Verfügbarkeitsgrad der IT-Dienste ermöglicht eine höhere Geschäftsproduktivität</a:t>
                      </a:r>
                    </a:p>
                  </a:txBody>
                  <a:tcPr marL="44450" marR="63500" marT="63500" marB="63500" anchor="ctr"/>
                </a:tc>
                <a:extLst>
                  <a:ext uri="{0D108BD9-81ED-4DB2-BD59-A6C34878D82A}">
                    <a16:rowId xmlns:a16="http://schemas.microsoft.com/office/drawing/2014/main" val="4047931327"/>
                  </a:ext>
                </a:extLst>
              </a:tr>
              <a:tr h="989225">
                <a:tc>
                  <a:txBody>
                    <a:bodyPr/>
                    <a:lstStyle/>
                    <a:p>
                      <a:r>
                        <a:rPr lang="de-CH" sz="1600">
                          <a:effectLst/>
                        </a:rPr>
                        <a:t>Besserer Support zur Bewältigung von Herausforderungen durch Regularien und Compliance-Anforderungen</a:t>
                      </a:r>
                    </a:p>
                  </a:txBody>
                  <a:tcPr marL="63500" marR="44450" marT="63500" marB="63500" anchor="ctr"/>
                </a:tc>
                <a:tc>
                  <a:txBody>
                    <a:bodyPr/>
                    <a:lstStyle/>
                    <a:p>
                      <a:r>
                        <a:rPr lang="de-CH" sz="1600">
                          <a:effectLst/>
                        </a:rPr>
                        <a:t>Höherer Wert und Kosteneffizienz</a:t>
                      </a:r>
                    </a:p>
                  </a:txBody>
                  <a:tcPr marL="44450" marR="63500" marT="63500" marB="63500" anchor="ctr"/>
                </a:tc>
                <a:extLst>
                  <a:ext uri="{0D108BD9-81ED-4DB2-BD59-A6C34878D82A}">
                    <a16:rowId xmlns:a16="http://schemas.microsoft.com/office/drawing/2014/main" val="846353941"/>
                  </a:ext>
                </a:extLst>
              </a:tr>
              <a:tr h="637951">
                <a:tc>
                  <a:txBody>
                    <a:bodyPr/>
                    <a:lstStyle/>
                    <a:p>
                      <a:r>
                        <a:rPr lang="de-CH" sz="1600">
                          <a:effectLst/>
                        </a:rPr>
                        <a:t>Bessere Sichtbarkeit und besseres Verständnis der IT-Dienste</a:t>
                      </a:r>
                    </a:p>
                  </a:txBody>
                  <a:tcPr marL="63500" marR="44450" marT="63500" marB="63500" anchor="ctr"/>
                </a:tc>
                <a:tc>
                  <a:txBody>
                    <a:bodyPr/>
                    <a:lstStyle/>
                    <a:p>
                      <a:r>
                        <a:rPr lang="de-CH" sz="1600">
                          <a:effectLst/>
                        </a:rPr>
                        <a:t>Besseres Management der Erwartungshaltungen</a:t>
                      </a:r>
                    </a:p>
                  </a:txBody>
                  <a:tcPr marL="44450" marR="63500" marT="63500" marB="63500" anchor="ctr"/>
                </a:tc>
                <a:extLst>
                  <a:ext uri="{0D108BD9-81ED-4DB2-BD59-A6C34878D82A}">
                    <a16:rowId xmlns:a16="http://schemas.microsoft.com/office/drawing/2014/main" val="1887404017"/>
                  </a:ext>
                </a:extLst>
              </a:tr>
              <a:tr h="637951">
                <a:tc>
                  <a:txBody>
                    <a:bodyPr/>
                    <a:lstStyle/>
                    <a:p>
                      <a:r>
                        <a:rPr lang="de-CH" sz="1600">
                          <a:effectLst/>
                        </a:rPr>
                        <a:t>Kürzere Lebenszyklen von Incidents</a:t>
                      </a:r>
                    </a:p>
                  </a:txBody>
                  <a:tcPr marL="63500" marR="44450" marT="63500" marB="63500" anchor="ctr"/>
                </a:tc>
                <a:tc>
                  <a:txBody>
                    <a:bodyPr/>
                    <a:lstStyle/>
                    <a:p>
                      <a:r>
                        <a:rPr lang="de-CH" sz="1600" dirty="0">
                          <a:effectLst/>
                        </a:rPr>
                        <a:t>Weniger Auswirkungen von Incidents auf das Geschäft</a:t>
                      </a:r>
                    </a:p>
                  </a:txBody>
                  <a:tcPr marL="44450" marR="63500" marT="63500" marB="63500" anchor="ctr"/>
                </a:tc>
                <a:extLst>
                  <a:ext uri="{0D108BD9-81ED-4DB2-BD59-A6C34878D82A}">
                    <a16:rowId xmlns:a16="http://schemas.microsoft.com/office/drawing/2014/main" val="3200515102"/>
                  </a:ext>
                </a:extLst>
              </a:tr>
            </a:tbl>
          </a:graphicData>
        </a:graphic>
      </p:graphicFrame>
    </p:spTree>
    <p:extLst>
      <p:ext uri="{BB962C8B-B14F-4D97-AF65-F5344CB8AC3E}">
        <p14:creationId xmlns:p14="http://schemas.microsoft.com/office/powerpoint/2010/main" val="2363072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C88411-0540-48F4-B443-2CBCDC03CA76}"/>
              </a:ext>
            </a:extLst>
          </p:cNvPr>
          <p:cNvSpPr>
            <a:spLocks noGrp="1"/>
          </p:cNvSpPr>
          <p:nvPr>
            <p:ph type="title"/>
          </p:nvPr>
        </p:nvSpPr>
        <p:spPr/>
        <p:txBody>
          <a:bodyPr>
            <a:normAutofit fontScale="90000"/>
          </a:bodyPr>
          <a:lstStyle/>
          <a:p>
            <a:r>
              <a:rPr lang="de-CH" dirty="0"/>
              <a:t>Probleme ohne IT-Service Management (ITSM)</a:t>
            </a:r>
          </a:p>
        </p:txBody>
      </p:sp>
      <p:sp>
        <p:nvSpPr>
          <p:cNvPr id="3" name="Inhaltsplatzhalter 2">
            <a:extLst>
              <a:ext uri="{FF2B5EF4-FFF2-40B4-BE49-F238E27FC236}">
                <a16:creationId xmlns:a16="http://schemas.microsoft.com/office/drawing/2014/main" id="{B945DE1F-ACAB-4078-A513-4C0BA3D112FE}"/>
              </a:ext>
            </a:extLst>
          </p:cNvPr>
          <p:cNvSpPr>
            <a:spLocks noGrp="1"/>
          </p:cNvSpPr>
          <p:nvPr>
            <p:ph idx="1"/>
          </p:nvPr>
        </p:nvSpPr>
        <p:spPr/>
        <p:txBody>
          <a:bodyPr/>
          <a:lstStyle/>
          <a:p>
            <a:endParaRPr lang="de-CH" sz="1800" dirty="0"/>
          </a:p>
          <a:p>
            <a:pPr marL="316531" indent="-316531">
              <a:lnSpc>
                <a:spcPct val="150000"/>
              </a:lnSpc>
              <a:spcBef>
                <a:spcPct val="20000"/>
              </a:spcBef>
              <a:buClr>
                <a:srgbClr val="002776"/>
              </a:buClr>
              <a:buSzPct val="85000"/>
              <a:buFontTx/>
              <a:buChar char="•"/>
            </a:pPr>
            <a:r>
              <a:rPr lang="de-DE" sz="1800" dirty="0">
                <a:solidFill>
                  <a:schemeClr val="tx1"/>
                </a:solidFill>
                <a:latin typeface="Calibri" panose="020F0502020204030204" pitchFamily="34" charset="0"/>
              </a:rPr>
              <a:t>Mangelnde Klarheit über die von der IT-Organisation zu erbringenden Leistungen (aufgrund fehlender Service Level Agreements)</a:t>
            </a:r>
          </a:p>
          <a:p>
            <a:pPr marL="316531" indent="-316531">
              <a:lnSpc>
                <a:spcPct val="150000"/>
              </a:lnSpc>
              <a:spcBef>
                <a:spcPct val="20000"/>
              </a:spcBef>
              <a:buClr>
                <a:srgbClr val="002776"/>
              </a:buClr>
              <a:buSzPct val="85000"/>
              <a:buFontTx/>
              <a:buChar char="•"/>
            </a:pPr>
            <a:r>
              <a:rPr lang="de-DE" sz="1800" dirty="0">
                <a:solidFill>
                  <a:schemeClr val="tx1"/>
                </a:solidFill>
                <a:latin typeface="Calibri" panose="020F0502020204030204" pitchFamily="34" charset="0"/>
              </a:rPr>
              <a:t>Unzureichende Kommunikation zwischen IT und Kunden</a:t>
            </a:r>
          </a:p>
          <a:p>
            <a:pPr marL="316531" indent="-316531">
              <a:lnSpc>
                <a:spcPct val="150000"/>
              </a:lnSpc>
              <a:spcBef>
                <a:spcPct val="20000"/>
              </a:spcBef>
              <a:buClr>
                <a:srgbClr val="002776"/>
              </a:buClr>
              <a:buSzPct val="85000"/>
              <a:buFontTx/>
              <a:buChar char="•"/>
            </a:pPr>
            <a:r>
              <a:rPr lang="de-DE" sz="1800" dirty="0">
                <a:solidFill>
                  <a:schemeClr val="tx1"/>
                </a:solidFill>
                <a:latin typeface="Calibri" panose="020F0502020204030204" pitchFamily="34" charset="0"/>
              </a:rPr>
              <a:t>Nicht verifizierbare Qualität der IT-Services (aufgrund fehlender Messkriterien)</a:t>
            </a:r>
          </a:p>
          <a:p>
            <a:pPr marL="316531" indent="-316531">
              <a:lnSpc>
                <a:spcPct val="150000"/>
              </a:lnSpc>
              <a:spcBef>
                <a:spcPct val="20000"/>
              </a:spcBef>
              <a:buClr>
                <a:srgbClr val="002776"/>
              </a:buClr>
              <a:buSzPct val="85000"/>
              <a:buFontTx/>
              <a:buChar char="•"/>
            </a:pPr>
            <a:r>
              <a:rPr lang="de-DE" sz="1800" dirty="0">
                <a:solidFill>
                  <a:schemeClr val="tx1"/>
                </a:solidFill>
                <a:latin typeface="Calibri" panose="020F0502020204030204" pitchFamily="34" charset="0"/>
              </a:rPr>
              <a:t>Unvollständige Identifizierung der benötigten IT-Komponenten</a:t>
            </a:r>
          </a:p>
          <a:p>
            <a:pPr marL="316531" indent="-316531">
              <a:lnSpc>
                <a:spcPct val="150000"/>
              </a:lnSpc>
              <a:spcBef>
                <a:spcPct val="20000"/>
              </a:spcBef>
              <a:buClr>
                <a:srgbClr val="002776"/>
              </a:buClr>
              <a:buSzPct val="85000"/>
              <a:buFontTx/>
              <a:buChar char="•"/>
            </a:pPr>
            <a:r>
              <a:rPr lang="de-DE" sz="1800" dirty="0">
                <a:solidFill>
                  <a:schemeClr val="tx1"/>
                </a:solidFill>
                <a:latin typeface="Calibri" panose="020F0502020204030204" pitchFamily="34" charset="0"/>
              </a:rPr>
              <a:t>Unvollständige, unzureichende und inkonsistente Dokumentation der IT-Komponenten</a:t>
            </a:r>
          </a:p>
          <a:p>
            <a:pPr marL="316531" indent="-316531">
              <a:lnSpc>
                <a:spcPct val="150000"/>
              </a:lnSpc>
              <a:spcBef>
                <a:spcPct val="20000"/>
              </a:spcBef>
              <a:buClr>
                <a:srgbClr val="002776"/>
              </a:buClr>
              <a:buSzPct val="85000"/>
              <a:buFontTx/>
              <a:buChar char="•"/>
            </a:pPr>
            <a:r>
              <a:rPr lang="de-DE" sz="1800" dirty="0">
                <a:solidFill>
                  <a:schemeClr val="tx1"/>
                </a:solidFill>
                <a:latin typeface="Calibri" panose="020F0502020204030204" pitchFamily="34" charset="0"/>
              </a:rPr>
              <a:t>Mangelnde Kenntnis der Kosten für IT-Services</a:t>
            </a:r>
          </a:p>
          <a:p>
            <a:pPr marL="316531" indent="-316531">
              <a:lnSpc>
                <a:spcPct val="150000"/>
              </a:lnSpc>
              <a:spcBef>
                <a:spcPct val="20000"/>
              </a:spcBef>
              <a:buClr>
                <a:srgbClr val="002776"/>
              </a:buClr>
              <a:buSzPct val="85000"/>
              <a:buFontTx/>
              <a:buChar char="•"/>
            </a:pPr>
            <a:r>
              <a:rPr lang="de-DE" sz="1800" dirty="0">
                <a:solidFill>
                  <a:schemeClr val="tx1"/>
                </a:solidFill>
                <a:latin typeface="Calibri" panose="020F0502020204030204" pitchFamily="34" charset="0"/>
              </a:rPr>
              <a:t>Ineffiziente IT-interne Abläufe</a:t>
            </a:r>
          </a:p>
        </p:txBody>
      </p:sp>
    </p:spTree>
    <p:extLst>
      <p:ext uri="{BB962C8B-B14F-4D97-AF65-F5344CB8AC3E}">
        <p14:creationId xmlns:p14="http://schemas.microsoft.com/office/powerpoint/2010/main" val="3856390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E2ABA8-DFD9-4F9C-9F15-595ED0589F4E}"/>
              </a:ext>
            </a:extLst>
          </p:cNvPr>
          <p:cNvSpPr>
            <a:spLocks noGrp="1"/>
          </p:cNvSpPr>
          <p:nvPr>
            <p:ph type="title"/>
          </p:nvPr>
        </p:nvSpPr>
        <p:spPr/>
        <p:txBody>
          <a:bodyPr>
            <a:normAutofit fontScale="90000"/>
          </a:bodyPr>
          <a:lstStyle/>
          <a:p>
            <a:r>
              <a:rPr lang="de-CH" dirty="0"/>
              <a:t>IT-Service Management (ITSM) anhand des Frameworks ITIL</a:t>
            </a:r>
          </a:p>
        </p:txBody>
      </p:sp>
      <p:sp>
        <p:nvSpPr>
          <p:cNvPr id="3" name="Inhaltsplatzhalter 2">
            <a:extLst>
              <a:ext uri="{FF2B5EF4-FFF2-40B4-BE49-F238E27FC236}">
                <a16:creationId xmlns:a16="http://schemas.microsoft.com/office/drawing/2014/main" id="{239C7D67-FA69-4B27-854C-67F7A501A0C2}"/>
              </a:ext>
            </a:extLst>
          </p:cNvPr>
          <p:cNvSpPr>
            <a:spLocks noGrp="1"/>
          </p:cNvSpPr>
          <p:nvPr>
            <p:ph idx="1"/>
          </p:nvPr>
        </p:nvSpPr>
        <p:spPr>
          <a:xfrm>
            <a:off x="457200" y="1999381"/>
            <a:ext cx="8507288" cy="4525963"/>
          </a:xfrm>
        </p:spPr>
        <p:txBody>
          <a:bodyPr/>
          <a:lstStyle/>
          <a:p>
            <a:pPr marL="0" indent="0">
              <a:buNone/>
            </a:pPr>
            <a:r>
              <a:rPr lang="de-CH" dirty="0"/>
              <a:t>Was ist ITIL?</a:t>
            </a:r>
          </a:p>
          <a:p>
            <a:pPr>
              <a:buFontTx/>
              <a:buChar char="-"/>
            </a:pPr>
            <a:r>
              <a:rPr lang="de-CH" sz="1800" dirty="0"/>
              <a:t>ITIL ist die Abkürzung für «</a:t>
            </a:r>
            <a:r>
              <a:rPr lang="de-CH" sz="1800" b="1" dirty="0"/>
              <a:t>Information Technology Infrastructure Library</a:t>
            </a:r>
            <a:r>
              <a:rPr lang="de-CH" sz="1800" dirty="0"/>
              <a:t>».</a:t>
            </a:r>
          </a:p>
          <a:p>
            <a:pPr>
              <a:buFontTx/>
              <a:buChar char="-"/>
            </a:pPr>
            <a:r>
              <a:rPr lang="de-CH" sz="1800" dirty="0"/>
              <a:t>ITIL wurde in den </a:t>
            </a:r>
            <a:r>
              <a:rPr lang="de-CH" sz="1800" dirty="0">
                <a:highlight>
                  <a:srgbClr val="00FF00"/>
                </a:highlight>
              </a:rPr>
              <a:t>80er Jahren </a:t>
            </a:r>
            <a:r>
              <a:rPr lang="de-CH" sz="1800" dirty="0"/>
              <a:t>von der englischen Behörde «Computing and Telecommunications Agency» entwickelt.</a:t>
            </a:r>
          </a:p>
          <a:p>
            <a:pPr>
              <a:buFontTx/>
              <a:buChar char="-"/>
            </a:pPr>
            <a:r>
              <a:rPr lang="de-CH" sz="1800" dirty="0"/>
              <a:t>ITIL ist eine Methode für die für die Umsetzung von IT-Service Management.</a:t>
            </a:r>
          </a:p>
          <a:p>
            <a:pPr>
              <a:buFontTx/>
              <a:buChar char="-"/>
            </a:pPr>
            <a:r>
              <a:rPr lang="de-CH" sz="1800" dirty="0"/>
              <a:t>Der Kern von ITIL sind </a:t>
            </a:r>
            <a:r>
              <a:rPr lang="de-CH" sz="1800" dirty="0">
                <a:highlight>
                  <a:srgbClr val="00FF00"/>
                </a:highlight>
              </a:rPr>
              <a:t>Prozesse</a:t>
            </a:r>
            <a:r>
              <a:rPr lang="de-CH" sz="1800" dirty="0"/>
              <a:t> rund um das Erbringen von Services.</a:t>
            </a:r>
          </a:p>
          <a:p>
            <a:pPr>
              <a:buFontTx/>
              <a:buChar char="-"/>
            </a:pPr>
            <a:r>
              <a:rPr lang="de-CH" sz="1800" dirty="0"/>
              <a:t>ITIL beschäftigt sich </a:t>
            </a:r>
            <a:r>
              <a:rPr lang="de-CH" sz="1800" u="sng" dirty="0"/>
              <a:t>nicht</a:t>
            </a:r>
            <a:r>
              <a:rPr lang="de-CH" sz="1800" dirty="0"/>
              <a:t> mit Projekten oder deren Management.</a:t>
            </a:r>
          </a:p>
          <a:p>
            <a:pPr>
              <a:buFontTx/>
              <a:buChar char="-"/>
            </a:pPr>
            <a:r>
              <a:rPr lang="de-CH" sz="1800" dirty="0"/>
              <a:t>Die in ITIL gesammelten Prozesse umfassen den gesamten </a:t>
            </a:r>
            <a:r>
              <a:rPr lang="de-CH" sz="1800" dirty="0">
                <a:highlight>
                  <a:srgbClr val="00FF00"/>
                </a:highlight>
              </a:rPr>
              <a:t>Lebenszyklus von IT Services</a:t>
            </a:r>
            <a:r>
              <a:rPr lang="de-CH" sz="1800" dirty="0"/>
              <a:t>.</a:t>
            </a:r>
          </a:p>
          <a:p>
            <a:pPr>
              <a:buFontTx/>
              <a:buChar char="-"/>
            </a:pPr>
            <a:r>
              <a:rPr lang="de-CH" sz="1800" dirty="0"/>
              <a:t>ITIL bietet </a:t>
            </a:r>
            <a:r>
              <a:rPr lang="de-CH" sz="1800" dirty="0">
                <a:highlight>
                  <a:srgbClr val="00FF00"/>
                </a:highlight>
              </a:rPr>
              <a:t>Struktur</a:t>
            </a:r>
            <a:r>
              <a:rPr lang="de-CH" sz="1800" dirty="0"/>
              <a:t>, damit Services geordnet und </a:t>
            </a:r>
            <a:r>
              <a:rPr lang="de-CH" sz="1800" dirty="0">
                <a:highlight>
                  <a:srgbClr val="00FF00"/>
                </a:highlight>
              </a:rPr>
              <a:t>erfolgreich eingeführt </a:t>
            </a:r>
            <a:r>
              <a:rPr lang="de-CH" sz="1800" dirty="0"/>
              <a:t>werden können.</a:t>
            </a:r>
          </a:p>
          <a:p>
            <a:pPr>
              <a:buFontTx/>
              <a:buChar char="-"/>
            </a:pPr>
            <a:endParaRPr lang="de-CH" sz="1800" dirty="0"/>
          </a:p>
          <a:p>
            <a:pPr marL="0" indent="0" algn="ctr">
              <a:buNone/>
            </a:pPr>
            <a:r>
              <a:rPr lang="de-CH" sz="2000" dirty="0"/>
              <a:t>Zusammengefasst: ITIL zeigt, wie man etwas machen kann.</a:t>
            </a:r>
          </a:p>
        </p:txBody>
      </p:sp>
    </p:spTree>
    <p:extLst>
      <p:ext uri="{BB962C8B-B14F-4D97-AF65-F5344CB8AC3E}">
        <p14:creationId xmlns:p14="http://schemas.microsoft.com/office/powerpoint/2010/main" val="2547630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3800BA-CF6D-4891-9744-4983C333530B}"/>
              </a:ext>
            </a:extLst>
          </p:cNvPr>
          <p:cNvSpPr>
            <a:spLocks noGrp="1"/>
          </p:cNvSpPr>
          <p:nvPr>
            <p:ph type="title"/>
          </p:nvPr>
        </p:nvSpPr>
        <p:spPr>
          <a:xfrm>
            <a:off x="539552" y="692696"/>
            <a:ext cx="8438473" cy="1143000"/>
          </a:xfrm>
        </p:spPr>
        <p:txBody>
          <a:bodyPr>
            <a:normAutofit/>
          </a:bodyPr>
          <a:lstStyle/>
          <a:p>
            <a:r>
              <a:rPr lang="de-CH" sz="3600" dirty="0">
                <a:latin typeface="Arial"/>
                <a:cs typeface="Arial"/>
              </a:rPr>
              <a:t>IT-Service Lebenszyklus nach ITIL 2011</a:t>
            </a:r>
          </a:p>
        </p:txBody>
      </p:sp>
      <p:pic>
        <p:nvPicPr>
          <p:cNvPr id="19458" name="Picture 2" descr="مرکز تماس” در کجای ITIL جای دارد؟ – شركت پالايش نفت امام خميني">
            <a:extLst>
              <a:ext uri="{FF2B5EF4-FFF2-40B4-BE49-F238E27FC236}">
                <a16:creationId xmlns:a16="http://schemas.microsoft.com/office/drawing/2014/main" id="{9A26443D-F4B4-449F-9F6E-A1A9D23507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843019"/>
            <a:ext cx="4876800" cy="486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740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944971-5BA3-4A6D-97A0-F6811B3B310C}"/>
              </a:ext>
            </a:extLst>
          </p:cNvPr>
          <p:cNvSpPr>
            <a:spLocks noGrp="1"/>
          </p:cNvSpPr>
          <p:nvPr>
            <p:ph type="title"/>
          </p:nvPr>
        </p:nvSpPr>
        <p:spPr/>
        <p:txBody>
          <a:bodyPr/>
          <a:lstStyle/>
          <a:p>
            <a:r>
              <a:rPr lang="de-CH" dirty="0"/>
              <a:t>ITIL Prozesse</a:t>
            </a:r>
          </a:p>
        </p:txBody>
      </p:sp>
      <p:pic>
        <p:nvPicPr>
          <p:cNvPr id="8194" name="Picture 2">
            <a:extLst>
              <a:ext uri="{FF2B5EF4-FFF2-40B4-BE49-F238E27FC236}">
                <a16:creationId xmlns:a16="http://schemas.microsoft.com/office/drawing/2014/main" id="{07105F34-BF4A-4E78-9500-55DE416752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609"/>
          <a:stretch/>
        </p:blipFill>
        <p:spPr bwMode="auto">
          <a:xfrm>
            <a:off x="539552" y="1628800"/>
            <a:ext cx="8029575" cy="5052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791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DDBD9-22C3-48C6-93DA-74AA4CDC081C}"/>
              </a:ext>
            </a:extLst>
          </p:cNvPr>
          <p:cNvSpPr>
            <a:spLocks noGrp="1"/>
          </p:cNvSpPr>
          <p:nvPr>
            <p:ph type="title"/>
          </p:nvPr>
        </p:nvSpPr>
        <p:spPr/>
        <p:txBody>
          <a:bodyPr/>
          <a:lstStyle/>
          <a:p>
            <a:endParaRPr lang="de-CH"/>
          </a:p>
        </p:txBody>
      </p:sp>
      <p:pic>
        <p:nvPicPr>
          <p:cNvPr id="5" name="Inhaltsplatzhalter 4" descr="Ein Bild, das Screenshot enthält.&#10;&#10;Automatisch generierte Beschreibung">
            <a:extLst>
              <a:ext uri="{FF2B5EF4-FFF2-40B4-BE49-F238E27FC236}">
                <a16:creationId xmlns:a16="http://schemas.microsoft.com/office/drawing/2014/main" id="{AE073C27-92EA-4AC4-8376-2C8060BDF6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848" y="980728"/>
            <a:ext cx="8720897" cy="5544616"/>
          </a:xfrm>
        </p:spPr>
      </p:pic>
    </p:spTree>
    <p:extLst>
      <p:ext uri="{BB962C8B-B14F-4D97-AF65-F5344CB8AC3E}">
        <p14:creationId xmlns:p14="http://schemas.microsoft.com/office/powerpoint/2010/main" val="22862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57405F-2D46-4172-A27B-758EEAEEF788}"/>
              </a:ext>
            </a:extLst>
          </p:cNvPr>
          <p:cNvSpPr>
            <a:spLocks noGrp="1"/>
          </p:cNvSpPr>
          <p:nvPr>
            <p:ph type="title"/>
          </p:nvPr>
        </p:nvSpPr>
        <p:spPr/>
        <p:txBody>
          <a:bodyPr/>
          <a:lstStyle/>
          <a:p>
            <a:r>
              <a:rPr lang="de-CH" dirty="0"/>
              <a:t>Warum ist ITIL so erfolgreich?</a:t>
            </a:r>
          </a:p>
        </p:txBody>
      </p:sp>
      <p:sp>
        <p:nvSpPr>
          <p:cNvPr id="3" name="Inhaltsplatzhalter 2">
            <a:extLst>
              <a:ext uri="{FF2B5EF4-FFF2-40B4-BE49-F238E27FC236}">
                <a16:creationId xmlns:a16="http://schemas.microsoft.com/office/drawing/2014/main" id="{94899DF2-C9BF-44F9-B3BA-73D1F0724C1E}"/>
              </a:ext>
            </a:extLst>
          </p:cNvPr>
          <p:cNvSpPr>
            <a:spLocks noGrp="1"/>
          </p:cNvSpPr>
          <p:nvPr>
            <p:ph idx="1"/>
          </p:nvPr>
        </p:nvSpPr>
        <p:spPr/>
        <p:txBody>
          <a:bodyPr anchor="t"/>
          <a:lstStyle/>
          <a:p>
            <a:pPr marL="0" indent="0">
              <a:buNone/>
            </a:pPr>
            <a:endParaRPr lang="de-CH" dirty="0"/>
          </a:p>
          <a:p>
            <a:r>
              <a:rPr lang="de-CH" dirty="0"/>
              <a:t>Gemeinsame Kommunikationsbasis für IT- Service Providern</a:t>
            </a:r>
          </a:p>
          <a:p>
            <a:r>
              <a:rPr lang="de-CH" dirty="0">
                <a:latin typeface="Arial"/>
                <a:cs typeface="Arial"/>
              </a:rPr>
              <a:t>Herstellerunabhängig</a:t>
            </a:r>
          </a:p>
          <a:p>
            <a:r>
              <a:rPr lang="de-CH" dirty="0">
                <a:latin typeface="Arial"/>
                <a:cs typeface="Arial"/>
              </a:rPr>
              <a:t>Gilt für private &amp; öffentliche, interne &amp; externe, kleine &amp; grosse Organisationen</a:t>
            </a:r>
            <a:endParaRPr lang="de-CH" dirty="0"/>
          </a:p>
          <a:p>
            <a:r>
              <a:rPr lang="de-CH" dirty="0"/>
              <a:t>ITIL ist </a:t>
            </a:r>
            <a:r>
              <a:rPr lang="de-CH" dirty="0" err="1"/>
              <a:t>Good</a:t>
            </a:r>
            <a:r>
              <a:rPr lang="de-CH" dirty="0"/>
              <a:t> Practice</a:t>
            </a:r>
          </a:p>
        </p:txBody>
      </p:sp>
    </p:spTree>
    <p:extLst>
      <p:ext uri="{BB962C8B-B14F-4D97-AF65-F5344CB8AC3E}">
        <p14:creationId xmlns:p14="http://schemas.microsoft.com/office/powerpoint/2010/main" val="1253269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DB5C9-D296-4CB0-B813-F6BB49BE9E21}"/>
              </a:ext>
            </a:extLst>
          </p:cNvPr>
          <p:cNvSpPr>
            <a:spLocks noGrp="1"/>
          </p:cNvSpPr>
          <p:nvPr>
            <p:ph type="title"/>
          </p:nvPr>
        </p:nvSpPr>
        <p:spPr/>
        <p:txBody>
          <a:bodyPr/>
          <a:lstStyle/>
          <a:p>
            <a:r>
              <a:rPr lang="de-CH" dirty="0"/>
              <a:t>ITIL Kurs</a:t>
            </a:r>
          </a:p>
        </p:txBody>
      </p:sp>
      <p:sp>
        <p:nvSpPr>
          <p:cNvPr id="3" name="Inhaltsplatzhalter 2">
            <a:extLst>
              <a:ext uri="{FF2B5EF4-FFF2-40B4-BE49-F238E27FC236}">
                <a16:creationId xmlns:a16="http://schemas.microsoft.com/office/drawing/2014/main" id="{6AE777A5-B26B-4677-AA58-4FD1F723568B}"/>
              </a:ext>
            </a:extLst>
          </p:cNvPr>
          <p:cNvSpPr>
            <a:spLocks noGrp="1"/>
          </p:cNvSpPr>
          <p:nvPr>
            <p:ph idx="1"/>
          </p:nvPr>
        </p:nvSpPr>
        <p:spPr/>
        <p:txBody>
          <a:bodyPr/>
          <a:lstStyle/>
          <a:p>
            <a:pPr marL="0" indent="0">
              <a:buNone/>
            </a:pPr>
            <a:endParaRPr lang="de-CH" sz="2000" dirty="0"/>
          </a:p>
          <a:p>
            <a:pPr marL="0" indent="0">
              <a:buNone/>
            </a:pPr>
            <a:r>
              <a:rPr lang="de-CH" sz="2000" dirty="0"/>
              <a:t>Die TBZ bietet einen ITIL 4 </a:t>
            </a:r>
            <a:r>
              <a:rPr lang="de-CH" sz="2000" dirty="0" err="1"/>
              <a:t>Foundation</a:t>
            </a:r>
            <a:r>
              <a:rPr lang="de-CH" sz="2000" dirty="0"/>
              <a:t> Kurs  an. Am Schluss des Kurses findet die ITIL 4 </a:t>
            </a:r>
            <a:r>
              <a:rPr lang="de-CH" sz="2000" dirty="0" err="1"/>
              <a:t>Foundation</a:t>
            </a:r>
            <a:r>
              <a:rPr lang="de-CH" sz="2000" dirty="0"/>
              <a:t>-Prüfung statt, wo Sie das Zertifikat erlangen können.</a:t>
            </a:r>
          </a:p>
          <a:p>
            <a:pPr marL="0" indent="0">
              <a:buNone/>
            </a:pPr>
            <a:endParaRPr lang="de-CH" sz="2000" dirty="0"/>
          </a:p>
          <a:p>
            <a:pPr marL="0" indent="0">
              <a:buNone/>
            </a:pPr>
            <a:r>
              <a:rPr lang="de-CH" sz="2000" b="1" dirty="0"/>
              <a:t>Termine</a:t>
            </a:r>
          </a:p>
          <a:p>
            <a:pPr marL="0" indent="0">
              <a:buNone/>
            </a:pPr>
            <a:r>
              <a:rPr lang="de-CH" sz="2000" b="0" i="0" dirty="0">
                <a:effectLst/>
                <a:latin typeface="HelveticaNeue"/>
              </a:rPr>
              <a:t>28. Oktober – 16. Dezember 2020, jeweils mittwochs von 18.00-21.20 Uhr</a:t>
            </a:r>
          </a:p>
          <a:p>
            <a:pPr marL="0" indent="0">
              <a:buNone/>
            </a:pPr>
            <a:endParaRPr lang="de-CH" sz="2000" dirty="0">
              <a:latin typeface="HelveticaNeue"/>
            </a:endParaRPr>
          </a:p>
          <a:p>
            <a:pPr marL="0" indent="0">
              <a:buNone/>
            </a:pPr>
            <a:r>
              <a:rPr lang="de-CH" sz="2000" b="1" dirty="0">
                <a:latin typeface="HelveticaNeue"/>
              </a:rPr>
              <a:t>Weitere Infos</a:t>
            </a:r>
          </a:p>
          <a:p>
            <a:pPr marL="0" indent="0">
              <a:buNone/>
            </a:pPr>
            <a:r>
              <a:rPr lang="de-CH" sz="2000" dirty="0">
                <a:latin typeface="HelveticaNeue"/>
              </a:rPr>
              <a:t>Im SP unter Dokumente </a:t>
            </a:r>
            <a:r>
              <a:rPr lang="de-CH" sz="2000" dirty="0">
                <a:latin typeface="HelveticaNeue"/>
                <a:sym typeface="Wingdings" panose="05000000000000000000" pitchFamily="2" charset="2"/>
              </a:rPr>
              <a:t> </a:t>
            </a:r>
            <a:r>
              <a:rPr lang="de-CH" sz="2000" dirty="0">
                <a:latin typeface="HelveticaNeue"/>
              </a:rPr>
              <a:t>«Infos ITIL V4 Kurs»</a:t>
            </a:r>
            <a:endParaRPr lang="de-CH" sz="2000" dirty="0"/>
          </a:p>
        </p:txBody>
      </p:sp>
    </p:spTree>
    <p:extLst>
      <p:ext uri="{BB962C8B-B14F-4D97-AF65-F5344CB8AC3E}">
        <p14:creationId xmlns:p14="http://schemas.microsoft.com/office/powerpoint/2010/main" val="478001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BFB793-6C4A-4661-9D00-168EF108E076}"/>
              </a:ext>
            </a:extLst>
          </p:cNvPr>
          <p:cNvSpPr>
            <a:spLocks noGrp="1"/>
          </p:cNvSpPr>
          <p:nvPr>
            <p:ph type="title"/>
          </p:nvPr>
        </p:nvSpPr>
        <p:spPr/>
        <p:txBody>
          <a:bodyPr/>
          <a:lstStyle/>
          <a:p>
            <a:r>
              <a:rPr lang="de-CH" dirty="0"/>
              <a:t>An der Aufgabe BPMN arbeiten</a:t>
            </a:r>
          </a:p>
        </p:txBody>
      </p:sp>
      <p:sp>
        <p:nvSpPr>
          <p:cNvPr id="3" name="Inhaltsplatzhalter 2">
            <a:extLst>
              <a:ext uri="{FF2B5EF4-FFF2-40B4-BE49-F238E27FC236}">
                <a16:creationId xmlns:a16="http://schemas.microsoft.com/office/drawing/2014/main" id="{447FD5F6-999D-4D3C-BA2D-8B2B0D99E09B}"/>
              </a:ext>
            </a:extLst>
          </p:cNvPr>
          <p:cNvSpPr>
            <a:spLocks noGrp="1"/>
          </p:cNvSpPr>
          <p:nvPr>
            <p:ph idx="1"/>
          </p:nvPr>
        </p:nvSpPr>
        <p:spPr/>
        <p:txBody>
          <a:bodyPr/>
          <a:lstStyle/>
          <a:p>
            <a:endParaRPr lang="de-CH"/>
          </a:p>
        </p:txBody>
      </p:sp>
    </p:spTree>
    <p:extLst>
      <p:ext uri="{BB962C8B-B14F-4D97-AF65-F5344CB8AC3E}">
        <p14:creationId xmlns:p14="http://schemas.microsoft.com/office/powerpoint/2010/main" val="23343955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9E8CDB-BFA2-4062-9202-85BD8F6C4EC8}"/>
              </a:ext>
            </a:extLst>
          </p:cNvPr>
          <p:cNvSpPr>
            <a:spLocks noGrp="1"/>
          </p:cNvSpPr>
          <p:nvPr>
            <p:ph type="title"/>
          </p:nvPr>
        </p:nvSpPr>
        <p:spPr/>
        <p:txBody>
          <a:bodyPr>
            <a:normAutofit fontScale="90000"/>
          </a:bodyPr>
          <a:lstStyle/>
          <a:p>
            <a:r>
              <a:rPr lang="de-CH" dirty="0"/>
              <a:t>Was bedeutet Service Management nach </a:t>
            </a:r>
            <a:r>
              <a:rPr lang="de-CH" dirty="0" err="1"/>
              <a:t>lTlL</a:t>
            </a:r>
            <a:r>
              <a:rPr lang="de-CH" dirty="0"/>
              <a:t>?</a:t>
            </a:r>
          </a:p>
        </p:txBody>
      </p:sp>
      <p:sp>
        <p:nvSpPr>
          <p:cNvPr id="3" name="Inhaltsplatzhalter 2">
            <a:extLst>
              <a:ext uri="{FF2B5EF4-FFF2-40B4-BE49-F238E27FC236}">
                <a16:creationId xmlns:a16="http://schemas.microsoft.com/office/drawing/2014/main" id="{864E5B29-A877-493B-BFD0-C9A140D011E0}"/>
              </a:ext>
            </a:extLst>
          </p:cNvPr>
          <p:cNvSpPr>
            <a:spLocks noGrp="1"/>
          </p:cNvSpPr>
          <p:nvPr>
            <p:ph idx="1"/>
          </p:nvPr>
        </p:nvSpPr>
        <p:spPr/>
        <p:txBody>
          <a:bodyPr/>
          <a:lstStyle/>
          <a:p>
            <a:endParaRPr lang="de-CH" dirty="0"/>
          </a:p>
          <a:p>
            <a:r>
              <a:rPr lang="de-CH" sz="2000" dirty="0"/>
              <a:t>Standardisierung für Prozesse und Methoden vorzunehmen, um Services möglichst kosten- und nutzeneffizient sicherzustellen.</a:t>
            </a:r>
          </a:p>
          <a:p>
            <a:r>
              <a:rPr lang="de-CH" sz="2000" dirty="0"/>
              <a:t>Professionelles IT Service Management</a:t>
            </a:r>
          </a:p>
          <a:p>
            <a:r>
              <a:rPr lang="de-CH" sz="2000" dirty="0"/>
              <a:t>Service wird zielgerichtet entwickelt und geplant</a:t>
            </a:r>
          </a:p>
          <a:p>
            <a:endParaRPr lang="de-CH" dirty="0"/>
          </a:p>
          <a:p>
            <a:pPr marL="0" indent="0" algn="ctr">
              <a:buNone/>
            </a:pPr>
            <a:r>
              <a:rPr lang="de-CH" sz="2000" b="1" dirty="0">
                <a:solidFill>
                  <a:srgbClr val="00B050"/>
                </a:solidFill>
              </a:rPr>
              <a:t>Ziel: Perfekten Service bieten</a:t>
            </a:r>
          </a:p>
        </p:txBody>
      </p:sp>
    </p:spTree>
    <p:extLst>
      <p:ext uri="{BB962C8B-B14F-4D97-AF65-F5344CB8AC3E}">
        <p14:creationId xmlns:p14="http://schemas.microsoft.com/office/powerpoint/2010/main" val="3166127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313A52-407C-4843-B393-DD52F406C557}"/>
              </a:ext>
            </a:extLst>
          </p:cNvPr>
          <p:cNvSpPr>
            <a:spLocks noGrp="1"/>
          </p:cNvSpPr>
          <p:nvPr>
            <p:ph type="title"/>
          </p:nvPr>
        </p:nvSpPr>
        <p:spPr/>
        <p:txBody>
          <a:bodyPr>
            <a:normAutofit fontScale="90000"/>
          </a:bodyPr>
          <a:lstStyle/>
          <a:p>
            <a:r>
              <a:rPr lang="de-CH" dirty="0"/>
              <a:t>Zertifizierungen nach ISO 20000</a:t>
            </a:r>
          </a:p>
        </p:txBody>
      </p:sp>
      <p:pic>
        <p:nvPicPr>
          <p:cNvPr id="4098" name="Picture 2">
            <a:extLst>
              <a:ext uri="{FF2B5EF4-FFF2-40B4-BE49-F238E27FC236}">
                <a16:creationId xmlns:a16="http://schemas.microsoft.com/office/drawing/2014/main" id="{A79C7B65-18DD-429E-99B8-035D80A799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 y="2219325"/>
            <a:ext cx="8267700" cy="24193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a:extLst>
              <a:ext uri="{FF2B5EF4-FFF2-40B4-BE49-F238E27FC236}">
                <a16:creationId xmlns:a16="http://schemas.microsoft.com/office/drawing/2014/main" id="{FCAF85E0-48BC-4129-B4D7-0648718095EF}"/>
              </a:ext>
            </a:extLst>
          </p:cNvPr>
          <p:cNvSpPr>
            <a:spLocks noChangeArrowheads="1"/>
          </p:cNvSpPr>
          <p:nvPr/>
        </p:nvSpPr>
        <p:spPr bwMode="auto">
          <a:xfrm>
            <a:off x="899304" y="4365104"/>
            <a:ext cx="7510096" cy="2650084"/>
          </a:xfrm>
          <a:prstGeom prst="rect">
            <a:avLst/>
          </a:prstGeom>
          <a:noFill/>
          <a:ln>
            <a:noFill/>
          </a:ln>
          <a:effectLst/>
          <a:extLst>
            <a:ext uri="{909E8E84-426E-40DD-AFC4-6F175D3DCCD1}">
              <a14:hiddenFill xmlns:a14="http://schemas.microsoft.com/office/drawing/2010/main">
                <a:solidFill>
                  <a:srgbClr val="F6A907"/>
                </a:solidFill>
              </a14:hiddenFill>
            </a:ext>
            <a:ext uri="{91240B29-F687-4F45-9708-019B960494DF}">
              <a14:hiddenLine xmlns:a14="http://schemas.microsoft.com/office/drawing/2010/main" w="22225">
                <a:solidFill>
                  <a:srgbClr val="F6A907"/>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b">
            <a:spAutoFit/>
          </a:bodyPr>
          <a:lstStyle/>
          <a:p>
            <a:r>
              <a:rPr lang="de-DE" sz="1662" b="1" dirty="0">
                <a:solidFill>
                  <a:schemeClr val="tx1"/>
                </a:solidFill>
                <a:latin typeface="Calibri" panose="020F0502020204030204" pitchFamily="34" charset="0"/>
              </a:rPr>
              <a:t>Normen:</a:t>
            </a:r>
          </a:p>
          <a:p>
            <a:endParaRPr lang="de-DE" sz="1662" dirty="0">
              <a:solidFill>
                <a:schemeClr val="tx1"/>
              </a:solidFill>
              <a:latin typeface="Calibri" panose="020F0502020204030204" pitchFamily="34" charset="0"/>
            </a:endParaRPr>
          </a:p>
          <a:p>
            <a:r>
              <a:rPr lang="de-DE" sz="1662" dirty="0">
                <a:solidFill>
                  <a:schemeClr val="tx1"/>
                </a:solidFill>
                <a:latin typeface="Calibri" panose="020F0502020204030204" pitchFamily="34" charset="0"/>
              </a:rPr>
              <a:t>ISO9000 = Norm zur Dokumentation von </a:t>
            </a:r>
            <a:r>
              <a:rPr lang="de-DE" sz="1662" dirty="0" err="1">
                <a:solidFill>
                  <a:schemeClr val="tx1"/>
                </a:solidFill>
                <a:latin typeface="Calibri" panose="020F0502020204030204" pitchFamily="34" charset="0"/>
              </a:rPr>
              <a:t>Massnahmen</a:t>
            </a:r>
            <a:r>
              <a:rPr lang="de-DE" sz="1662" dirty="0">
                <a:solidFill>
                  <a:schemeClr val="tx1"/>
                </a:solidFill>
                <a:latin typeface="Calibri" panose="020F0502020204030204" pitchFamily="34" charset="0"/>
              </a:rPr>
              <a:t> zur Qualitätssicherung</a:t>
            </a:r>
          </a:p>
          <a:p>
            <a:endParaRPr lang="de-DE" sz="1662" dirty="0">
              <a:solidFill>
                <a:schemeClr val="tx1"/>
              </a:solidFill>
              <a:latin typeface="Calibri" panose="020F0502020204030204" pitchFamily="34" charset="0"/>
            </a:endParaRPr>
          </a:p>
          <a:p>
            <a:r>
              <a:rPr lang="de-DE" sz="1662" dirty="0">
                <a:solidFill>
                  <a:schemeClr val="tx1"/>
                </a:solidFill>
                <a:latin typeface="Calibri" panose="020F0502020204030204" pitchFamily="34" charset="0"/>
              </a:rPr>
              <a:t>ISO20000 = Service Management-Zertifizierung für Unternehmen</a:t>
            </a:r>
          </a:p>
          <a:p>
            <a:endParaRPr lang="de-DE" sz="1662" dirty="0">
              <a:solidFill>
                <a:schemeClr val="tx1"/>
              </a:solidFill>
              <a:latin typeface="Calibri" panose="020F0502020204030204" pitchFamily="34" charset="0"/>
            </a:endParaRPr>
          </a:p>
          <a:p>
            <a:r>
              <a:rPr lang="de-DE" sz="1662" dirty="0">
                <a:solidFill>
                  <a:schemeClr val="tx1"/>
                </a:solidFill>
                <a:latin typeface="Calibri" panose="020F0502020204030204" pitchFamily="34" charset="0"/>
              </a:rPr>
              <a:t>ISO27001 = Anforderungen für Einführung, Betrieb, Überwachung, Wartung und Verbesserung eines dokumentierten Informations-sicherheits-Managementsystems </a:t>
            </a:r>
          </a:p>
          <a:p>
            <a:endParaRPr lang="de-DE" sz="1662" dirty="0">
              <a:solidFill>
                <a:schemeClr val="tx1"/>
              </a:solidFill>
              <a:latin typeface="Calibri" panose="020F0502020204030204" pitchFamily="34" charset="0"/>
            </a:endParaRPr>
          </a:p>
          <a:p>
            <a:endParaRPr lang="de-DE" sz="1662" dirty="0">
              <a:solidFill>
                <a:schemeClr val="tx1"/>
              </a:solidFill>
              <a:latin typeface="Calibri" panose="020F0502020204030204" pitchFamily="34" charset="0"/>
            </a:endParaRPr>
          </a:p>
        </p:txBody>
      </p:sp>
      <p:sp>
        <p:nvSpPr>
          <p:cNvPr id="7" name="Textfeld 6">
            <a:extLst>
              <a:ext uri="{FF2B5EF4-FFF2-40B4-BE49-F238E27FC236}">
                <a16:creationId xmlns:a16="http://schemas.microsoft.com/office/drawing/2014/main" id="{90A49FF4-F52D-4916-9D42-01F78962FF95}"/>
              </a:ext>
            </a:extLst>
          </p:cNvPr>
          <p:cNvSpPr txBox="1"/>
          <p:nvPr/>
        </p:nvSpPr>
        <p:spPr>
          <a:xfrm>
            <a:off x="2286000" y="3319315"/>
            <a:ext cx="4572000" cy="369332"/>
          </a:xfrm>
          <a:prstGeom prst="rect">
            <a:avLst/>
          </a:prstGeom>
          <a:noFill/>
        </p:spPr>
        <p:txBody>
          <a:bodyPr wrap="square">
            <a:spAutoFit/>
          </a:bodyPr>
          <a:lstStyle/>
          <a:p>
            <a:r>
              <a:rPr lang="de-CH" b="0" i="0" dirty="0">
                <a:solidFill>
                  <a:srgbClr val="000000"/>
                </a:solidFill>
                <a:effectLst/>
                <a:latin typeface="Times New Roman" panose="02020603050405020304" pitchFamily="18" charset="0"/>
              </a:rPr>
              <a:t> </a:t>
            </a:r>
            <a:endParaRPr lang="de-CH" dirty="0"/>
          </a:p>
        </p:txBody>
      </p:sp>
    </p:spTree>
    <p:extLst>
      <p:ext uri="{BB962C8B-B14F-4D97-AF65-F5344CB8AC3E}">
        <p14:creationId xmlns:p14="http://schemas.microsoft.com/office/powerpoint/2010/main" val="6570666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2952B-47F4-4F4D-9DF3-761F66D73FC2}"/>
              </a:ext>
            </a:extLst>
          </p:cNvPr>
          <p:cNvSpPr>
            <a:spLocks noGrp="1"/>
          </p:cNvSpPr>
          <p:nvPr>
            <p:ph type="title"/>
          </p:nvPr>
        </p:nvSpPr>
        <p:spPr/>
        <p:txBody>
          <a:bodyPr/>
          <a:lstStyle/>
          <a:p>
            <a:r>
              <a:rPr lang="de-CH" dirty="0"/>
              <a:t>Zertifizierungen - Aufgabe</a:t>
            </a:r>
          </a:p>
        </p:txBody>
      </p:sp>
      <p:sp>
        <p:nvSpPr>
          <p:cNvPr id="12" name="Inhaltsplatzhalter 2">
            <a:extLst>
              <a:ext uri="{FF2B5EF4-FFF2-40B4-BE49-F238E27FC236}">
                <a16:creationId xmlns:a16="http://schemas.microsoft.com/office/drawing/2014/main" id="{775FDF09-B8F0-4996-8283-8D3F2B80DCA6}"/>
              </a:ext>
            </a:extLst>
          </p:cNvPr>
          <p:cNvSpPr>
            <a:spLocks noGrp="1"/>
          </p:cNvSpPr>
          <p:nvPr>
            <p:ph idx="1"/>
          </p:nvPr>
        </p:nvSpPr>
        <p:spPr>
          <a:xfrm>
            <a:off x="457200" y="1600200"/>
            <a:ext cx="8579296" cy="4525963"/>
          </a:xfrm>
        </p:spPr>
        <p:txBody>
          <a:bodyPr anchor="t"/>
          <a:lstStyle/>
          <a:p>
            <a:r>
              <a:rPr lang="de-CH" b="0" i="0" dirty="0">
                <a:effectLst/>
                <a:latin typeface="Arial"/>
                <a:cs typeface="Arial"/>
              </a:rPr>
              <a:t>Aufgabe</a:t>
            </a:r>
            <a:r>
              <a:rPr lang="de-CH" dirty="0">
                <a:latin typeface="Arial"/>
                <a:cs typeface="Arial"/>
              </a:rPr>
              <a:t> – </a:t>
            </a:r>
            <a:r>
              <a:rPr lang="de-CH" i="1" dirty="0">
                <a:latin typeface="Arial"/>
                <a:cs typeface="Arial"/>
              </a:rPr>
              <a:t>Einzelarbeit</a:t>
            </a:r>
            <a:r>
              <a:rPr lang="de-CH" dirty="0">
                <a:latin typeface="Arial"/>
                <a:cs typeface="Arial"/>
              </a:rPr>
              <a:t>:</a:t>
            </a:r>
            <a:r>
              <a:rPr lang="de-CH" b="0" i="0" dirty="0">
                <a:effectLst/>
                <a:latin typeface="Arial"/>
                <a:cs typeface="Arial"/>
              </a:rPr>
              <a:t>	</a:t>
            </a:r>
          </a:p>
          <a:p>
            <a:pPr marL="2781300" indent="-457200">
              <a:buFont typeface="+mj-lt"/>
              <a:buAutoNum type="arabicPeriod"/>
            </a:pPr>
            <a:r>
              <a:rPr lang="de-CH" sz="2000" dirty="0"/>
              <a:t>Lesen Sie das Kapitel 1.5 im </a:t>
            </a:r>
            <a:r>
              <a:rPr lang="de-CH" sz="2000" dirty="0" err="1"/>
              <a:t>Compendio</a:t>
            </a:r>
            <a:r>
              <a:rPr lang="de-CH" sz="2000" dirty="0"/>
              <a:t> M156.</a:t>
            </a:r>
          </a:p>
          <a:p>
            <a:pPr marL="2781300" indent="-457200">
              <a:buFont typeface="+mj-lt"/>
              <a:buAutoNum type="arabicPeriod"/>
            </a:pPr>
            <a:r>
              <a:rPr lang="de-CH" sz="2000" dirty="0"/>
              <a:t>Recherchieren Sie im Internet nach der Zertifizierung ISO 20000. </a:t>
            </a:r>
          </a:p>
          <a:p>
            <a:pPr marL="2781300" indent="-457200">
              <a:buFont typeface="+mj-lt"/>
              <a:buAutoNum type="arabicPeriod"/>
            </a:pPr>
            <a:r>
              <a:rPr lang="de-CH" sz="2000" dirty="0"/>
              <a:t>Erstellen Sie eine eigene Zusammenfassung.</a:t>
            </a:r>
          </a:p>
          <a:p>
            <a:r>
              <a:rPr lang="de-CH" dirty="0"/>
              <a:t>Zeit:		</a:t>
            </a:r>
            <a:r>
              <a:rPr lang="de-CH" sz="2000" dirty="0"/>
              <a:t>20 Minuten</a:t>
            </a:r>
          </a:p>
          <a:p>
            <a:r>
              <a:rPr lang="de-CH" dirty="0">
                <a:latin typeface="Arial"/>
                <a:cs typeface="Arial"/>
              </a:rPr>
              <a:t>Abgabe: 	</a:t>
            </a:r>
            <a:r>
              <a:rPr lang="de-CH" sz="1800" dirty="0">
                <a:latin typeface="Arial"/>
                <a:cs typeface="Arial"/>
              </a:rPr>
              <a:t>Als Word (NACHNAME_Vorname_ISO20000.docx) 				im SharePoint unter «Auftrag Zertifizierungen»</a:t>
            </a:r>
          </a:p>
        </p:txBody>
      </p:sp>
    </p:spTree>
    <p:extLst>
      <p:ext uri="{BB962C8B-B14F-4D97-AF65-F5344CB8AC3E}">
        <p14:creationId xmlns:p14="http://schemas.microsoft.com/office/powerpoint/2010/main" val="3798350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131175-E743-4558-8204-C22FDA9E35FD}"/>
              </a:ext>
            </a:extLst>
          </p:cNvPr>
          <p:cNvSpPr>
            <a:spLocks noGrp="1"/>
          </p:cNvSpPr>
          <p:nvPr>
            <p:ph type="title"/>
          </p:nvPr>
        </p:nvSpPr>
        <p:spPr/>
        <p:txBody>
          <a:bodyPr>
            <a:normAutofit fontScale="90000"/>
          </a:bodyPr>
          <a:lstStyle/>
          <a:p>
            <a:r>
              <a:rPr lang="de-CH" dirty="0"/>
              <a:t>IT Service Management (ITSM) - Stakeholder</a:t>
            </a:r>
          </a:p>
        </p:txBody>
      </p:sp>
      <p:sp>
        <p:nvSpPr>
          <p:cNvPr id="3" name="Inhaltsplatzhalter 2">
            <a:extLst>
              <a:ext uri="{FF2B5EF4-FFF2-40B4-BE49-F238E27FC236}">
                <a16:creationId xmlns:a16="http://schemas.microsoft.com/office/drawing/2014/main" id="{1D248085-C35D-4557-A61A-23FC3269D3DA}"/>
              </a:ext>
            </a:extLst>
          </p:cNvPr>
          <p:cNvSpPr>
            <a:spLocks noGrp="1"/>
          </p:cNvSpPr>
          <p:nvPr>
            <p:ph idx="1"/>
          </p:nvPr>
        </p:nvSpPr>
        <p:spPr/>
        <p:txBody>
          <a:bodyPr/>
          <a:lstStyle/>
          <a:p>
            <a:endParaRPr lang="de-CH" dirty="0"/>
          </a:p>
          <a:p>
            <a:pPr>
              <a:tabLst>
                <a:tab pos="2151063" algn="l"/>
              </a:tabLst>
            </a:pPr>
            <a:r>
              <a:rPr lang="de-CH" sz="1600" b="1" dirty="0"/>
              <a:t>Anwender</a:t>
            </a:r>
            <a:r>
              <a:rPr lang="de-CH" sz="1600" dirty="0"/>
              <a:t>:	Eine Person, die einen IT-Service im Rahmen ihrer täglichen 	Aufgaben einsetzt. Anwender sind von Kunden zu unterscheiden, 	da manche Kunden die IT Services nicht unmittelbar nutzten.</a:t>
            </a:r>
          </a:p>
          <a:p>
            <a:pPr>
              <a:tabLst>
                <a:tab pos="2151063" algn="l"/>
              </a:tabLst>
            </a:pPr>
            <a:r>
              <a:rPr lang="de-CH" sz="1600" b="1" dirty="0"/>
              <a:t>Kunde</a:t>
            </a:r>
            <a:r>
              <a:rPr lang="de-CH" sz="1600" dirty="0"/>
              <a:t>:	Eine Person, die Ware oder Services erwirbt. Der Kunde eines </a:t>
            </a:r>
            <a:r>
              <a:rPr lang="de-CH" sz="1600" dirty="0" err="1"/>
              <a:t>iT</a:t>
            </a:r>
            <a:r>
              <a:rPr lang="de-CH" sz="1600" dirty="0"/>
              <a:t> 	Service Providers ist die Person oder Gruppe, mit der die Service 	Level Ziele definiert und vereinbart werden.</a:t>
            </a:r>
          </a:p>
          <a:p>
            <a:pPr>
              <a:tabLst>
                <a:tab pos="2151063" algn="l"/>
              </a:tabLst>
            </a:pPr>
            <a:r>
              <a:rPr lang="de-CH" sz="1600" b="1" dirty="0"/>
              <a:t>Externer Kunde:</a:t>
            </a:r>
            <a:r>
              <a:rPr lang="de-CH" sz="1600" dirty="0"/>
              <a:t>	Ein Kunde, der für eine </a:t>
            </a:r>
            <a:r>
              <a:rPr lang="de-CH" sz="1600" dirty="0">
                <a:highlight>
                  <a:srgbClr val="FFFF00"/>
                </a:highlight>
              </a:rPr>
              <a:t>andere</a:t>
            </a:r>
            <a:r>
              <a:rPr lang="de-CH" sz="1600" dirty="0"/>
              <a:t> Organisation als der IT Service 	Provider tätig ist.</a:t>
            </a:r>
          </a:p>
          <a:p>
            <a:pPr>
              <a:tabLst>
                <a:tab pos="2151063" algn="l"/>
              </a:tabLst>
            </a:pPr>
            <a:r>
              <a:rPr lang="de-CH" sz="1600" b="1" dirty="0"/>
              <a:t>Interner Kunde:</a:t>
            </a:r>
            <a:r>
              <a:rPr lang="de-CH" sz="1600" dirty="0"/>
              <a:t>	Ein Kunde, der für </a:t>
            </a:r>
            <a:r>
              <a:rPr lang="de-CH" sz="1600" dirty="0">
                <a:highlight>
                  <a:srgbClr val="00FF00"/>
                </a:highlight>
              </a:rPr>
              <a:t>die selbe </a:t>
            </a:r>
            <a:r>
              <a:rPr lang="de-CH" sz="1600" dirty="0"/>
              <a:t>Organisation wie der IT Service 	Provider tätig ist.</a:t>
            </a:r>
          </a:p>
          <a:p>
            <a:pPr>
              <a:tabLst>
                <a:tab pos="2151063" algn="l"/>
              </a:tabLst>
            </a:pPr>
            <a:r>
              <a:rPr lang="de-CH" sz="1600" b="1" dirty="0"/>
              <a:t>Supplier:</a:t>
            </a:r>
            <a:r>
              <a:rPr lang="de-CH" sz="1600" dirty="0"/>
              <a:t>	Eine </a:t>
            </a:r>
            <a:r>
              <a:rPr lang="de-CH" sz="1600" dirty="0" err="1"/>
              <a:t>Drittperatei</a:t>
            </a:r>
            <a:r>
              <a:rPr lang="de-CH" sz="1600" dirty="0"/>
              <a:t>, die für die Bereitstellung von Waren oder 	Services verantwortlich ist, die für die Erbringung von IT Services 	benötigt werden. Zu den </a:t>
            </a:r>
            <a:r>
              <a:rPr lang="de-CH" sz="1600" dirty="0" err="1"/>
              <a:t>Suppliern</a:t>
            </a:r>
            <a:r>
              <a:rPr lang="de-CH" sz="1600" dirty="0"/>
              <a:t> zählen u.a. Hardware- und 	</a:t>
            </a:r>
            <a:r>
              <a:rPr lang="de-CH" sz="1600" dirty="0" err="1"/>
              <a:t>Softwareanbieder</a:t>
            </a:r>
            <a:r>
              <a:rPr lang="de-CH" sz="1600" dirty="0"/>
              <a:t>, Netzwerk- und </a:t>
            </a:r>
            <a:r>
              <a:rPr lang="de-CH" sz="1600" dirty="0" err="1"/>
              <a:t>Telefommunikationsanbieter</a:t>
            </a:r>
            <a:r>
              <a:rPr lang="de-CH" sz="1600" dirty="0"/>
              <a:t> 	oder Outsourcing-Organisationen.</a:t>
            </a:r>
          </a:p>
        </p:txBody>
      </p:sp>
    </p:spTree>
    <p:extLst>
      <p:ext uri="{BB962C8B-B14F-4D97-AF65-F5344CB8AC3E}">
        <p14:creationId xmlns:p14="http://schemas.microsoft.com/office/powerpoint/2010/main" val="3478739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16E3A7-4A61-4CA7-B783-5C69D0DD84EA}"/>
              </a:ext>
            </a:extLst>
          </p:cNvPr>
          <p:cNvSpPr>
            <a:spLocks noGrp="1"/>
          </p:cNvSpPr>
          <p:nvPr>
            <p:ph type="title"/>
          </p:nvPr>
        </p:nvSpPr>
        <p:spPr/>
        <p:txBody>
          <a:bodyPr/>
          <a:lstStyle/>
          <a:p>
            <a:r>
              <a:rPr lang="de-CH" dirty="0"/>
              <a:t>Service Provider Typen</a:t>
            </a:r>
          </a:p>
        </p:txBody>
      </p:sp>
      <p:pic>
        <p:nvPicPr>
          <p:cNvPr id="5122" name="Picture 2">
            <a:extLst>
              <a:ext uri="{FF2B5EF4-FFF2-40B4-BE49-F238E27FC236}">
                <a16:creationId xmlns:a16="http://schemas.microsoft.com/office/drawing/2014/main" id="{D460956D-FECC-4401-BAC6-EB13A6B57F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916832"/>
            <a:ext cx="7048500" cy="4772025"/>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6CE6F49E-0788-4E4A-8DC8-B9BBCBC14C77}"/>
              </a:ext>
            </a:extLst>
          </p:cNvPr>
          <p:cNvSpPr txBox="1"/>
          <p:nvPr/>
        </p:nvSpPr>
        <p:spPr>
          <a:xfrm>
            <a:off x="559032" y="3573016"/>
            <a:ext cx="2664296" cy="1200329"/>
          </a:xfrm>
          <a:prstGeom prst="rect">
            <a:avLst/>
          </a:prstGeom>
          <a:noFill/>
        </p:spPr>
        <p:txBody>
          <a:bodyPr wrap="square" rtlCol="0">
            <a:spAutoFit/>
          </a:bodyPr>
          <a:lstStyle/>
          <a:p>
            <a:r>
              <a:rPr lang="de-CH" b="1" dirty="0">
                <a:solidFill>
                  <a:srgbClr val="C00000"/>
                </a:solidFill>
              </a:rPr>
              <a:t>Interner </a:t>
            </a:r>
          </a:p>
          <a:p>
            <a:r>
              <a:rPr lang="de-CH" b="1" dirty="0">
                <a:solidFill>
                  <a:srgbClr val="C00000"/>
                </a:solidFill>
              </a:rPr>
              <a:t>Service Provider</a:t>
            </a:r>
          </a:p>
          <a:p>
            <a:r>
              <a:rPr lang="de-CH" b="1" dirty="0">
                <a:solidFill>
                  <a:srgbClr val="C00000"/>
                </a:solidFill>
              </a:rPr>
              <a:t>(</a:t>
            </a:r>
            <a:r>
              <a:rPr lang="de-CH" b="1" i="1" dirty="0">
                <a:solidFill>
                  <a:srgbClr val="C00000"/>
                </a:solidFill>
              </a:rPr>
              <a:t>IT-Service für einen Geschäftsbereich</a:t>
            </a:r>
            <a:r>
              <a:rPr lang="de-CH" b="1" dirty="0">
                <a:solidFill>
                  <a:srgbClr val="C00000"/>
                </a:solidFill>
              </a:rPr>
              <a:t>)</a:t>
            </a:r>
          </a:p>
        </p:txBody>
      </p:sp>
      <p:sp>
        <p:nvSpPr>
          <p:cNvPr id="4" name="Textfeld 3">
            <a:extLst>
              <a:ext uri="{FF2B5EF4-FFF2-40B4-BE49-F238E27FC236}">
                <a16:creationId xmlns:a16="http://schemas.microsoft.com/office/drawing/2014/main" id="{F8524403-2A39-45A4-BE7B-97666BB144E7}"/>
              </a:ext>
            </a:extLst>
          </p:cNvPr>
          <p:cNvSpPr txBox="1"/>
          <p:nvPr/>
        </p:nvSpPr>
        <p:spPr>
          <a:xfrm>
            <a:off x="6804248" y="3656513"/>
            <a:ext cx="2664296" cy="1200329"/>
          </a:xfrm>
          <a:prstGeom prst="rect">
            <a:avLst/>
          </a:prstGeom>
          <a:noFill/>
        </p:spPr>
        <p:txBody>
          <a:bodyPr wrap="square" rtlCol="0">
            <a:spAutoFit/>
          </a:bodyPr>
          <a:lstStyle/>
          <a:p>
            <a:r>
              <a:rPr lang="de-CH" b="1" dirty="0" err="1">
                <a:solidFill>
                  <a:srgbClr val="7030A0"/>
                </a:solidFill>
              </a:rPr>
              <a:t>Shared</a:t>
            </a:r>
            <a:r>
              <a:rPr lang="de-CH" b="1" dirty="0">
                <a:solidFill>
                  <a:srgbClr val="7030A0"/>
                </a:solidFill>
              </a:rPr>
              <a:t> </a:t>
            </a:r>
          </a:p>
          <a:p>
            <a:r>
              <a:rPr lang="de-CH" b="1" dirty="0">
                <a:solidFill>
                  <a:srgbClr val="7030A0"/>
                </a:solidFill>
              </a:rPr>
              <a:t>Service Provider</a:t>
            </a:r>
          </a:p>
          <a:p>
            <a:r>
              <a:rPr lang="de-CH" b="1" dirty="0">
                <a:solidFill>
                  <a:srgbClr val="7030A0"/>
                </a:solidFill>
              </a:rPr>
              <a:t>(</a:t>
            </a:r>
            <a:r>
              <a:rPr lang="de-CH" b="1" i="1" dirty="0">
                <a:solidFill>
                  <a:srgbClr val="7030A0"/>
                </a:solidFill>
              </a:rPr>
              <a:t>IT-Service für mehrere Geschäftsbereiche</a:t>
            </a:r>
            <a:r>
              <a:rPr lang="de-CH" b="1" dirty="0">
                <a:solidFill>
                  <a:srgbClr val="7030A0"/>
                </a:solidFill>
              </a:rPr>
              <a:t>)</a:t>
            </a:r>
          </a:p>
        </p:txBody>
      </p:sp>
      <p:sp>
        <p:nvSpPr>
          <p:cNvPr id="6" name="Textfeld 5">
            <a:extLst>
              <a:ext uri="{FF2B5EF4-FFF2-40B4-BE49-F238E27FC236}">
                <a16:creationId xmlns:a16="http://schemas.microsoft.com/office/drawing/2014/main" id="{D2D5D4A2-6D75-4BA7-BA92-9B4311852446}"/>
              </a:ext>
            </a:extLst>
          </p:cNvPr>
          <p:cNvSpPr txBox="1"/>
          <p:nvPr/>
        </p:nvSpPr>
        <p:spPr>
          <a:xfrm>
            <a:off x="5177040" y="5877272"/>
            <a:ext cx="3491131" cy="923330"/>
          </a:xfrm>
          <a:prstGeom prst="rect">
            <a:avLst/>
          </a:prstGeom>
          <a:noFill/>
        </p:spPr>
        <p:txBody>
          <a:bodyPr wrap="square" rtlCol="0">
            <a:spAutoFit/>
          </a:bodyPr>
          <a:lstStyle/>
          <a:p>
            <a:r>
              <a:rPr lang="de-CH" b="1" dirty="0">
                <a:solidFill>
                  <a:srgbClr val="0070C0"/>
                </a:solidFill>
              </a:rPr>
              <a:t>Externer </a:t>
            </a:r>
          </a:p>
          <a:p>
            <a:r>
              <a:rPr lang="de-CH" b="1" dirty="0">
                <a:solidFill>
                  <a:srgbClr val="0070C0"/>
                </a:solidFill>
              </a:rPr>
              <a:t>Service Provider</a:t>
            </a:r>
          </a:p>
          <a:p>
            <a:r>
              <a:rPr lang="de-CH" b="1" dirty="0">
                <a:solidFill>
                  <a:srgbClr val="0070C0"/>
                </a:solidFill>
              </a:rPr>
              <a:t>(</a:t>
            </a:r>
            <a:r>
              <a:rPr lang="de-CH" b="1" i="1" dirty="0">
                <a:solidFill>
                  <a:srgbClr val="0070C0"/>
                </a:solidFill>
              </a:rPr>
              <a:t>Nicht im gleichen Unternehmen</a:t>
            </a:r>
            <a:r>
              <a:rPr lang="de-CH" b="1" dirty="0">
                <a:solidFill>
                  <a:srgbClr val="0070C0"/>
                </a:solidFill>
              </a:rPr>
              <a:t>)</a:t>
            </a:r>
          </a:p>
        </p:txBody>
      </p:sp>
    </p:spTree>
    <p:extLst>
      <p:ext uri="{BB962C8B-B14F-4D97-AF65-F5344CB8AC3E}">
        <p14:creationId xmlns:p14="http://schemas.microsoft.com/office/powerpoint/2010/main" val="1433233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7C92DD-0E48-4A3D-AADD-675DDC2484CB}"/>
              </a:ext>
            </a:extLst>
          </p:cNvPr>
          <p:cNvSpPr>
            <a:spLocks noGrp="1"/>
          </p:cNvSpPr>
          <p:nvPr>
            <p:ph type="title"/>
          </p:nvPr>
        </p:nvSpPr>
        <p:spPr/>
        <p:txBody>
          <a:bodyPr/>
          <a:lstStyle/>
          <a:p>
            <a:r>
              <a:rPr lang="de-CH" dirty="0"/>
              <a:t>Was ist eine Funktion?</a:t>
            </a:r>
          </a:p>
        </p:txBody>
      </p:sp>
      <p:sp>
        <p:nvSpPr>
          <p:cNvPr id="3" name="Inhaltsplatzhalter 2">
            <a:extLst>
              <a:ext uri="{FF2B5EF4-FFF2-40B4-BE49-F238E27FC236}">
                <a16:creationId xmlns:a16="http://schemas.microsoft.com/office/drawing/2014/main" id="{18760AEF-C180-4410-90C6-CB2F3548D906}"/>
              </a:ext>
            </a:extLst>
          </p:cNvPr>
          <p:cNvSpPr>
            <a:spLocks noGrp="1"/>
          </p:cNvSpPr>
          <p:nvPr>
            <p:ph idx="1"/>
          </p:nvPr>
        </p:nvSpPr>
        <p:spPr/>
        <p:txBody>
          <a:bodyPr anchor="t"/>
          <a:lstStyle/>
          <a:p>
            <a:pPr marL="0" indent="0">
              <a:buNone/>
            </a:pPr>
            <a:r>
              <a:rPr lang="de-DE" sz="2000" b="1" dirty="0"/>
              <a:t>Definition:</a:t>
            </a:r>
          </a:p>
          <a:p>
            <a:pPr marL="0" indent="0">
              <a:buNone/>
            </a:pPr>
            <a:r>
              <a:rPr lang="de-DE" sz="2000" dirty="0">
                <a:latin typeface="Arial"/>
                <a:ea typeface="MS PGothic"/>
                <a:cs typeface="Arial"/>
              </a:rPr>
              <a:t>Eine Funktion beschreibt eine Organisationseinheit, die mit speziellen Aufgaben betraut und für spezielle Ergebnisse verantwortlich ist.</a:t>
            </a:r>
            <a:endParaRPr lang="de-CH" sz="2000" dirty="0">
              <a:latin typeface="Arial"/>
              <a:ea typeface="MS PGothic"/>
              <a:cs typeface="Arial"/>
            </a:endParaRPr>
          </a:p>
          <a:p>
            <a:pPr marL="0" indent="0">
              <a:buNone/>
            </a:pPr>
            <a:r>
              <a:rPr lang="de-DE" sz="2000" dirty="0">
                <a:ea typeface="MS PGothic" charset="0"/>
              </a:rPr>
              <a:t>Funktionen besitzen eigenes Fachwissen, das mit wachsender Erfahrung zunimmt.</a:t>
            </a:r>
          </a:p>
          <a:p>
            <a:pPr marL="0" indent="0">
              <a:buNone/>
            </a:pPr>
            <a:r>
              <a:rPr lang="de-DE" sz="2000" dirty="0">
                <a:ea typeface="MS PGothic" charset="0"/>
              </a:rPr>
              <a:t>Beispiele:	</a:t>
            </a:r>
          </a:p>
          <a:p>
            <a:pPr marL="1616075" lvl="1" indent="-342900">
              <a:buFont typeface="Arial" panose="020B0604020202020204" pitchFamily="34" charset="0"/>
              <a:buChar char="•"/>
            </a:pPr>
            <a:r>
              <a:rPr lang="de-DE" sz="2000" dirty="0">
                <a:ea typeface="MS PGothic" charset="0"/>
              </a:rPr>
              <a:t>Team, das sich um </a:t>
            </a:r>
            <a:r>
              <a:rPr lang="de-DE" sz="2000" dirty="0" err="1">
                <a:ea typeface="MS PGothic" charset="0"/>
              </a:rPr>
              <a:t>Incidents</a:t>
            </a:r>
            <a:r>
              <a:rPr lang="de-DE" sz="2000" dirty="0">
                <a:ea typeface="MS PGothic" charset="0"/>
              </a:rPr>
              <a:t> kümmern (Service Desk)</a:t>
            </a:r>
          </a:p>
          <a:p>
            <a:pPr marL="1616075" lvl="1" indent="-342900">
              <a:buFont typeface="Arial" panose="020B0604020202020204" pitchFamily="34" charset="0"/>
              <a:buChar char="•"/>
            </a:pPr>
            <a:r>
              <a:rPr lang="de-DE" sz="2000" dirty="0">
                <a:ea typeface="MS PGothic" charset="0"/>
              </a:rPr>
              <a:t>Abteilungen, wie </a:t>
            </a:r>
            <a:r>
              <a:rPr lang="de-DE" sz="2000" dirty="0" err="1">
                <a:ea typeface="MS PGothic" charset="0"/>
              </a:rPr>
              <a:t>z.b.</a:t>
            </a:r>
            <a:r>
              <a:rPr lang="de-DE" sz="2000" dirty="0">
                <a:ea typeface="MS PGothic" charset="0"/>
              </a:rPr>
              <a:t> das HR</a:t>
            </a:r>
          </a:p>
        </p:txBody>
      </p:sp>
    </p:spTree>
    <p:extLst>
      <p:ext uri="{BB962C8B-B14F-4D97-AF65-F5344CB8AC3E}">
        <p14:creationId xmlns:p14="http://schemas.microsoft.com/office/powerpoint/2010/main" val="38228852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5C353-840D-4248-B525-C143B583BA3A}"/>
              </a:ext>
            </a:extLst>
          </p:cNvPr>
          <p:cNvSpPr>
            <a:spLocks noGrp="1"/>
          </p:cNvSpPr>
          <p:nvPr>
            <p:ph type="title"/>
          </p:nvPr>
        </p:nvSpPr>
        <p:spPr/>
        <p:txBody>
          <a:bodyPr/>
          <a:lstStyle/>
          <a:p>
            <a:r>
              <a:rPr lang="de-CH" dirty="0"/>
              <a:t>ITSM Rollenmodell RACI</a:t>
            </a:r>
          </a:p>
        </p:txBody>
      </p:sp>
      <p:sp>
        <p:nvSpPr>
          <p:cNvPr id="3" name="Inhaltsplatzhalter 2">
            <a:extLst>
              <a:ext uri="{FF2B5EF4-FFF2-40B4-BE49-F238E27FC236}">
                <a16:creationId xmlns:a16="http://schemas.microsoft.com/office/drawing/2014/main" id="{EE9308EC-CCE9-48C1-AF02-E00782799819}"/>
              </a:ext>
            </a:extLst>
          </p:cNvPr>
          <p:cNvSpPr>
            <a:spLocks noGrp="1"/>
          </p:cNvSpPr>
          <p:nvPr>
            <p:ph idx="1"/>
          </p:nvPr>
        </p:nvSpPr>
        <p:spPr/>
        <p:txBody>
          <a:bodyPr/>
          <a:lstStyle/>
          <a:p>
            <a:pPr marL="0" indent="0" eaLnBrk="1" hangingPunct="1">
              <a:buNone/>
            </a:pPr>
            <a:r>
              <a:rPr lang="de-DE" sz="1800" b="1" dirty="0">
                <a:ea typeface="MS PGothic" charset="0"/>
              </a:rPr>
              <a:t>Definition RACI</a:t>
            </a:r>
          </a:p>
          <a:p>
            <a:pPr marL="0" indent="0" eaLnBrk="1" hangingPunct="1">
              <a:buNone/>
            </a:pPr>
            <a:r>
              <a:rPr lang="de-DE" sz="1800" dirty="0">
                <a:ea typeface="MS PGothic" charset="0"/>
              </a:rPr>
              <a:t>RACI ist ein Modell zur Definition von Rollen, Verantwortlichkeiten und Beziehungen für einen Prozess oder eine Aktivität.</a:t>
            </a:r>
          </a:p>
          <a:p>
            <a:pPr marL="0" indent="0" eaLnBrk="1" hangingPunct="1">
              <a:buNone/>
            </a:pPr>
            <a:endParaRPr lang="de-DE" sz="800" b="1" dirty="0">
              <a:ea typeface="MS PGothic" charset="0"/>
            </a:endParaRPr>
          </a:p>
          <a:p>
            <a:pPr marL="0" indent="0" eaLnBrk="1" hangingPunct="1">
              <a:buNone/>
            </a:pPr>
            <a:r>
              <a:rPr lang="de-DE" sz="1800" b="1" dirty="0" err="1">
                <a:ea typeface="MS PGothic" charset="0"/>
              </a:rPr>
              <a:t>Responsible</a:t>
            </a:r>
            <a:r>
              <a:rPr lang="de-DE" sz="1800" b="1" dirty="0">
                <a:ea typeface="MS PGothic" charset="0"/>
              </a:rPr>
              <a:t> </a:t>
            </a:r>
            <a:r>
              <a:rPr lang="de-DE" sz="1800" dirty="0">
                <a:ea typeface="MS PGothic" charset="0"/>
              </a:rPr>
              <a:t>(Verantwortlich)</a:t>
            </a:r>
            <a:br>
              <a:rPr lang="de-DE" sz="1800" dirty="0">
                <a:ea typeface="MS PGothic" charset="0"/>
              </a:rPr>
            </a:br>
            <a:r>
              <a:rPr lang="de-DE" sz="1800" dirty="0">
                <a:ea typeface="MS PGothic" charset="0"/>
              </a:rPr>
              <a:t>die für die Durchführung einer Tätigkeit verantwortliche Funktion</a:t>
            </a:r>
          </a:p>
          <a:p>
            <a:pPr marL="0" indent="0" eaLnBrk="1" hangingPunct="1">
              <a:buNone/>
            </a:pPr>
            <a:endParaRPr lang="de-DE" sz="800" dirty="0">
              <a:ea typeface="MS PGothic" charset="0"/>
            </a:endParaRPr>
          </a:p>
          <a:p>
            <a:pPr marL="0" indent="0" eaLnBrk="1" hangingPunct="1">
              <a:buNone/>
            </a:pPr>
            <a:r>
              <a:rPr lang="de-DE" sz="1800" b="1" dirty="0" err="1">
                <a:ea typeface="MS PGothic" charset="0"/>
              </a:rPr>
              <a:t>Accountable</a:t>
            </a:r>
            <a:r>
              <a:rPr lang="de-DE" sz="1800" b="1" dirty="0">
                <a:ea typeface="MS PGothic" charset="0"/>
              </a:rPr>
              <a:t> </a:t>
            </a:r>
            <a:r>
              <a:rPr lang="de-DE" sz="1800" dirty="0">
                <a:ea typeface="MS PGothic" charset="0"/>
              </a:rPr>
              <a:t>(Rechenschaftspflichtig)</a:t>
            </a:r>
            <a:br>
              <a:rPr lang="de-DE" sz="1800" dirty="0">
                <a:ea typeface="MS PGothic" charset="0"/>
              </a:rPr>
            </a:br>
            <a:r>
              <a:rPr lang="de-DE" sz="1800" dirty="0">
                <a:ea typeface="MS PGothic" charset="0"/>
              </a:rPr>
              <a:t>die Ressourcen bereit stellende und für Entscheidungen über Prozessschritte verantwortliche Funktion</a:t>
            </a:r>
          </a:p>
          <a:p>
            <a:pPr marL="0" indent="0" eaLnBrk="1" hangingPunct="1">
              <a:buNone/>
            </a:pPr>
            <a:endParaRPr lang="de-DE" sz="800" dirty="0">
              <a:ea typeface="MS PGothic" charset="0"/>
            </a:endParaRPr>
          </a:p>
          <a:p>
            <a:pPr marL="0" indent="0" eaLnBrk="1" hangingPunct="1">
              <a:buNone/>
            </a:pPr>
            <a:r>
              <a:rPr lang="de-DE" sz="1800" b="1" dirty="0" err="1">
                <a:ea typeface="MS PGothic" charset="0"/>
              </a:rPr>
              <a:t>Consulted</a:t>
            </a:r>
            <a:br>
              <a:rPr lang="de-DE" sz="1800" dirty="0">
                <a:ea typeface="MS PGothic" charset="0"/>
              </a:rPr>
            </a:br>
            <a:r>
              <a:rPr lang="de-DE" sz="1800" dirty="0">
                <a:ea typeface="MS PGothic" charset="0"/>
              </a:rPr>
              <a:t>die bei der Durchführung unterstützend mitarbeitende Funktion</a:t>
            </a:r>
          </a:p>
          <a:p>
            <a:pPr marL="0" indent="0" eaLnBrk="1" hangingPunct="1">
              <a:buNone/>
            </a:pPr>
            <a:endParaRPr lang="de-DE" sz="800" dirty="0">
              <a:ea typeface="MS PGothic" charset="0"/>
            </a:endParaRPr>
          </a:p>
          <a:p>
            <a:pPr marL="0" indent="0" eaLnBrk="1" hangingPunct="1">
              <a:buNone/>
            </a:pPr>
            <a:r>
              <a:rPr lang="de-DE" sz="1800" b="1" dirty="0" err="1">
                <a:ea typeface="MS PGothic" charset="0"/>
              </a:rPr>
              <a:t>Informed</a:t>
            </a:r>
            <a:r>
              <a:rPr lang="de-DE" sz="1800" b="1" dirty="0">
                <a:ea typeface="MS PGothic" charset="0"/>
              </a:rPr>
              <a:t> </a:t>
            </a:r>
            <a:r>
              <a:rPr lang="de-DE" sz="1800" dirty="0">
                <a:ea typeface="MS PGothic" charset="0"/>
              </a:rPr>
              <a:t>(zu Informieren)</a:t>
            </a:r>
            <a:br>
              <a:rPr lang="de-DE" sz="1800" dirty="0">
                <a:ea typeface="MS PGothic" charset="0"/>
              </a:rPr>
            </a:br>
            <a:r>
              <a:rPr lang="de-DE" sz="1800" dirty="0">
                <a:ea typeface="MS PGothic" charset="0"/>
              </a:rPr>
              <a:t>Instanzen, die Informationen zur durchgeführten Tätigkeit benötigen </a:t>
            </a:r>
          </a:p>
          <a:p>
            <a:pPr marL="0" indent="0">
              <a:buNone/>
            </a:pPr>
            <a:endParaRPr lang="de-CH" sz="1800" dirty="0"/>
          </a:p>
        </p:txBody>
      </p:sp>
    </p:spTree>
    <p:extLst>
      <p:ext uri="{BB962C8B-B14F-4D97-AF65-F5344CB8AC3E}">
        <p14:creationId xmlns:p14="http://schemas.microsoft.com/office/powerpoint/2010/main" val="31841421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F8B84A-67C4-4402-81BC-DF4C99748AFB}"/>
              </a:ext>
            </a:extLst>
          </p:cNvPr>
          <p:cNvSpPr>
            <a:spLocks noGrp="1"/>
          </p:cNvSpPr>
          <p:nvPr>
            <p:ph type="title"/>
          </p:nvPr>
        </p:nvSpPr>
        <p:spPr/>
        <p:txBody>
          <a:bodyPr>
            <a:normAutofit fontScale="90000"/>
          </a:bodyPr>
          <a:lstStyle/>
          <a:p>
            <a:r>
              <a:rPr lang="de-CH" dirty="0"/>
              <a:t>Zusammenspiel Prozess, Rolle und Funktion</a:t>
            </a:r>
          </a:p>
        </p:txBody>
      </p:sp>
      <p:sp>
        <p:nvSpPr>
          <p:cNvPr id="4" name="Rectangle 2">
            <a:extLst>
              <a:ext uri="{FF2B5EF4-FFF2-40B4-BE49-F238E27FC236}">
                <a16:creationId xmlns:a16="http://schemas.microsoft.com/office/drawing/2014/main" id="{A0D30BB2-2D93-44E3-B58F-80F982E922BA}"/>
              </a:ext>
            </a:extLst>
          </p:cNvPr>
          <p:cNvSpPr>
            <a:spLocks noChangeArrowheads="1"/>
          </p:cNvSpPr>
          <p:nvPr/>
        </p:nvSpPr>
        <p:spPr bwMode="auto">
          <a:xfrm>
            <a:off x="2976198" y="2807459"/>
            <a:ext cx="3191608" cy="1261697"/>
          </a:xfrm>
          <a:prstGeom prst="rect">
            <a:avLst/>
          </a:prstGeom>
          <a:gradFill rotWithShape="1">
            <a:gsLst>
              <a:gs pos="0">
                <a:srgbClr val="EB9F07"/>
              </a:gs>
              <a:gs pos="50000">
                <a:srgbClr val="6D4A03"/>
              </a:gs>
              <a:gs pos="100000">
                <a:srgbClr val="EB9F07"/>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algn="ctr">
              <a:defRPr/>
            </a:pPr>
            <a:r>
              <a:rPr lang="de-DE" sz="1846" dirty="0">
                <a:solidFill>
                  <a:srgbClr val="EAEAEA"/>
                </a:solidFill>
                <a:latin typeface="Calibri" panose="020F0502020204030204" pitchFamily="34" charset="0"/>
                <a:ea typeface="ＭＳ Ｐゴシック" charset="0"/>
                <a:cs typeface="+mn-cs"/>
              </a:rPr>
              <a:t>Funktion</a:t>
            </a:r>
            <a:endParaRPr lang="en-GB" sz="1846" dirty="0">
              <a:solidFill>
                <a:srgbClr val="EAEAEA"/>
              </a:solidFill>
              <a:latin typeface="Calibri" panose="020F0502020204030204" pitchFamily="34" charset="0"/>
              <a:ea typeface="ＭＳ Ｐゴシック" charset="0"/>
              <a:cs typeface="+mn-cs"/>
            </a:endParaRPr>
          </a:p>
        </p:txBody>
      </p:sp>
      <p:sp>
        <p:nvSpPr>
          <p:cNvPr id="5" name="Rectangle 4">
            <a:extLst>
              <a:ext uri="{FF2B5EF4-FFF2-40B4-BE49-F238E27FC236}">
                <a16:creationId xmlns:a16="http://schemas.microsoft.com/office/drawing/2014/main" id="{25972BD1-F922-4F00-9BB3-81B7FA74A04C}"/>
              </a:ext>
            </a:extLst>
          </p:cNvPr>
          <p:cNvSpPr txBox="1">
            <a:spLocks noChangeArrowheads="1"/>
          </p:cNvSpPr>
          <p:nvPr/>
        </p:nvSpPr>
        <p:spPr>
          <a:xfrm>
            <a:off x="583223" y="2275525"/>
            <a:ext cx="1131277" cy="417781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00FF"/>
              </a:buClr>
              <a:buSzPct val="85000"/>
              <a:buFont typeface="Arial" panose="020B0604020202020204" pitchFamily="34" charset="0"/>
              <a:buNone/>
              <a:defRPr/>
            </a:pPr>
            <a:r>
              <a:rPr lang="de-DE" sz="1846">
                <a:ea typeface="ＭＳ Ｐゴシック" charset="0"/>
                <a:cs typeface="+mn-cs"/>
              </a:rPr>
              <a:t>Prozess</a:t>
            </a:r>
          </a:p>
          <a:p>
            <a:pPr marL="0" indent="0">
              <a:buClr>
                <a:srgbClr val="0000FF"/>
              </a:buClr>
              <a:buSzPct val="85000"/>
              <a:buFont typeface="Arial" panose="020B0604020202020204" pitchFamily="34" charset="0"/>
              <a:buNone/>
              <a:defRPr/>
            </a:pPr>
            <a:endParaRPr lang="de-DE" sz="1846">
              <a:ea typeface="ＭＳ Ｐゴシック" charset="0"/>
              <a:cs typeface="+mn-cs"/>
            </a:endParaRPr>
          </a:p>
          <a:p>
            <a:pPr marL="357563" lvl="1" indent="0">
              <a:buClr>
                <a:srgbClr val="0000FF"/>
              </a:buClr>
              <a:buSzPct val="85000"/>
              <a:buFont typeface="Arial" panose="020B0604020202020204" pitchFamily="34" charset="0"/>
              <a:buNone/>
              <a:defRPr/>
            </a:pPr>
            <a:endParaRPr lang="de-DE" dirty="0">
              <a:ea typeface="ＭＳ Ｐゴシック" charset="0"/>
            </a:endParaRPr>
          </a:p>
        </p:txBody>
      </p:sp>
      <p:sp>
        <p:nvSpPr>
          <p:cNvPr id="6" name="Rectangle 5">
            <a:extLst>
              <a:ext uri="{FF2B5EF4-FFF2-40B4-BE49-F238E27FC236}">
                <a16:creationId xmlns:a16="http://schemas.microsoft.com/office/drawing/2014/main" id="{E2C9B328-E7CD-45C7-81AE-AF8D2626424F}"/>
              </a:ext>
            </a:extLst>
          </p:cNvPr>
          <p:cNvSpPr>
            <a:spLocks noChangeArrowheads="1"/>
          </p:cNvSpPr>
          <p:nvPr/>
        </p:nvSpPr>
        <p:spPr bwMode="auto">
          <a:xfrm>
            <a:off x="1913792" y="2674111"/>
            <a:ext cx="797169" cy="290146"/>
          </a:xfrm>
          <a:prstGeom prst="rect">
            <a:avLst/>
          </a:prstGeom>
          <a:gradFill rotWithShape="1">
            <a:gsLst>
              <a:gs pos="0">
                <a:srgbClr val="000000"/>
              </a:gs>
              <a:gs pos="100000">
                <a:srgbClr val="F6A90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46504">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7" name="Rectangle 6">
            <a:extLst>
              <a:ext uri="{FF2B5EF4-FFF2-40B4-BE49-F238E27FC236}">
                <a16:creationId xmlns:a16="http://schemas.microsoft.com/office/drawing/2014/main" id="{94C1189C-D26F-4F33-8D91-EA9142E3699C}"/>
              </a:ext>
            </a:extLst>
          </p:cNvPr>
          <p:cNvSpPr>
            <a:spLocks noChangeArrowheads="1"/>
          </p:cNvSpPr>
          <p:nvPr/>
        </p:nvSpPr>
        <p:spPr bwMode="auto">
          <a:xfrm>
            <a:off x="1913792" y="3337930"/>
            <a:ext cx="797169" cy="290146"/>
          </a:xfrm>
          <a:prstGeom prst="rect">
            <a:avLst/>
          </a:prstGeom>
          <a:gradFill rotWithShape="1">
            <a:gsLst>
              <a:gs pos="0">
                <a:srgbClr val="000000"/>
              </a:gs>
              <a:gs pos="100000">
                <a:srgbClr val="F6A90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46504">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8" name="Rectangle 7">
            <a:extLst>
              <a:ext uri="{FF2B5EF4-FFF2-40B4-BE49-F238E27FC236}">
                <a16:creationId xmlns:a16="http://schemas.microsoft.com/office/drawing/2014/main" id="{4DF7CB08-B3A7-41F7-A83D-A94166C1AB35}"/>
              </a:ext>
            </a:extLst>
          </p:cNvPr>
          <p:cNvSpPr>
            <a:spLocks noChangeArrowheads="1"/>
          </p:cNvSpPr>
          <p:nvPr/>
        </p:nvSpPr>
        <p:spPr bwMode="auto">
          <a:xfrm>
            <a:off x="1913792" y="4003214"/>
            <a:ext cx="797169" cy="290146"/>
          </a:xfrm>
          <a:prstGeom prst="rect">
            <a:avLst/>
          </a:prstGeom>
          <a:gradFill rotWithShape="1">
            <a:gsLst>
              <a:gs pos="0">
                <a:srgbClr val="000000"/>
              </a:gs>
              <a:gs pos="100000">
                <a:srgbClr val="F6A90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46504">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9" name="Rectangle 8">
            <a:extLst>
              <a:ext uri="{FF2B5EF4-FFF2-40B4-BE49-F238E27FC236}">
                <a16:creationId xmlns:a16="http://schemas.microsoft.com/office/drawing/2014/main" id="{35978E8A-69B9-4ABF-B227-8F0436EFBD05}"/>
              </a:ext>
            </a:extLst>
          </p:cNvPr>
          <p:cNvSpPr>
            <a:spLocks noChangeArrowheads="1"/>
          </p:cNvSpPr>
          <p:nvPr/>
        </p:nvSpPr>
        <p:spPr bwMode="auto">
          <a:xfrm>
            <a:off x="1913792" y="4668499"/>
            <a:ext cx="797169" cy="290146"/>
          </a:xfrm>
          <a:prstGeom prst="rect">
            <a:avLst/>
          </a:prstGeom>
          <a:gradFill rotWithShape="1">
            <a:gsLst>
              <a:gs pos="0">
                <a:srgbClr val="000000"/>
              </a:gs>
              <a:gs pos="100000">
                <a:srgbClr val="F6A90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46504">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10" name="Rectangle 9">
            <a:extLst>
              <a:ext uri="{FF2B5EF4-FFF2-40B4-BE49-F238E27FC236}">
                <a16:creationId xmlns:a16="http://schemas.microsoft.com/office/drawing/2014/main" id="{E9B318AF-6A0E-43C8-84BC-F016A4869730}"/>
              </a:ext>
            </a:extLst>
          </p:cNvPr>
          <p:cNvSpPr>
            <a:spLocks noChangeArrowheads="1"/>
          </p:cNvSpPr>
          <p:nvPr/>
        </p:nvSpPr>
        <p:spPr bwMode="auto">
          <a:xfrm>
            <a:off x="1913792" y="5332319"/>
            <a:ext cx="797169" cy="290146"/>
          </a:xfrm>
          <a:prstGeom prst="rect">
            <a:avLst/>
          </a:prstGeom>
          <a:gradFill rotWithShape="1">
            <a:gsLst>
              <a:gs pos="0">
                <a:srgbClr val="000000"/>
              </a:gs>
              <a:gs pos="100000">
                <a:srgbClr val="F6A90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46504">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cxnSp>
        <p:nvCxnSpPr>
          <p:cNvPr id="11" name="AutoShape 10">
            <a:extLst>
              <a:ext uri="{FF2B5EF4-FFF2-40B4-BE49-F238E27FC236}">
                <a16:creationId xmlns:a16="http://schemas.microsoft.com/office/drawing/2014/main" id="{91DD483C-EE21-4F6A-BC92-67B520C231EB}"/>
              </a:ext>
            </a:extLst>
          </p:cNvPr>
          <p:cNvCxnSpPr>
            <a:cxnSpLocks noChangeShapeType="1"/>
            <a:stCxn id="6" idx="2"/>
            <a:endCxn id="7" idx="0"/>
          </p:cNvCxnSpPr>
          <p:nvPr/>
        </p:nvCxnSpPr>
        <p:spPr bwMode="auto">
          <a:xfrm>
            <a:off x="2312377" y="2964256"/>
            <a:ext cx="0" cy="37367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12" name="AutoShape 11">
            <a:extLst>
              <a:ext uri="{FF2B5EF4-FFF2-40B4-BE49-F238E27FC236}">
                <a16:creationId xmlns:a16="http://schemas.microsoft.com/office/drawing/2014/main" id="{61D2A490-5BE4-46F8-925A-B7A74DC25A9C}"/>
              </a:ext>
            </a:extLst>
          </p:cNvPr>
          <p:cNvCxnSpPr>
            <a:cxnSpLocks noChangeShapeType="1"/>
            <a:stCxn id="9" idx="2"/>
            <a:endCxn id="10" idx="0"/>
          </p:cNvCxnSpPr>
          <p:nvPr/>
        </p:nvCxnSpPr>
        <p:spPr bwMode="auto">
          <a:xfrm>
            <a:off x="2312377" y="4958645"/>
            <a:ext cx="0" cy="37367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13" name="AutoShape 12">
            <a:extLst>
              <a:ext uri="{FF2B5EF4-FFF2-40B4-BE49-F238E27FC236}">
                <a16:creationId xmlns:a16="http://schemas.microsoft.com/office/drawing/2014/main" id="{DA9F2576-2233-4238-AD0D-EA5DAEBC2245}"/>
              </a:ext>
            </a:extLst>
          </p:cNvPr>
          <p:cNvCxnSpPr>
            <a:cxnSpLocks noChangeShapeType="1"/>
            <a:stCxn id="7" idx="2"/>
            <a:endCxn id="8" idx="0"/>
          </p:cNvCxnSpPr>
          <p:nvPr/>
        </p:nvCxnSpPr>
        <p:spPr bwMode="auto">
          <a:xfrm>
            <a:off x="2312377" y="3628075"/>
            <a:ext cx="0" cy="37513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14" name="AutoShape 13">
            <a:extLst>
              <a:ext uri="{FF2B5EF4-FFF2-40B4-BE49-F238E27FC236}">
                <a16:creationId xmlns:a16="http://schemas.microsoft.com/office/drawing/2014/main" id="{FF77A21E-3882-4FEC-ADC1-325199386B8F}"/>
              </a:ext>
            </a:extLst>
          </p:cNvPr>
          <p:cNvCxnSpPr>
            <a:cxnSpLocks noChangeShapeType="1"/>
            <a:stCxn id="8" idx="2"/>
            <a:endCxn id="9" idx="0"/>
          </p:cNvCxnSpPr>
          <p:nvPr/>
        </p:nvCxnSpPr>
        <p:spPr bwMode="auto">
          <a:xfrm>
            <a:off x="2312377" y="4293359"/>
            <a:ext cx="0" cy="37513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sp>
        <p:nvSpPr>
          <p:cNvPr id="15" name="Rectangle 14">
            <a:extLst>
              <a:ext uri="{FF2B5EF4-FFF2-40B4-BE49-F238E27FC236}">
                <a16:creationId xmlns:a16="http://schemas.microsoft.com/office/drawing/2014/main" id="{58A628D0-D8E1-4FB6-A6D1-A98760491749}"/>
              </a:ext>
            </a:extLst>
          </p:cNvPr>
          <p:cNvSpPr>
            <a:spLocks noChangeArrowheads="1"/>
          </p:cNvSpPr>
          <p:nvPr/>
        </p:nvSpPr>
        <p:spPr bwMode="auto">
          <a:xfrm>
            <a:off x="6566389" y="2674111"/>
            <a:ext cx="797169" cy="290146"/>
          </a:xfrm>
          <a:prstGeom prst="rect">
            <a:avLst/>
          </a:prstGeom>
          <a:gradFill rotWithShape="1">
            <a:gsLst>
              <a:gs pos="0">
                <a:srgbClr val="FEEECE"/>
              </a:gs>
              <a:gs pos="100000">
                <a:srgbClr val="6C655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88F7C">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16" name="Rectangle 15">
            <a:extLst>
              <a:ext uri="{FF2B5EF4-FFF2-40B4-BE49-F238E27FC236}">
                <a16:creationId xmlns:a16="http://schemas.microsoft.com/office/drawing/2014/main" id="{85A3DCA6-8D9F-4E28-AC2A-195A5BA3EC55}"/>
              </a:ext>
            </a:extLst>
          </p:cNvPr>
          <p:cNvSpPr>
            <a:spLocks noChangeArrowheads="1"/>
          </p:cNvSpPr>
          <p:nvPr/>
        </p:nvSpPr>
        <p:spPr bwMode="auto">
          <a:xfrm>
            <a:off x="6566389" y="3337930"/>
            <a:ext cx="797169" cy="290146"/>
          </a:xfrm>
          <a:prstGeom prst="rect">
            <a:avLst/>
          </a:prstGeom>
          <a:gradFill rotWithShape="1">
            <a:gsLst>
              <a:gs pos="0">
                <a:srgbClr val="FEEECE"/>
              </a:gs>
              <a:gs pos="100000">
                <a:srgbClr val="6C655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88F7C">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17" name="Rectangle 16">
            <a:extLst>
              <a:ext uri="{FF2B5EF4-FFF2-40B4-BE49-F238E27FC236}">
                <a16:creationId xmlns:a16="http://schemas.microsoft.com/office/drawing/2014/main" id="{FAB0D8CF-D7B3-4600-AE41-ABFAF42EB1AB}"/>
              </a:ext>
            </a:extLst>
          </p:cNvPr>
          <p:cNvSpPr>
            <a:spLocks noChangeArrowheads="1"/>
          </p:cNvSpPr>
          <p:nvPr/>
        </p:nvSpPr>
        <p:spPr bwMode="auto">
          <a:xfrm>
            <a:off x="6566389" y="4003214"/>
            <a:ext cx="797169" cy="290146"/>
          </a:xfrm>
          <a:prstGeom prst="rect">
            <a:avLst/>
          </a:prstGeom>
          <a:gradFill rotWithShape="1">
            <a:gsLst>
              <a:gs pos="0">
                <a:srgbClr val="FEEECE"/>
              </a:gs>
              <a:gs pos="100000">
                <a:srgbClr val="6C655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88F7C">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18" name="Rectangle 17">
            <a:extLst>
              <a:ext uri="{FF2B5EF4-FFF2-40B4-BE49-F238E27FC236}">
                <a16:creationId xmlns:a16="http://schemas.microsoft.com/office/drawing/2014/main" id="{0ED86EF3-6186-4524-9142-DD8413C0CC3C}"/>
              </a:ext>
            </a:extLst>
          </p:cNvPr>
          <p:cNvSpPr>
            <a:spLocks noChangeArrowheads="1"/>
          </p:cNvSpPr>
          <p:nvPr/>
        </p:nvSpPr>
        <p:spPr bwMode="auto">
          <a:xfrm>
            <a:off x="6566389" y="4668499"/>
            <a:ext cx="797169" cy="290146"/>
          </a:xfrm>
          <a:prstGeom prst="rect">
            <a:avLst/>
          </a:prstGeom>
          <a:gradFill rotWithShape="1">
            <a:gsLst>
              <a:gs pos="0">
                <a:srgbClr val="FEEECE"/>
              </a:gs>
              <a:gs pos="100000">
                <a:srgbClr val="6C655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88F7C">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sp>
        <p:nvSpPr>
          <p:cNvPr id="19" name="Rectangle 18">
            <a:extLst>
              <a:ext uri="{FF2B5EF4-FFF2-40B4-BE49-F238E27FC236}">
                <a16:creationId xmlns:a16="http://schemas.microsoft.com/office/drawing/2014/main" id="{90DB9DAD-2C48-42B9-944E-448DFF42CF22}"/>
              </a:ext>
            </a:extLst>
          </p:cNvPr>
          <p:cNvSpPr>
            <a:spLocks noChangeArrowheads="1"/>
          </p:cNvSpPr>
          <p:nvPr/>
        </p:nvSpPr>
        <p:spPr bwMode="auto">
          <a:xfrm>
            <a:off x="6566389" y="5332319"/>
            <a:ext cx="797169" cy="290146"/>
          </a:xfrm>
          <a:prstGeom prst="rect">
            <a:avLst/>
          </a:prstGeom>
          <a:gradFill rotWithShape="1">
            <a:gsLst>
              <a:gs pos="0">
                <a:srgbClr val="FEEECE"/>
              </a:gs>
              <a:gs pos="100000">
                <a:srgbClr val="6C6557"/>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13500000" algn="ctr" rotWithShape="0">
                    <a:srgbClr val="988F7C">
                      <a:alpha val="74998"/>
                    </a:srgbClr>
                  </a:outerShdw>
                </a:effectLst>
              </a14:hiddenEffects>
            </a:ext>
          </a:extLst>
        </p:spPr>
        <p:txBody>
          <a:bodyPr wrap="none" anchor="ctr"/>
          <a:lstStyle/>
          <a:p>
            <a:pPr algn="ctr">
              <a:spcBef>
                <a:spcPct val="20000"/>
              </a:spcBef>
              <a:defRPr/>
            </a:pPr>
            <a:endParaRPr lang="en-GB" sz="1477" dirty="0">
              <a:solidFill>
                <a:srgbClr val="EAEAEA"/>
              </a:solidFill>
              <a:latin typeface="Calibri" panose="020F0502020204030204" pitchFamily="34" charset="0"/>
              <a:ea typeface="ＭＳ Ｐゴシック" charset="0"/>
              <a:cs typeface="+mn-cs"/>
            </a:endParaRPr>
          </a:p>
        </p:txBody>
      </p:sp>
      <p:cxnSp>
        <p:nvCxnSpPr>
          <p:cNvPr id="20" name="AutoShape 19">
            <a:extLst>
              <a:ext uri="{FF2B5EF4-FFF2-40B4-BE49-F238E27FC236}">
                <a16:creationId xmlns:a16="http://schemas.microsoft.com/office/drawing/2014/main" id="{6DA0BCC6-D85F-42A3-80F6-76CA743E1B2A}"/>
              </a:ext>
            </a:extLst>
          </p:cNvPr>
          <p:cNvCxnSpPr>
            <a:cxnSpLocks noChangeShapeType="1"/>
            <a:stCxn id="15" idx="2"/>
            <a:endCxn id="16" idx="0"/>
          </p:cNvCxnSpPr>
          <p:nvPr/>
        </p:nvCxnSpPr>
        <p:spPr bwMode="auto">
          <a:xfrm>
            <a:off x="6964974" y="2964256"/>
            <a:ext cx="0" cy="37367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21" name="AutoShape 20">
            <a:extLst>
              <a:ext uri="{FF2B5EF4-FFF2-40B4-BE49-F238E27FC236}">
                <a16:creationId xmlns:a16="http://schemas.microsoft.com/office/drawing/2014/main" id="{6428BA2D-98BF-4464-B97A-0F8C71841E6A}"/>
              </a:ext>
            </a:extLst>
          </p:cNvPr>
          <p:cNvCxnSpPr>
            <a:cxnSpLocks noChangeShapeType="1"/>
            <a:stCxn id="18" idx="2"/>
            <a:endCxn id="19" idx="0"/>
          </p:cNvCxnSpPr>
          <p:nvPr/>
        </p:nvCxnSpPr>
        <p:spPr bwMode="auto">
          <a:xfrm>
            <a:off x="6964974" y="4958645"/>
            <a:ext cx="0" cy="37367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22" name="AutoShape 21">
            <a:extLst>
              <a:ext uri="{FF2B5EF4-FFF2-40B4-BE49-F238E27FC236}">
                <a16:creationId xmlns:a16="http://schemas.microsoft.com/office/drawing/2014/main" id="{30D2C63B-8957-415B-BEA2-4D757861D585}"/>
              </a:ext>
            </a:extLst>
          </p:cNvPr>
          <p:cNvCxnSpPr>
            <a:cxnSpLocks noChangeShapeType="1"/>
            <a:stCxn id="16" idx="2"/>
            <a:endCxn id="17" idx="0"/>
          </p:cNvCxnSpPr>
          <p:nvPr/>
        </p:nvCxnSpPr>
        <p:spPr bwMode="auto">
          <a:xfrm>
            <a:off x="6964974" y="3628075"/>
            <a:ext cx="0" cy="37513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23" name="AutoShape 22">
            <a:extLst>
              <a:ext uri="{FF2B5EF4-FFF2-40B4-BE49-F238E27FC236}">
                <a16:creationId xmlns:a16="http://schemas.microsoft.com/office/drawing/2014/main" id="{6A60BAF4-4223-4DAB-940A-8866DE80A212}"/>
              </a:ext>
            </a:extLst>
          </p:cNvPr>
          <p:cNvCxnSpPr>
            <a:cxnSpLocks noChangeShapeType="1"/>
            <a:stCxn id="17" idx="2"/>
            <a:endCxn id="18" idx="0"/>
          </p:cNvCxnSpPr>
          <p:nvPr/>
        </p:nvCxnSpPr>
        <p:spPr bwMode="auto">
          <a:xfrm>
            <a:off x="6964974" y="4293359"/>
            <a:ext cx="0" cy="37513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sp>
        <p:nvSpPr>
          <p:cNvPr id="24" name="Oval 23">
            <a:extLst>
              <a:ext uri="{FF2B5EF4-FFF2-40B4-BE49-F238E27FC236}">
                <a16:creationId xmlns:a16="http://schemas.microsoft.com/office/drawing/2014/main" id="{356F84D7-2315-42D2-8AC5-902D10BA460D}"/>
              </a:ext>
            </a:extLst>
          </p:cNvPr>
          <p:cNvSpPr>
            <a:spLocks noChangeArrowheads="1"/>
          </p:cNvSpPr>
          <p:nvPr/>
        </p:nvSpPr>
        <p:spPr bwMode="auto">
          <a:xfrm>
            <a:off x="3242898" y="2873403"/>
            <a:ext cx="465992" cy="465992"/>
          </a:xfrm>
          <a:prstGeom prst="ellipse">
            <a:avLst/>
          </a:prstGeom>
          <a:gradFill rotWithShape="1">
            <a:gsLst>
              <a:gs pos="0">
                <a:srgbClr val="F6A907"/>
              </a:gs>
              <a:gs pos="100000">
                <a:srgbClr val="D49206"/>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a:defRPr/>
            </a:pPr>
            <a:endParaRPr lang="de-CH" sz="1846" dirty="0">
              <a:latin typeface="Calibri" panose="020F0502020204030204" pitchFamily="34" charset="0"/>
              <a:ea typeface="ＭＳ Ｐゴシック" charset="0"/>
              <a:cs typeface="+mn-cs"/>
            </a:endParaRPr>
          </a:p>
        </p:txBody>
      </p:sp>
      <p:sp>
        <p:nvSpPr>
          <p:cNvPr id="25" name="Oval 24">
            <a:extLst>
              <a:ext uri="{FF2B5EF4-FFF2-40B4-BE49-F238E27FC236}">
                <a16:creationId xmlns:a16="http://schemas.microsoft.com/office/drawing/2014/main" id="{8AE0FCB0-4DB8-4779-9CA3-5843B9AB572A}"/>
              </a:ext>
            </a:extLst>
          </p:cNvPr>
          <p:cNvSpPr>
            <a:spLocks noChangeArrowheads="1"/>
          </p:cNvSpPr>
          <p:nvPr/>
        </p:nvSpPr>
        <p:spPr bwMode="auto">
          <a:xfrm>
            <a:off x="5436578" y="4867791"/>
            <a:ext cx="465992" cy="465992"/>
          </a:xfrm>
          <a:prstGeom prst="ellipse">
            <a:avLst/>
          </a:prstGeom>
          <a:gradFill rotWithShape="1">
            <a:gsLst>
              <a:gs pos="0">
                <a:srgbClr val="F6A907"/>
              </a:gs>
              <a:gs pos="100000">
                <a:srgbClr val="D49206"/>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a:defRPr/>
            </a:pPr>
            <a:endParaRPr lang="de-CH" sz="1846" dirty="0">
              <a:latin typeface="Calibri" panose="020F0502020204030204" pitchFamily="34" charset="0"/>
              <a:ea typeface="ＭＳ Ｐゴシック" charset="0"/>
              <a:cs typeface="+mn-cs"/>
            </a:endParaRPr>
          </a:p>
        </p:txBody>
      </p:sp>
      <p:sp>
        <p:nvSpPr>
          <p:cNvPr id="26" name="Oval 25">
            <a:extLst>
              <a:ext uri="{FF2B5EF4-FFF2-40B4-BE49-F238E27FC236}">
                <a16:creationId xmlns:a16="http://schemas.microsoft.com/office/drawing/2014/main" id="{4A43B8A8-A69A-4195-8120-E3731660FF30}"/>
              </a:ext>
            </a:extLst>
          </p:cNvPr>
          <p:cNvSpPr>
            <a:spLocks noChangeArrowheads="1"/>
          </p:cNvSpPr>
          <p:nvPr/>
        </p:nvSpPr>
        <p:spPr bwMode="auto">
          <a:xfrm>
            <a:off x="5436578" y="4202507"/>
            <a:ext cx="465992" cy="465992"/>
          </a:xfrm>
          <a:prstGeom prst="ellipse">
            <a:avLst/>
          </a:prstGeom>
          <a:gradFill rotWithShape="1">
            <a:gsLst>
              <a:gs pos="0">
                <a:srgbClr val="F6A907"/>
              </a:gs>
              <a:gs pos="100000">
                <a:srgbClr val="D49206"/>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a:defRPr/>
            </a:pPr>
            <a:endParaRPr lang="de-CH" sz="1846" dirty="0">
              <a:latin typeface="Calibri" panose="020F0502020204030204" pitchFamily="34" charset="0"/>
              <a:ea typeface="ＭＳ Ｐゴシック" charset="0"/>
              <a:cs typeface="+mn-cs"/>
            </a:endParaRPr>
          </a:p>
        </p:txBody>
      </p:sp>
      <p:sp>
        <p:nvSpPr>
          <p:cNvPr id="27" name="Oval 26">
            <a:extLst>
              <a:ext uri="{FF2B5EF4-FFF2-40B4-BE49-F238E27FC236}">
                <a16:creationId xmlns:a16="http://schemas.microsoft.com/office/drawing/2014/main" id="{D85639ED-2E1B-49F6-88A3-F447684AE170}"/>
              </a:ext>
            </a:extLst>
          </p:cNvPr>
          <p:cNvSpPr>
            <a:spLocks noChangeArrowheads="1"/>
          </p:cNvSpPr>
          <p:nvPr/>
        </p:nvSpPr>
        <p:spPr bwMode="auto">
          <a:xfrm>
            <a:off x="5436578" y="2873403"/>
            <a:ext cx="465992" cy="465992"/>
          </a:xfrm>
          <a:prstGeom prst="ellipse">
            <a:avLst/>
          </a:prstGeom>
          <a:gradFill rotWithShape="1">
            <a:gsLst>
              <a:gs pos="0">
                <a:srgbClr val="F6A907"/>
              </a:gs>
              <a:gs pos="100000">
                <a:srgbClr val="D49206"/>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a:defRPr/>
            </a:pPr>
            <a:endParaRPr lang="de-CH" sz="1846" dirty="0">
              <a:latin typeface="Calibri" panose="020F0502020204030204" pitchFamily="34" charset="0"/>
              <a:ea typeface="ＭＳ Ｐゴシック" charset="0"/>
              <a:cs typeface="+mn-cs"/>
            </a:endParaRPr>
          </a:p>
        </p:txBody>
      </p:sp>
      <p:sp>
        <p:nvSpPr>
          <p:cNvPr id="28" name="Oval 27">
            <a:extLst>
              <a:ext uri="{FF2B5EF4-FFF2-40B4-BE49-F238E27FC236}">
                <a16:creationId xmlns:a16="http://schemas.microsoft.com/office/drawing/2014/main" id="{10A48B0D-41B8-4C44-BB04-6D04F35839EB}"/>
              </a:ext>
            </a:extLst>
          </p:cNvPr>
          <p:cNvSpPr>
            <a:spLocks noChangeArrowheads="1"/>
          </p:cNvSpPr>
          <p:nvPr/>
        </p:nvSpPr>
        <p:spPr bwMode="auto">
          <a:xfrm>
            <a:off x="3242898" y="3537222"/>
            <a:ext cx="465992" cy="465992"/>
          </a:xfrm>
          <a:prstGeom prst="ellipse">
            <a:avLst/>
          </a:prstGeom>
          <a:gradFill rotWithShape="1">
            <a:gsLst>
              <a:gs pos="0">
                <a:srgbClr val="F6A907"/>
              </a:gs>
              <a:gs pos="100000">
                <a:srgbClr val="D49206"/>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a:defRPr/>
            </a:pPr>
            <a:endParaRPr lang="de-CH" sz="1846" dirty="0">
              <a:latin typeface="Calibri" panose="020F0502020204030204" pitchFamily="34" charset="0"/>
              <a:ea typeface="ＭＳ Ｐゴシック" charset="0"/>
              <a:cs typeface="+mn-cs"/>
            </a:endParaRPr>
          </a:p>
        </p:txBody>
      </p:sp>
      <p:sp>
        <p:nvSpPr>
          <p:cNvPr id="29" name="Oval 28">
            <a:extLst>
              <a:ext uri="{FF2B5EF4-FFF2-40B4-BE49-F238E27FC236}">
                <a16:creationId xmlns:a16="http://schemas.microsoft.com/office/drawing/2014/main" id="{377E8C5B-36A6-4CF9-B64F-20EF515CC7CD}"/>
              </a:ext>
            </a:extLst>
          </p:cNvPr>
          <p:cNvSpPr>
            <a:spLocks noChangeArrowheads="1"/>
          </p:cNvSpPr>
          <p:nvPr/>
        </p:nvSpPr>
        <p:spPr bwMode="auto">
          <a:xfrm>
            <a:off x="3242898" y="4864861"/>
            <a:ext cx="465992" cy="465992"/>
          </a:xfrm>
          <a:prstGeom prst="ellipse">
            <a:avLst/>
          </a:prstGeom>
          <a:gradFill rotWithShape="1">
            <a:gsLst>
              <a:gs pos="0">
                <a:srgbClr val="F6A907"/>
              </a:gs>
              <a:gs pos="100000">
                <a:srgbClr val="D49206"/>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a:defRPr/>
            </a:pPr>
            <a:endParaRPr lang="de-CH" sz="1846" dirty="0">
              <a:latin typeface="Calibri" panose="020F0502020204030204" pitchFamily="34" charset="0"/>
              <a:ea typeface="ＭＳ Ｐゴシック" charset="0"/>
              <a:cs typeface="+mn-cs"/>
            </a:endParaRPr>
          </a:p>
        </p:txBody>
      </p:sp>
      <p:cxnSp>
        <p:nvCxnSpPr>
          <p:cNvPr id="30" name="AutoShape 29">
            <a:extLst>
              <a:ext uri="{FF2B5EF4-FFF2-40B4-BE49-F238E27FC236}">
                <a16:creationId xmlns:a16="http://schemas.microsoft.com/office/drawing/2014/main" id="{103EB5BE-DA80-47AD-A0A1-46B8CDD8D3B4}"/>
              </a:ext>
            </a:extLst>
          </p:cNvPr>
          <p:cNvCxnSpPr>
            <a:cxnSpLocks noChangeShapeType="1"/>
            <a:stCxn id="24" idx="2"/>
            <a:endCxn id="6" idx="3"/>
          </p:cNvCxnSpPr>
          <p:nvPr/>
        </p:nvCxnSpPr>
        <p:spPr bwMode="auto">
          <a:xfrm flipH="1" flipV="1">
            <a:off x="2710963" y="2819182"/>
            <a:ext cx="531935" cy="287215"/>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1" name="AutoShape 30">
            <a:extLst>
              <a:ext uri="{FF2B5EF4-FFF2-40B4-BE49-F238E27FC236}">
                <a16:creationId xmlns:a16="http://schemas.microsoft.com/office/drawing/2014/main" id="{0CB60768-96FF-4A29-BEF5-DFDDF4CDC821}"/>
              </a:ext>
            </a:extLst>
          </p:cNvPr>
          <p:cNvCxnSpPr>
            <a:cxnSpLocks noChangeShapeType="1"/>
            <a:stCxn id="24" idx="2"/>
            <a:endCxn id="7" idx="3"/>
          </p:cNvCxnSpPr>
          <p:nvPr/>
        </p:nvCxnSpPr>
        <p:spPr bwMode="auto">
          <a:xfrm flipH="1">
            <a:off x="2710963" y="3106398"/>
            <a:ext cx="531935" cy="376604"/>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2" name="AutoShape 31">
            <a:extLst>
              <a:ext uri="{FF2B5EF4-FFF2-40B4-BE49-F238E27FC236}">
                <a16:creationId xmlns:a16="http://schemas.microsoft.com/office/drawing/2014/main" id="{64C6D158-5C43-4A0C-9C89-EC19F625B152}"/>
              </a:ext>
            </a:extLst>
          </p:cNvPr>
          <p:cNvCxnSpPr>
            <a:cxnSpLocks noChangeShapeType="1"/>
            <a:stCxn id="28" idx="2"/>
            <a:endCxn id="8" idx="3"/>
          </p:cNvCxnSpPr>
          <p:nvPr/>
        </p:nvCxnSpPr>
        <p:spPr bwMode="auto">
          <a:xfrm flipH="1">
            <a:off x="2710963" y="3770219"/>
            <a:ext cx="531935" cy="378069"/>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3" name="AutoShape 32">
            <a:extLst>
              <a:ext uri="{FF2B5EF4-FFF2-40B4-BE49-F238E27FC236}">
                <a16:creationId xmlns:a16="http://schemas.microsoft.com/office/drawing/2014/main" id="{0334113A-35AD-4D44-8CC8-BF5441D8A086}"/>
              </a:ext>
            </a:extLst>
          </p:cNvPr>
          <p:cNvCxnSpPr>
            <a:cxnSpLocks noChangeShapeType="1"/>
            <a:stCxn id="29" idx="2"/>
            <a:endCxn id="9" idx="3"/>
          </p:cNvCxnSpPr>
          <p:nvPr/>
        </p:nvCxnSpPr>
        <p:spPr bwMode="auto">
          <a:xfrm flipH="1" flipV="1">
            <a:off x="2710963" y="4813572"/>
            <a:ext cx="531935" cy="284285"/>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4" name="AutoShape 33">
            <a:extLst>
              <a:ext uri="{FF2B5EF4-FFF2-40B4-BE49-F238E27FC236}">
                <a16:creationId xmlns:a16="http://schemas.microsoft.com/office/drawing/2014/main" id="{118BE150-5C95-4DE8-98EA-43D55AC9DC17}"/>
              </a:ext>
            </a:extLst>
          </p:cNvPr>
          <p:cNvCxnSpPr>
            <a:cxnSpLocks noChangeShapeType="1"/>
            <a:stCxn id="29" idx="2"/>
            <a:endCxn id="10" idx="3"/>
          </p:cNvCxnSpPr>
          <p:nvPr/>
        </p:nvCxnSpPr>
        <p:spPr bwMode="auto">
          <a:xfrm flipH="1">
            <a:off x="2710963" y="5097856"/>
            <a:ext cx="531935" cy="379534"/>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5" name="AutoShape 34">
            <a:extLst>
              <a:ext uri="{FF2B5EF4-FFF2-40B4-BE49-F238E27FC236}">
                <a16:creationId xmlns:a16="http://schemas.microsoft.com/office/drawing/2014/main" id="{7C072E29-F1EC-4468-B0D3-9A3A5117CEEA}"/>
              </a:ext>
            </a:extLst>
          </p:cNvPr>
          <p:cNvCxnSpPr>
            <a:cxnSpLocks noChangeShapeType="1"/>
            <a:stCxn id="15" idx="1"/>
            <a:endCxn id="27" idx="6"/>
          </p:cNvCxnSpPr>
          <p:nvPr/>
        </p:nvCxnSpPr>
        <p:spPr bwMode="auto">
          <a:xfrm flipH="1">
            <a:off x="5902569" y="2819182"/>
            <a:ext cx="663820" cy="287215"/>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6" name="AutoShape 35">
            <a:extLst>
              <a:ext uri="{FF2B5EF4-FFF2-40B4-BE49-F238E27FC236}">
                <a16:creationId xmlns:a16="http://schemas.microsoft.com/office/drawing/2014/main" id="{AE3B3AAD-0902-4962-8865-C093933BFEA5}"/>
              </a:ext>
            </a:extLst>
          </p:cNvPr>
          <p:cNvCxnSpPr>
            <a:cxnSpLocks noChangeShapeType="1"/>
            <a:stCxn id="16" idx="1"/>
            <a:endCxn id="27" idx="6"/>
          </p:cNvCxnSpPr>
          <p:nvPr/>
        </p:nvCxnSpPr>
        <p:spPr bwMode="auto">
          <a:xfrm flipH="1" flipV="1">
            <a:off x="5902569" y="3106398"/>
            <a:ext cx="663820" cy="376604"/>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7" name="AutoShape 36">
            <a:extLst>
              <a:ext uri="{FF2B5EF4-FFF2-40B4-BE49-F238E27FC236}">
                <a16:creationId xmlns:a16="http://schemas.microsoft.com/office/drawing/2014/main" id="{6F05CF53-34E0-4689-BA85-F29BCE912D56}"/>
              </a:ext>
            </a:extLst>
          </p:cNvPr>
          <p:cNvCxnSpPr>
            <a:cxnSpLocks noChangeShapeType="1"/>
            <a:stCxn id="17" idx="1"/>
            <a:endCxn id="26" idx="6"/>
          </p:cNvCxnSpPr>
          <p:nvPr/>
        </p:nvCxnSpPr>
        <p:spPr bwMode="auto">
          <a:xfrm flipH="1">
            <a:off x="5902569" y="4148287"/>
            <a:ext cx="663820" cy="287215"/>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8" name="AutoShape 37">
            <a:extLst>
              <a:ext uri="{FF2B5EF4-FFF2-40B4-BE49-F238E27FC236}">
                <a16:creationId xmlns:a16="http://schemas.microsoft.com/office/drawing/2014/main" id="{44EB6ED7-DF36-46E3-AA45-A909065ECB08}"/>
              </a:ext>
            </a:extLst>
          </p:cNvPr>
          <p:cNvCxnSpPr>
            <a:cxnSpLocks noChangeShapeType="1"/>
            <a:stCxn id="18" idx="1"/>
            <a:endCxn id="26" idx="6"/>
          </p:cNvCxnSpPr>
          <p:nvPr/>
        </p:nvCxnSpPr>
        <p:spPr bwMode="auto">
          <a:xfrm flipH="1" flipV="1">
            <a:off x="5902569" y="4435503"/>
            <a:ext cx="663820" cy="378069"/>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39" name="AutoShape 38">
            <a:extLst>
              <a:ext uri="{FF2B5EF4-FFF2-40B4-BE49-F238E27FC236}">
                <a16:creationId xmlns:a16="http://schemas.microsoft.com/office/drawing/2014/main" id="{36F008E2-19CA-4E05-9C93-B5440D97F19C}"/>
              </a:ext>
            </a:extLst>
          </p:cNvPr>
          <p:cNvCxnSpPr>
            <a:cxnSpLocks noChangeShapeType="1"/>
            <a:stCxn id="19" idx="1"/>
            <a:endCxn id="25" idx="6"/>
          </p:cNvCxnSpPr>
          <p:nvPr/>
        </p:nvCxnSpPr>
        <p:spPr bwMode="auto">
          <a:xfrm flipH="1" flipV="1">
            <a:off x="5902569" y="5100788"/>
            <a:ext cx="663820" cy="376603"/>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sp>
        <p:nvSpPr>
          <p:cNvPr id="40" name="Text Box 39">
            <a:extLst>
              <a:ext uri="{FF2B5EF4-FFF2-40B4-BE49-F238E27FC236}">
                <a16:creationId xmlns:a16="http://schemas.microsoft.com/office/drawing/2014/main" id="{54B804E3-8C79-4722-8E9F-74A04533481D}"/>
              </a:ext>
            </a:extLst>
          </p:cNvPr>
          <p:cNvSpPr txBox="1">
            <a:spLocks noChangeArrowheads="1"/>
          </p:cNvSpPr>
          <p:nvPr/>
        </p:nvSpPr>
        <p:spPr bwMode="auto">
          <a:xfrm>
            <a:off x="4106008" y="5198967"/>
            <a:ext cx="783847" cy="376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spAutoFit/>
          </a:bodyPr>
          <a:lstStyle>
            <a:lvl1pPr>
              <a:defRPr>
                <a:solidFill>
                  <a:schemeClr val="tx1"/>
                </a:solidFill>
                <a:latin typeface="Arial Unicode MS" charset="0"/>
                <a:ea typeface="ＭＳ Ｐゴシック" charset="0"/>
              </a:defRPr>
            </a:lvl1pPr>
            <a:lvl2pPr>
              <a:defRPr sz="1600">
                <a:solidFill>
                  <a:schemeClr val="tx1"/>
                </a:solidFill>
                <a:latin typeface="Arial Unicode MS" charset="0"/>
                <a:ea typeface="ＭＳ Ｐゴシック" charset="0"/>
              </a:defRPr>
            </a:lvl2pPr>
            <a:lvl3pPr>
              <a:defRPr sz="1600">
                <a:solidFill>
                  <a:schemeClr val="tx1"/>
                </a:solidFill>
                <a:latin typeface="Arial Unicode MS" charset="0"/>
                <a:ea typeface="ＭＳ Ｐゴシック" charset="0"/>
              </a:defRPr>
            </a:lvl3pPr>
            <a:lvl4pPr>
              <a:defRPr sz="1400">
                <a:solidFill>
                  <a:schemeClr val="tx1"/>
                </a:solidFill>
                <a:latin typeface="Arial Unicode MS" charset="0"/>
                <a:ea typeface="ＭＳ Ｐゴシック" charset="0"/>
              </a:defRPr>
            </a:lvl4pPr>
            <a:lvl5pPr>
              <a:defRPr sz="1400">
                <a:solidFill>
                  <a:schemeClr val="tx1"/>
                </a:solidFill>
                <a:latin typeface="Arial Unicode MS" charset="0"/>
                <a:ea typeface="ＭＳ Ｐゴシック" charset="0"/>
              </a:defRPr>
            </a:lvl5pPr>
            <a:lvl6pPr eaLnBrk="0" hangingPunct="0">
              <a:defRPr sz="1400">
                <a:solidFill>
                  <a:schemeClr val="tx1"/>
                </a:solidFill>
                <a:latin typeface="Arial Unicode MS" charset="0"/>
                <a:ea typeface="ＭＳ Ｐゴシック" charset="0"/>
              </a:defRPr>
            </a:lvl6pPr>
            <a:lvl7pPr eaLnBrk="0" hangingPunct="0">
              <a:defRPr sz="1400">
                <a:solidFill>
                  <a:schemeClr val="tx1"/>
                </a:solidFill>
                <a:latin typeface="Arial Unicode MS" charset="0"/>
                <a:ea typeface="ＭＳ Ｐゴシック" charset="0"/>
              </a:defRPr>
            </a:lvl7pPr>
            <a:lvl8pPr eaLnBrk="0" hangingPunct="0">
              <a:defRPr sz="1400">
                <a:solidFill>
                  <a:schemeClr val="tx1"/>
                </a:solidFill>
                <a:latin typeface="Arial Unicode MS" charset="0"/>
                <a:ea typeface="ＭＳ Ｐゴシック" charset="0"/>
              </a:defRPr>
            </a:lvl8pPr>
            <a:lvl9pPr eaLnBrk="0" hangingPunct="0">
              <a:defRPr sz="1400">
                <a:solidFill>
                  <a:schemeClr val="tx1"/>
                </a:solidFill>
                <a:latin typeface="Arial Unicode MS" charset="0"/>
                <a:ea typeface="ＭＳ Ｐゴシック" charset="0"/>
              </a:defRPr>
            </a:lvl9pPr>
          </a:lstStyle>
          <a:p>
            <a:pPr>
              <a:defRPr/>
            </a:pPr>
            <a:r>
              <a:rPr lang="de-DE" sz="1846" dirty="0">
                <a:latin typeface="Calibri" panose="020F0502020204030204" pitchFamily="34" charset="0"/>
                <a:cs typeface="+mn-cs"/>
              </a:rPr>
              <a:t>Rollen</a:t>
            </a:r>
            <a:endParaRPr lang="en-GB" sz="1846" dirty="0">
              <a:latin typeface="Calibri" panose="020F0502020204030204" pitchFamily="34" charset="0"/>
              <a:cs typeface="+mn-cs"/>
            </a:endParaRPr>
          </a:p>
        </p:txBody>
      </p:sp>
      <p:sp>
        <p:nvSpPr>
          <p:cNvPr id="41" name="Rectangle 40">
            <a:extLst>
              <a:ext uri="{FF2B5EF4-FFF2-40B4-BE49-F238E27FC236}">
                <a16:creationId xmlns:a16="http://schemas.microsoft.com/office/drawing/2014/main" id="{AB9A5FCC-5064-45B2-86F2-FBB3AFF95C85}"/>
              </a:ext>
            </a:extLst>
          </p:cNvPr>
          <p:cNvSpPr>
            <a:spLocks noChangeArrowheads="1"/>
          </p:cNvSpPr>
          <p:nvPr/>
        </p:nvSpPr>
        <p:spPr bwMode="auto">
          <a:xfrm>
            <a:off x="7561385" y="2275525"/>
            <a:ext cx="1131277" cy="4177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lnSpc>
                <a:spcPct val="150000"/>
              </a:lnSpc>
              <a:spcBef>
                <a:spcPct val="20000"/>
              </a:spcBef>
              <a:buClr>
                <a:srgbClr val="0000FF"/>
              </a:buClr>
              <a:buSzPct val="85000"/>
              <a:buFont typeface="Wingdings" charset="0"/>
              <a:buNone/>
              <a:defRPr/>
            </a:pPr>
            <a:r>
              <a:rPr lang="de-DE" sz="1846" dirty="0">
                <a:solidFill>
                  <a:schemeClr val="tx1"/>
                </a:solidFill>
                <a:latin typeface="Calibri" panose="020F0502020204030204" pitchFamily="34" charset="0"/>
                <a:ea typeface="ＭＳ Ｐゴシック" charset="0"/>
                <a:cs typeface="+mn-cs"/>
              </a:rPr>
              <a:t>Prozess</a:t>
            </a:r>
          </a:p>
          <a:p>
            <a:pPr>
              <a:lnSpc>
                <a:spcPct val="150000"/>
              </a:lnSpc>
              <a:spcBef>
                <a:spcPct val="20000"/>
              </a:spcBef>
              <a:buClr>
                <a:srgbClr val="0000FF"/>
              </a:buClr>
              <a:buSzPct val="85000"/>
              <a:buFont typeface="Wingdings" charset="0"/>
              <a:buNone/>
              <a:defRPr/>
            </a:pPr>
            <a:endParaRPr lang="de-DE" sz="1846" dirty="0">
              <a:solidFill>
                <a:schemeClr val="tx1"/>
              </a:solidFill>
              <a:latin typeface="Calibri" panose="020F0502020204030204" pitchFamily="34" charset="0"/>
              <a:ea typeface="ＭＳ Ｐゴシック" charset="0"/>
              <a:cs typeface="+mn-cs"/>
            </a:endParaRPr>
          </a:p>
          <a:p>
            <a:pPr marL="357563" lvl="1">
              <a:lnSpc>
                <a:spcPct val="150000"/>
              </a:lnSpc>
              <a:spcBef>
                <a:spcPct val="20000"/>
              </a:spcBef>
              <a:buClr>
                <a:srgbClr val="0000FF"/>
              </a:buClr>
              <a:buSzPct val="85000"/>
              <a:defRPr/>
            </a:pPr>
            <a:endParaRPr lang="de-DE" sz="1477" dirty="0">
              <a:solidFill>
                <a:schemeClr val="tx1"/>
              </a:solidFill>
              <a:latin typeface="Calibri" panose="020F0502020204030204" pitchFamily="34" charset="0"/>
              <a:ea typeface="ＭＳ Ｐゴシック" charset="0"/>
              <a:cs typeface="+mn-cs"/>
            </a:endParaRPr>
          </a:p>
        </p:txBody>
      </p:sp>
    </p:spTree>
    <p:extLst>
      <p:ext uri="{BB962C8B-B14F-4D97-AF65-F5344CB8AC3E}">
        <p14:creationId xmlns:p14="http://schemas.microsoft.com/office/powerpoint/2010/main" val="370368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par>
                                <p:cTn id="8" presetID="3" presetClass="entr" presetSubtype="1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linds(horizontal)">
                                      <p:cBhvr>
                                        <p:cTn id="10" dur="500"/>
                                        <p:tgtEl>
                                          <p:spTgt spid="33"/>
                                        </p:tgtEl>
                                      </p:cBhvr>
                                    </p:animEffect>
                                  </p:childTnLst>
                                </p:cTn>
                              </p:par>
                              <p:par>
                                <p:cTn id="11" presetID="3" presetClass="entr" presetSubtype="1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linds(horizontal)">
                                      <p:cBhvr>
                                        <p:cTn id="13" dur="500"/>
                                        <p:tgtEl>
                                          <p:spTgt spid="32"/>
                                        </p:tgtEl>
                                      </p:cBhvr>
                                    </p:animEffect>
                                  </p:childTnLst>
                                </p:cTn>
                              </p:par>
                              <p:par>
                                <p:cTn id="14" presetID="3" presetClass="entr" presetSubtype="1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linds(horizontal)">
                                      <p:cBhvr>
                                        <p:cTn id="16" dur="500"/>
                                        <p:tgtEl>
                                          <p:spTgt spid="31"/>
                                        </p:tgtEl>
                                      </p:cBhvr>
                                    </p:animEffect>
                                  </p:childTnLst>
                                </p:cTn>
                              </p:par>
                              <p:par>
                                <p:cTn id="17" presetID="3" presetClass="entr" presetSubtype="1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blinds(horizontal)">
                                      <p:cBhvr>
                                        <p:cTn id="19" dur="500"/>
                                        <p:tgtEl>
                                          <p:spTgt spid="3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linds(horizontal)">
                                      <p:cBhvr>
                                        <p:cTn id="25" dur="500"/>
                                        <p:tgtEl>
                                          <p:spTgt spid="28"/>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linds(horizontal)">
                                      <p:cBhvr>
                                        <p:cTn id="28" dur="500"/>
                                        <p:tgtEl>
                                          <p:spTgt spid="2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linds(horizontal)">
                                      <p:cBhvr>
                                        <p:cTn id="31" dur="500"/>
                                        <p:tgtEl>
                                          <p:spTgt spid="2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linds(horizontal)">
                                      <p:cBhvr>
                                        <p:cTn id="34" dur="500"/>
                                        <p:tgtEl>
                                          <p:spTgt spid="26"/>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linds(horizontal)">
                                      <p:cBhvr>
                                        <p:cTn id="37" dur="500"/>
                                        <p:tgtEl>
                                          <p:spTgt spid="27"/>
                                        </p:tgtEl>
                                      </p:cBhvr>
                                    </p:animEffect>
                                  </p:childTnLst>
                                </p:cTn>
                              </p:par>
                              <p:par>
                                <p:cTn id="38" presetID="3" presetClass="entr" presetSubtype="1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blinds(horizontal)">
                                      <p:cBhvr>
                                        <p:cTn id="40" dur="500"/>
                                        <p:tgtEl>
                                          <p:spTgt spid="35"/>
                                        </p:tgtEl>
                                      </p:cBhvr>
                                    </p:animEffect>
                                  </p:childTnLst>
                                </p:cTn>
                              </p:par>
                              <p:par>
                                <p:cTn id="41" presetID="3"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blinds(horizontal)">
                                      <p:cBhvr>
                                        <p:cTn id="43" dur="500"/>
                                        <p:tgtEl>
                                          <p:spTgt spid="36"/>
                                        </p:tgtEl>
                                      </p:cBhvr>
                                    </p:animEffect>
                                  </p:childTnLst>
                                </p:cTn>
                              </p:par>
                              <p:par>
                                <p:cTn id="44" presetID="3" presetClass="entr" presetSubtype="1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blinds(horizontal)">
                                      <p:cBhvr>
                                        <p:cTn id="46" dur="500"/>
                                        <p:tgtEl>
                                          <p:spTgt spid="37"/>
                                        </p:tgtEl>
                                      </p:cBhvr>
                                    </p:animEffect>
                                  </p:childTnLst>
                                </p:cTn>
                              </p:par>
                              <p:par>
                                <p:cTn id="47" presetID="3" presetClass="entr" presetSubtype="1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blinds(horizontal)">
                                      <p:cBhvr>
                                        <p:cTn id="49" dur="500"/>
                                        <p:tgtEl>
                                          <p:spTgt spid="38"/>
                                        </p:tgtEl>
                                      </p:cBhvr>
                                    </p:animEffect>
                                  </p:childTnLst>
                                </p:cTn>
                              </p:par>
                              <p:par>
                                <p:cTn id="50" presetID="3" presetClass="entr" presetSubtype="10"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blinds(horizontal)">
                                      <p:cBhvr>
                                        <p:cTn id="52" dur="500"/>
                                        <p:tgtEl>
                                          <p:spTgt spid="39"/>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blinds(horizontal)">
                                      <p:cBhvr>
                                        <p:cTn id="55" dur="500"/>
                                        <p:tgtEl>
                                          <p:spTgt spid="40"/>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blinds(horizontal)">
                                      <p:cBhvr>
                                        <p:cTn id="6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animBg="1"/>
      <p:bldP spid="25" grpId="0" animBg="1"/>
      <p:bldP spid="26" grpId="0" animBg="1"/>
      <p:bldP spid="27" grpId="0" animBg="1"/>
      <p:bldP spid="28" grpId="0" animBg="1"/>
      <p:bldP spid="29" grpId="0" animBg="1"/>
      <p:bldP spid="4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BFB793-6C4A-4661-9D00-168EF108E076}"/>
              </a:ext>
            </a:extLst>
          </p:cNvPr>
          <p:cNvSpPr>
            <a:spLocks noGrp="1"/>
          </p:cNvSpPr>
          <p:nvPr>
            <p:ph type="title"/>
          </p:nvPr>
        </p:nvSpPr>
        <p:spPr/>
        <p:txBody>
          <a:bodyPr/>
          <a:lstStyle/>
          <a:p>
            <a:r>
              <a:rPr lang="de-CH" dirty="0"/>
              <a:t>An der Aufgabe BPMN arbeiten</a:t>
            </a:r>
          </a:p>
        </p:txBody>
      </p:sp>
      <p:sp>
        <p:nvSpPr>
          <p:cNvPr id="3" name="Inhaltsplatzhalter 2">
            <a:extLst>
              <a:ext uri="{FF2B5EF4-FFF2-40B4-BE49-F238E27FC236}">
                <a16:creationId xmlns:a16="http://schemas.microsoft.com/office/drawing/2014/main" id="{447FD5F6-999D-4D3C-BA2D-8B2B0D99E09B}"/>
              </a:ext>
            </a:extLst>
          </p:cNvPr>
          <p:cNvSpPr>
            <a:spLocks noGrp="1"/>
          </p:cNvSpPr>
          <p:nvPr>
            <p:ph idx="1"/>
          </p:nvPr>
        </p:nvSpPr>
        <p:spPr/>
        <p:txBody>
          <a:bodyPr/>
          <a:lstStyle/>
          <a:p>
            <a:endParaRPr lang="de-CH"/>
          </a:p>
        </p:txBody>
      </p:sp>
    </p:spTree>
    <p:extLst>
      <p:ext uri="{BB962C8B-B14F-4D97-AF65-F5344CB8AC3E}">
        <p14:creationId xmlns:p14="http://schemas.microsoft.com/office/powerpoint/2010/main" val="3291423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54D3D-0EB9-4896-B8B3-87E13B07F33F}"/>
              </a:ext>
            </a:extLst>
          </p:cNvPr>
          <p:cNvSpPr>
            <a:spLocks noGrp="1"/>
          </p:cNvSpPr>
          <p:nvPr>
            <p:ph type="title"/>
          </p:nvPr>
        </p:nvSpPr>
        <p:spPr/>
        <p:txBody>
          <a:bodyPr/>
          <a:lstStyle/>
          <a:p>
            <a:r>
              <a:rPr lang="de-CH" dirty="0"/>
              <a:t>Tag 1 - Zusammenfassung</a:t>
            </a:r>
          </a:p>
        </p:txBody>
      </p:sp>
      <p:sp>
        <p:nvSpPr>
          <p:cNvPr id="3" name="Inhaltsplatzhalter 2">
            <a:extLst>
              <a:ext uri="{FF2B5EF4-FFF2-40B4-BE49-F238E27FC236}">
                <a16:creationId xmlns:a16="http://schemas.microsoft.com/office/drawing/2014/main" id="{03DC7215-14F0-49C8-B96F-206A39A46B6A}"/>
              </a:ext>
            </a:extLst>
          </p:cNvPr>
          <p:cNvSpPr>
            <a:spLocks noGrp="1"/>
          </p:cNvSpPr>
          <p:nvPr>
            <p:ph idx="1"/>
          </p:nvPr>
        </p:nvSpPr>
        <p:spPr>
          <a:xfrm>
            <a:off x="457200" y="1600200"/>
            <a:ext cx="8686800" cy="4525963"/>
          </a:xfrm>
        </p:spPr>
        <p:txBody>
          <a:bodyPr/>
          <a:lstStyle/>
          <a:p>
            <a:pPr marL="0" indent="0">
              <a:buNone/>
            </a:pPr>
            <a:r>
              <a:rPr lang="de-CH" sz="1200" b="1" dirty="0"/>
              <a:t>Merkmale von Leistungen einer Serviceeinheit</a:t>
            </a:r>
          </a:p>
          <a:p>
            <a:pPr marL="0" indent="0">
              <a:buNone/>
            </a:pPr>
            <a:r>
              <a:rPr lang="de-CH" sz="1200" dirty="0"/>
              <a:t>Mehrwehrt für Kunde, klar formuliert, wird Kontinuierlich verbessert</a:t>
            </a:r>
          </a:p>
          <a:p>
            <a:pPr marL="0" lvl="1" indent="0">
              <a:lnSpc>
                <a:spcPct val="120000"/>
              </a:lnSpc>
              <a:buSzPct val="85000"/>
              <a:buNone/>
            </a:pPr>
            <a:r>
              <a:rPr lang="de-DE" sz="1200" b="1" dirty="0"/>
              <a:t>Service</a:t>
            </a:r>
            <a:br>
              <a:rPr lang="de-DE" sz="1200" dirty="0"/>
            </a:br>
            <a:r>
              <a:rPr lang="de-DE" sz="1200" dirty="0"/>
              <a:t>Mittel zur Wertschöpfung durch Service Assets (Ressourcen + Fähigkeiten), abhängig von Utility + </a:t>
            </a:r>
            <a:r>
              <a:rPr lang="de-DE" sz="1200" dirty="0" err="1"/>
              <a:t>Warranty</a:t>
            </a:r>
            <a:endParaRPr lang="de-DE" sz="1200" dirty="0"/>
          </a:p>
          <a:p>
            <a:pPr marL="0" lvl="1" indent="0">
              <a:lnSpc>
                <a:spcPct val="120000"/>
              </a:lnSpc>
              <a:buSzPct val="85000"/>
              <a:buNone/>
            </a:pPr>
            <a:r>
              <a:rPr lang="de-DE" sz="1200" b="1" dirty="0"/>
              <a:t>Service Management</a:t>
            </a:r>
            <a:br>
              <a:rPr lang="de-DE" sz="1200" dirty="0"/>
            </a:br>
            <a:r>
              <a:rPr lang="de-DE" sz="1200" dirty="0"/>
              <a:t>Organisatorische Fähigkeiten zur Wertschöpfung in Form von Services</a:t>
            </a:r>
          </a:p>
          <a:p>
            <a:pPr marL="0" lvl="1" indent="0">
              <a:lnSpc>
                <a:spcPct val="120000"/>
              </a:lnSpc>
              <a:buSzPct val="85000"/>
              <a:buNone/>
            </a:pPr>
            <a:r>
              <a:rPr lang="de-DE" sz="1200" b="1" dirty="0" err="1"/>
              <a:t>Good</a:t>
            </a:r>
            <a:r>
              <a:rPr lang="de-DE" sz="1200" b="1" dirty="0"/>
              <a:t> Practice</a:t>
            </a:r>
            <a:br>
              <a:rPr lang="de-DE" sz="1200" dirty="0"/>
            </a:br>
            <a:r>
              <a:rPr lang="de-DE" sz="1200" dirty="0"/>
              <a:t>Sammlung und Anwendung von Erfahrungswerten aus der Praxis</a:t>
            </a:r>
          </a:p>
          <a:p>
            <a:pPr marL="0" lvl="1" indent="0">
              <a:lnSpc>
                <a:spcPct val="120000"/>
              </a:lnSpc>
              <a:buSzPct val="85000"/>
              <a:buNone/>
            </a:pPr>
            <a:r>
              <a:rPr lang="de-DE" sz="1200" b="1" dirty="0"/>
              <a:t>Normen</a:t>
            </a:r>
          </a:p>
          <a:p>
            <a:pPr marL="0" lvl="1" indent="0">
              <a:lnSpc>
                <a:spcPct val="120000"/>
              </a:lnSpc>
              <a:buSzPct val="85000"/>
              <a:buNone/>
            </a:pPr>
            <a:r>
              <a:rPr lang="de-DE" sz="1200" dirty="0"/>
              <a:t>ISO9000, ISO20000, ISO27001</a:t>
            </a:r>
          </a:p>
          <a:p>
            <a:pPr marL="0" lvl="1" indent="0">
              <a:lnSpc>
                <a:spcPct val="120000"/>
              </a:lnSpc>
              <a:buSzPct val="85000"/>
              <a:buNone/>
            </a:pPr>
            <a:r>
              <a:rPr lang="de-DE" sz="1200" b="1" dirty="0"/>
              <a:t>Prozess</a:t>
            </a:r>
          </a:p>
          <a:p>
            <a:pPr marL="0" lvl="1" indent="0">
              <a:lnSpc>
                <a:spcPct val="120000"/>
              </a:lnSpc>
              <a:buSzPct val="85000"/>
              <a:buNone/>
            </a:pPr>
            <a:r>
              <a:rPr lang="de-CH" sz="1200" dirty="0"/>
              <a:t>Strukturierter Satz an Aktivitäten, mit deren Hilfe ein bestimmtes Ziel erreicht werden soll</a:t>
            </a:r>
          </a:p>
          <a:p>
            <a:pPr marL="0" lvl="1" indent="0">
              <a:lnSpc>
                <a:spcPct val="120000"/>
              </a:lnSpc>
              <a:buSzPct val="85000"/>
              <a:buNone/>
            </a:pPr>
            <a:r>
              <a:rPr lang="de-DE" sz="1200" b="1" dirty="0"/>
              <a:t>Funktion</a:t>
            </a:r>
          </a:p>
          <a:p>
            <a:pPr marL="0" lvl="1" indent="0">
              <a:lnSpc>
                <a:spcPct val="120000"/>
              </a:lnSpc>
              <a:buSzPct val="85000"/>
              <a:buNone/>
            </a:pPr>
            <a:r>
              <a:rPr lang="de-DE" sz="1200" dirty="0">
                <a:latin typeface="Arial"/>
                <a:ea typeface="MS PGothic"/>
                <a:cs typeface="Arial"/>
              </a:rPr>
              <a:t>Organisationseinheit, die mit speziellen Aufgaben betraut und für spezielle Ergebnisse verantwortlich ist</a:t>
            </a:r>
            <a:endParaRPr lang="de-DE" sz="1200" dirty="0"/>
          </a:p>
          <a:p>
            <a:pPr marL="0" lvl="1" indent="0">
              <a:buNone/>
            </a:pPr>
            <a:r>
              <a:rPr lang="de-CH" sz="1200" b="1" dirty="0"/>
              <a:t>Leistungserbringer</a:t>
            </a:r>
          </a:p>
          <a:p>
            <a:pPr marL="0" indent="0">
              <a:buNone/>
            </a:pPr>
            <a:r>
              <a:rPr lang="de-CH" sz="1200" dirty="0"/>
              <a:t>Service Provider, Dienstleister</a:t>
            </a:r>
          </a:p>
          <a:p>
            <a:pPr marL="0" indent="0">
              <a:buNone/>
            </a:pPr>
            <a:r>
              <a:rPr lang="de-CH" sz="1200" b="1" dirty="0"/>
              <a:t>Leistungsempfänger</a:t>
            </a:r>
          </a:p>
          <a:p>
            <a:pPr marL="0" indent="0">
              <a:buNone/>
            </a:pPr>
            <a:r>
              <a:rPr lang="de-CH" sz="1200" dirty="0"/>
              <a:t>Kunde</a:t>
            </a:r>
          </a:p>
          <a:p>
            <a:pPr marL="0" indent="0">
              <a:buNone/>
            </a:pPr>
            <a:r>
              <a:rPr lang="de-CH" sz="1200" b="1" dirty="0"/>
              <a:t>ITIL</a:t>
            </a:r>
          </a:p>
          <a:p>
            <a:pPr marL="0" indent="0">
              <a:buNone/>
            </a:pPr>
            <a:r>
              <a:rPr lang="de-CH" sz="1200" dirty="0"/>
              <a:t>Methode für die für die Umsetzung von IT-Service Management</a:t>
            </a:r>
          </a:p>
          <a:p>
            <a:pPr marL="0" indent="0">
              <a:buNone/>
            </a:pPr>
            <a:r>
              <a:rPr lang="de-CH" sz="1200" b="1" dirty="0"/>
              <a:t>RACI</a:t>
            </a:r>
          </a:p>
          <a:p>
            <a:pPr marL="0" indent="0">
              <a:buNone/>
            </a:pPr>
            <a:r>
              <a:rPr lang="de-DE" sz="1200" dirty="0">
                <a:ea typeface="MS PGothic" charset="0"/>
              </a:rPr>
              <a:t>Modell zur Definition von Rollen, Verantwortlichkeiten und Beziehungen für einen Prozess oder eine Aktivität</a:t>
            </a:r>
            <a:endParaRPr lang="de-CH" sz="1200" dirty="0"/>
          </a:p>
        </p:txBody>
      </p:sp>
    </p:spTree>
    <p:extLst>
      <p:ext uri="{BB962C8B-B14F-4D97-AF65-F5344CB8AC3E}">
        <p14:creationId xmlns:p14="http://schemas.microsoft.com/office/powerpoint/2010/main" val="2315121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idx="4294967295"/>
          </p:nvPr>
        </p:nvSpPr>
        <p:spPr>
          <a:xfrm>
            <a:off x="395536" y="2967087"/>
            <a:ext cx="8568952" cy="1470025"/>
          </a:xfrm>
        </p:spPr>
        <p:txBody>
          <a:bodyPr>
            <a:normAutofit fontScale="90000"/>
          </a:bodyPr>
          <a:lstStyle/>
          <a:p>
            <a:pPr algn="ctr"/>
            <a:r>
              <a:rPr lang="de-CH" dirty="0">
                <a:latin typeface="Arial"/>
                <a:cs typeface="Arial"/>
              </a:rPr>
              <a:t> </a:t>
            </a:r>
            <a:br>
              <a:rPr lang="de-CH" dirty="0">
                <a:latin typeface="Arial" panose="020B0604020202020204" pitchFamily="34" charset="0"/>
                <a:cs typeface="Arial" panose="020B0604020202020204" pitchFamily="34" charset="0"/>
              </a:rPr>
            </a:br>
            <a:r>
              <a:rPr lang="de-CH" dirty="0">
                <a:latin typeface="Arial"/>
                <a:cs typeface="Arial"/>
              </a:rPr>
              <a:t>Grundlagen Modul 156</a:t>
            </a:r>
            <a:br>
              <a:rPr lang="de-CH" dirty="0">
                <a:latin typeface="Arial" panose="020B0604020202020204" pitchFamily="34" charset="0"/>
                <a:cs typeface="Arial" panose="020B0604020202020204" pitchFamily="34" charset="0"/>
              </a:rPr>
            </a:br>
            <a:r>
              <a:rPr lang="de-CH" dirty="0">
                <a:latin typeface="Arial"/>
                <a:cs typeface="Arial"/>
              </a:rPr>
              <a:t>Neue Services entwickeln </a:t>
            </a:r>
            <a:br>
              <a:rPr lang="de-CH" dirty="0">
                <a:latin typeface="Arial"/>
                <a:cs typeface="Arial"/>
              </a:rPr>
            </a:br>
            <a:r>
              <a:rPr lang="de-CH" dirty="0">
                <a:latin typeface="Arial"/>
                <a:cs typeface="Arial"/>
              </a:rPr>
              <a:t>und </a:t>
            </a:r>
            <a:br>
              <a:rPr lang="de-CH" dirty="0">
                <a:latin typeface="Arial"/>
                <a:cs typeface="Arial"/>
              </a:rPr>
            </a:br>
            <a:r>
              <a:rPr lang="de-CH" dirty="0">
                <a:latin typeface="Arial"/>
                <a:cs typeface="Arial"/>
              </a:rPr>
              <a:t>Einführung planen</a:t>
            </a: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p:txBody>
      </p:sp>
      <p:sp>
        <p:nvSpPr>
          <p:cNvPr id="6" name="Untertitel 4"/>
          <p:cNvSpPr txBox="1">
            <a:spLocks/>
          </p:cNvSpPr>
          <p:nvPr/>
        </p:nvSpPr>
        <p:spPr>
          <a:xfrm>
            <a:off x="3887924" y="1196752"/>
            <a:ext cx="1368152" cy="6229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de-CH" b="1" dirty="0">
                <a:solidFill>
                  <a:schemeClr val="accent3">
                    <a:lumMod val="75000"/>
                  </a:schemeClr>
                </a:solidFill>
                <a:latin typeface="Arial" panose="020B0604020202020204" pitchFamily="34" charset="0"/>
                <a:cs typeface="Arial" panose="020B0604020202020204" pitchFamily="34" charset="0"/>
              </a:rPr>
              <a:t>Tag 2</a:t>
            </a:r>
          </a:p>
        </p:txBody>
      </p:sp>
    </p:spTree>
    <p:extLst>
      <p:ext uri="{BB962C8B-B14F-4D97-AF65-F5344CB8AC3E}">
        <p14:creationId xmlns:p14="http://schemas.microsoft.com/office/powerpoint/2010/main" val="33443465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bwMode="auto">
          <a:xfrm>
            <a:off x="611188" y="1700808"/>
            <a:ext cx="8353425" cy="4032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CH" altLang="de-DE" sz="1600" dirty="0">
                <a:latin typeface="Arial" panose="020B0604020202020204" pitchFamily="34" charset="0"/>
                <a:cs typeface="Arial" panose="020B0604020202020204" pitchFamily="34" charset="0"/>
              </a:rPr>
              <a:t>Begrüssung</a:t>
            </a:r>
            <a:endParaRPr lang="de-CH" altLang="de-DE" sz="1600" dirty="0"/>
          </a:p>
          <a:p>
            <a:pPr>
              <a:defRPr/>
            </a:pPr>
            <a:r>
              <a:rPr lang="de-CH" altLang="de-DE" sz="1600" dirty="0">
                <a:latin typeface="Arial" panose="020B0604020202020204" pitchFamily="34" charset="0"/>
                <a:cs typeface="Arial" panose="020B0604020202020204" pitchFamily="34" charset="0"/>
              </a:rPr>
              <a:t>Agenda</a:t>
            </a:r>
          </a:p>
          <a:p>
            <a:pPr>
              <a:defRPr/>
            </a:pPr>
            <a:r>
              <a:rPr lang="de-CH" altLang="de-DE" sz="1600" dirty="0">
                <a:latin typeface="Arial"/>
                <a:cs typeface="Arial"/>
              </a:rPr>
              <a:t>Modulübersicht</a:t>
            </a:r>
          </a:p>
          <a:p>
            <a:pPr>
              <a:defRPr/>
            </a:pPr>
            <a:r>
              <a:rPr lang="de-CH" altLang="de-DE" sz="1600" dirty="0">
                <a:latin typeface="Arial" panose="020B0604020202020204" pitchFamily="34" charset="0"/>
                <a:cs typeface="Arial" panose="020B0604020202020204" pitchFamily="34" charset="0"/>
              </a:rPr>
              <a:t>Ziele Tag 2</a:t>
            </a:r>
          </a:p>
          <a:p>
            <a:pPr>
              <a:defRPr/>
            </a:pPr>
            <a:r>
              <a:rPr lang="de-CH" altLang="de-DE" sz="1600" dirty="0"/>
              <a:t>Prozesse der Service Strategie</a:t>
            </a:r>
          </a:p>
          <a:p>
            <a:pPr>
              <a:defRPr/>
            </a:pPr>
            <a:r>
              <a:rPr lang="de-CH" altLang="de-DE" sz="1600" dirty="0">
                <a:latin typeface="Arial" panose="020B0604020202020204" pitchFamily="34" charset="0"/>
                <a:cs typeface="Arial" panose="020B0604020202020204" pitchFamily="34" charset="0"/>
              </a:rPr>
              <a:t>Serviceverständnis</a:t>
            </a:r>
          </a:p>
          <a:p>
            <a:pPr>
              <a:defRPr/>
            </a:pPr>
            <a:r>
              <a:rPr lang="de-CH" altLang="de-DE" sz="1600" dirty="0"/>
              <a:t>Methoden zur Strategieentwicklung</a:t>
            </a:r>
            <a:endParaRPr lang="de-CH" altLang="de-DE" sz="1600" dirty="0">
              <a:latin typeface="Arial" panose="020B0604020202020204" pitchFamily="34" charset="0"/>
              <a:cs typeface="Arial" panose="020B0604020202020204" pitchFamily="34" charset="0"/>
            </a:endParaRPr>
          </a:p>
          <a:p>
            <a:pPr>
              <a:defRPr/>
            </a:pPr>
            <a:r>
              <a:rPr lang="de-CH" altLang="de-DE" sz="1600" dirty="0"/>
              <a:t>Sourcing-Strategie</a:t>
            </a:r>
          </a:p>
          <a:p>
            <a:pPr>
              <a:defRPr/>
            </a:pPr>
            <a:r>
              <a:rPr lang="de-CH" altLang="de-DE" sz="1600" dirty="0">
                <a:latin typeface="Arial" panose="020B0604020202020204" pitchFamily="34" charset="0"/>
                <a:cs typeface="Arial" panose="020B0604020202020204" pitchFamily="34" charset="0"/>
              </a:rPr>
              <a:t>Outsourcing</a:t>
            </a:r>
          </a:p>
          <a:p>
            <a:pPr>
              <a:defRPr/>
            </a:pPr>
            <a:r>
              <a:rPr lang="de-CH" altLang="de-DE" sz="1600" dirty="0"/>
              <a:t>Ressourcen und Fähigkeiten</a:t>
            </a:r>
          </a:p>
          <a:p>
            <a:pPr>
              <a:defRPr/>
            </a:pPr>
            <a:r>
              <a:rPr lang="de-CH" altLang="de-DE" sz="1600" dirty="0">
                <a:latin typeface="Arial" panose="020B0604020202020204" pitchFamily="34" charset="0"/>
                <a:cs typeface="Arial" panose="020B0604020202020204" pitchFamily="34" charset="0"/>
              </a:rPr>
              <a:t>Portfolio von IT Services</a:t>
            </a:r>
          </a:p>
          <a:p>
            <a:pPr>
              <a:defRPr/>
            </a:pPr>
            <a:r>
              <a:rPr lang="de-CH" altLang="de-DE" sz="1600" dirty="0"/>
              <a:t>Beschreibung eines IT Services</a:t>
            </a:r>
          </a:p>
          <a:p>
            <a:pPr>
              <a:defRPr/>
            </a:pPr>
            <a:r>
              <a:rPr lang="de-CH" altLang="de-DE" sz="1600" dirty="0">
                <a:latin typeface="Arial" panose="020B0604020202020204" pitchFamily="34" charset="0"/>
                <a:cs typeface="Arial" panose="020B0604020202020204" pitchFamily="34" charset="0"/>
              </a:rPr>
              <a:t>Kundenmanagement</a:t>
            </a:r>
          </a:p>
          <a:p>
            <a:pPr>
              <a:defRPr/>
            </a:pPr>
            <a:r>
              <a:rPr lang="de-CH" altLang="de-DE" sz="1600" dirty="0"/>
              <a:t>Service Review</a:t>
            </a:r>
          </a:p>
          <a:p>
            <a:pPr>
              <a:defRPr/>
            </a:pPr>
            <a:r>
              <a:rPr lang="de-CH" altLang="de-DE" sz="1600" dirty="0">
                <a:latin typeface="Arial" panose="020B0604020202020204" pitchFamily="34" charset="0"/>
                <a:cs typeface="Arial" panose="020B0604020202020204" pitchFamily="34" charset="0"/>
              </a:rPr>
              <a:t>Repetition Teil A</a:t>
            </a:r>
          </a:p>
          <a:p>
            <a:pPr>
              <a:defRPr/>
            </a:pPr>
            <a:r>
              <a:rPr lang="de-CH" altLang="de-DE" sz="1600" dirty="0">
                <a:latin typeface="Arial"/>
                <a:cs typeface="Arial"/>
              </a:rPr>
              <a:t>Zusammenfassung</a:t>
            </a:r>
            <a:endParaRPr lang="de-CH" altLang="de-DE" sz="1600" dirty="0"/>
          </a:p>
          <a:p>
            <a:pPr marL="0" indent="0">
              <a:buNone/>
              <a:defRPr/>
            </a:pPr>
            <a:br>
              <a:rPr lang="de-CH" altLang="de-DE" sz="1600" dirty="0">
                <a:latin typeface="Arial" panose="020B0604020202020204" pitchFamily="34" charset="0"/>
                <a:cs typeface="Arial" panose="020B0604020202020204" pitchFamily="34" charset="0"/>
              </a:rPr>
            </a:br>
            <a:br>
              <a:rPr lang="de-CH" altLang="de-DE" sz="1600" dirty="0">
                <a:latin typeface="Arial" panose="020B0604020202020204" pitchFamily="34" charset="0"/>
                <a:cs typeface="Arial" panose="020B0604020202020204" pitchFamily="34" charset="0"/>
              </a:rPr>
            </a:br>
            <a:r>
              <a:rPr lang="de-CH" altLang="de-DE" sz="1600" dirty="0">
                <a:latin typeface="Arial" panose="020B0604020202020204" pitchFamily="34" charset="0"/>
                <a:cs typeface="Arial" panose="020B0604020202020204" pitchFamily="34" charset="0"/>
              </a:rPr>
              <a:t>		</a:t>
            </a:r>
          </a:p>
          <a:p>
            <a:pPr marL="0" indent="0">
              <a:buFontTx/>
              <a:buNone/>
              <a:defRPr/>
            </a:pPr>
            <a:r>
              <a:rPr lang="de-CH" altLang="de-DE" sz="1600" dirty="0">
                <a:latin typeface="Arial" panose="020B0604020202020204" pitchFamily="34" charset="0"/>
                <a:cs typeface="Arial" panose="020B0604020202020204" pitchFamily="34" charset="0"/>
              </a:rPr>
              <a:t>	</a:t>
            </a:r>
            <a:br>
              <a:rPr lang="de-CH" altLang="de-DE" sz="1600" dirty="0">
                <a:latin typeface="Arial" panose="020B0604020202020204" pitchFamily="34" charset="0"/>
                <a:cs typeface="Arial" panose="020B0604020202020204" pitchFamily="34" charset="0"/>
              </a:rPr>
            </a:br>
            <a:endParaRPr lang="de-CH" altLang="de-DE" sz="1600" dirty="0">
              <a:latin typeface="Arial" panose="020B0604020202020204" pitchFamily="34" charset="0"/>
              <a:cs typeface="Arial" panose="020B0604020202020204" pitchFamily="34" charset="0"/>
            </a:endParaRPr>
          </a:p>
          <a:p>
            <a:pPr>
              <a:defRPr/>
            </a:pPr>
            <a:endParaRPr lang="de-CH" altLang="de-DE" sz="1600" dirty="0">
              <a:latin typeface="Arial" panose="020B0604020202020204" pitchFamily="34" charset="0"/>
              <a:cs typeface="Arial" panose="020B0604020202020204" pitchFamily="34" charset="0"/>
            </a:endParaRPr>
          </a:p>
          <a:p>
            <a:pPr>
              <a:defRPr/>
            </a:pPr>
            <a:endParaRPr lang="de-CH" altLang="de-DE" sz="1600" dirty="0">
              <a:latin typeface="Arial" panose="020B0604020202020204" pitchFamily="34" charset="0"/>
              <a:cs typeface="Arial" panose="020B0604020202020204" pitchFamily="34" charset="0"/>
            </a:endParaRPr>
          </a:p>
          <a:p>
            <a:pPr marL="0" indent="0">
              <a:buFontTx/>
              <a:buNone/>
              <a:defRPr/>
            </a:pPr>
            <a:r>
              <a:rPr lang="de-CH" altLang="de-DE" sz="1600" dirty="0">
                <a:latin typeface="Arial" panose="020B0604020202020204" pitchFamily="34" charset="0"/>
                <a:cs typeface="Arial" panose="020B0604020202020204" pitchFamily="34" charset="0"/>
              </a:rPr>
              <a:t>	</a:t>
            </a:r>
            <a:br>
              <a:rPr lang="de-CH" altLang="de-DE" sz="1600" dirty="0">
                <a:latin typeface="Arial" panose="020B0604020202020204" pitchFamily="34" charset="0"/>
                <a:cs typeface="Arial" panose="020B0604020202020204" pitchFamily="34" charset="0"/>
              </a:rPr>
            </a:br>
            <a:endParaRPr lang="de-CH" altLang="de-DE" sz="1600"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83D08A87-77E7-4D0C-8F68-D8AB08E47968}"/>
              </a:ext>
            </a:extLst>
          </p:cNvPr>
          <p:cNvSpPr txBox="1">
            <a:spLocks/>
          </p:cNvSpPr>
          <p:nvPr/>
        </p:nvSpPr>
        <p:spPr>
          <a:xfrm>
            <a:off x="539552" y="692696"/>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CH" dirty="0"/>
              <a:t>Agenda Tag 2</a:t>
            </a:r>
          </a:p>
        </p:txBody>
      </p:sp>
    </p:spTree>
    <p:extLst>
      <p:ext uri="{BB962C8B-B14F-4D97-AF65-F5344CB8AC3E}">
        <p14:creationId xmlns:p14="http://schemas.microsoft.com/office/powerpoint/2010/main" val="6396057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p:cNvSpPr txBox="1">
            <a:spLocks noChangeArrowheads="1"/>
          </p:cNvSpPr>
          <p:nvPr/>
        </p:nvSpPr>
        <p:spPr bwMode="auto">
          <a:xfrm>
            <a:off x="684212" y="1547203"/>
            <a:ext cx="410381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tabLst>
                <a:tab pos="628650" algn="l"/>
              </a:tabLst>
              <a:defRPr/>
            </a:pPr>
            <a:r>
              <a:rPr lang="de-CH" altLang="de-DE" sz="1500" b="1" dirty="0">
                <a:latin typeface="+mn-lt"/>
              </a:rPr>
              <a:t>Tag 1	</a:t>
            </a:r>
            <a:r>
              <a:rPr lang="de-CH" altLang="de-DE" sz="1500" dirty="0">
                <a:latin typeface="+mn-lt"/>
              </a:rPr>
              <a:t>Start ins Modul 156</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Aufgabe BPMN</a:t>
            </a:r>
            <a:endParaRPr lang="de-CH" altLang="de-DE" sz="1500" dirty="0">
              <a:solidFill>
                <a:schemeClr val="tx2">
                  <a:lumMod val="75000"/>
                </a:schemeClr>
              </a:solidFill>
              <a:latin typeface="+mn-lt"/>
            </a:endParaRPr>
          </a:p>
        </p:txBody>
      </p:sp>
      <p:sp>
        <p:nvSpPr>
          <p:cNvPr id="5" name="Textfeld 2"/>
          <p:cNvSpPr txBox="1">
            <a:spLocks noChangeArrowheads="1"/>
          </p:cNvSpPr>
          <p:nvPr/>
        </p:nvSpPr>
        <p:spPr bwMode="auto">
          <a:xfrm>
            <a:off x="4932040" y="1544315"/>
            <a:ext cx="3960440" cy="776253"/>
          </a:xfrm>
          <a:prstGeom prst="rect">
            <a:avLst/>
          </a:prstGeom>
          <a:solidFill>
            <a:schemeClr val="accent3">
              <a:lumMod val="60000"/>
              <a:lumOff val="40000"/>
            </a:schemeClr>
          </a:solidFill>
          <a:ln w="9525">
            <a:solidFill>
              <a:schemeClr val="tx1"/>
            </a:solidFill>
            <a:miter lim="800000"/>
            <a:headEnd/>
            <a:tailEnd/>
          </a:ln>
        </p:spPr>
        <p:txBody>
          <a:bodyPr wrap="square" lIns="82945" tIns="41473" rIns="82945" bIns="41473" anchor="t">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2</a:t>
            </a:r>
            <a:r>
              <a:rPr lang="de-CH" altLang="de-DE" sz="1500" dirty="0">
                <a:latin typeface="+mn-lt"/>
              </a:rPr>
              <a:t>	</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Aufgabe Service Strategie</a:t>
            </a:r>
          </a:p>
        </p:txBody>
      </p:sp>
      <p:sp>
        <p:nvSpPr>
          <p:cNvPr id="6" name="Textfeld 3"/>
          <p:cNvSpPr txBox="1">
            <a:spLocks noChangeArrowheads="1"/>
          </p:cNvSpPr>
          <p:nvPr/>
        </p:nvSpPr>
        <p:spPr bwMode="auto">
          <a:xfrm>
            <a:off x="698046" y="2390208"/>
            <a:ext cx="4103811"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3</a:t>
            </a:r>
          </a:p>
          <a:p>
            <a:pPr eaLnBrk="1" hangingPunct="1">
              <a:defRPr/>
            </a:pPr>
            <a:r>
              <a:rPr lang="de-CH" altLang="de-DE" sz="1500" b="1" dirty="0">
                <a:solidFill>
                  <a:srgbClr val="00B050"/>
                </a:solidFill>
                <a:latin typeface="+mn-lt"/>
              </a:rPr>
              <a:t>Schriftliche Prüfung </a:t>
            </a:r>
            <a:r>
              <a:rPr lang="de-CH" altLang="de-DE" sz="1500" dirty="0">
                <a:latin typeface="+mn-lt"/>
              </a:rPr>
              <a:t>Teil A</a:t>
            </a:r>
          </a:p>
          <a:p>
            <a:pPr eaLnBrk="1" hangingPunct="1">
              <a:defRPr/>
            </a:pPr>
            <a:r>
              <a:rPr lang="de-CH" altLang="de-DE" sz="1500" b="1" dirty="0">
                <a:latin typeface="+mn-lt"/>
              </a:rPr>
              <a:t>Service Design, Auftrag Service Design</a:t>
            </a:r>
          </a:p>
          <a:p>
            <a:pPr eaLnBrk="1" hangingPunct="1">
              <a:defRPr/>
            </a:pPr>
            <a:r>
              <a:rPr lang="de-CH" altLang="de-DE" sz="1500" b="1" dirty="0">
                <a:latin typeface="+mn-lt"/>
              </a:rPr>
              <a:t>Start der Arbeit am Fallbeispiel</a:t>
            </a:r>
            <a:endParaRPr lang="de-CH" altLang="de-DE" sz="1500" dirty="0">
              <a:solidFill>
                <a:schemeClr val="tx2">
                  <a:lumMod val="75000"/>
                </a:schemeClr>
              </a:solidFill>
              <a:latin typeface="+mn-lt"/>
            </a:endParaRPr>
          </a:p>
        </p:txBody>
      </p:sp>
      <p:sp>
        <p:nvSpPr>
          <p:cNvPr id="7" name="Textfeld 5"/>
          <p:cNvSpPr txBox="1">
            <a:spLocks noChangeArrowheads="1"/>
          </p:cNvSpPr>
          <p:nvPr/>
        </p:nvSpPr>
        <p:spPr bwMode="auto">
          <a:xfrm>
            <a:off x="4954924" y="2390208"/>
            <a:ext cx="3939802"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4     	</a:t>
            </a:r>
            <a:endParaRPr lang="de-CH" altLang="de-DE" sz="1500" dirty="0">
              <a:latin typeface="+mn-lt"/>
            </a:endParaRPr>
          </a:p>
          <a:p>
            <a:pPr eaLnBrk="1" hangingPunct="1">
              <a:defRPr/>
            </a:pPr>
            <a:r>
              <a:rPr lang="de-CH" altLang="de-DE" sz="1500" b="1" dirty="0">
                <a:latin typeface="+mn-lt"/>
              </a:rPr>
              <a:t>Service Design</a:t>
            </a:r>
          </a:p>
          <a:p>
            <a:pPr eaLnBrk="1" hangingPunct="1">
              <a:defRPr/>
            </a:pPr>
            <a:r>
              <a:rPr lang="de-CH" altLang="de-DE" sz="1500" b="1" dirty="0">
                <a:latin typeface="+mn-lt"/>
              </a:rPr>
              <a:t>Service entwerfen</a:t>
            </a:r>
          </a:p>
          <a:p>
            <a:pPr eaLnBrk="1" hangingPunct="1">
              <a:defRPr/>
            </a:pPr>
            <a:r>
              <a:rPr lang="de-CH" altLang="de-DE" sz="1500" b="1" dirty="0">
                <a:latin typeface="+mn-lt"/>
              </a:rPr>
              <a:t>Fallbearbeitung</a:t>
            </a:r>
          </a:p>
        </p:txBody>
      </p:sp>
      <p:sp>
        <p:nvSpPr>
          <p:cNvPr id="8" name="Textfeld 6"/>
          <p:cNvSpPr txBox="1">
            <a:spLocks noChangeArrowheads="1"/>
          </p:cNvSpPr>
          <p:nvPr/>
        </p:nvSpPr>
        <p:spPr bwMode="auto">
          <a:xfrm>
            <a:off x="698046" y="3458931"/>
            <a:ext cx="4094761" cy="776253"/>
          </a:xfrm>
          <a:prstGeom prst="rect">
            <a:avLst/>
          </a:prstGeom>
          <a:solidFill>
            <a:schemeClr val="accent2">
              <a:lumMod val="20000"/>
              <a:lumOff val="8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5</a:t>
            </a:r>
            <a:r>
              <a:rPr lang="de-CH" altLang="de-DE" sz="1500" dirty="0">
                <a:latin typeface="+mn-lt"/>
              </a:rPr>
              <a:t>     </a:t>
            </a:r>
            <a:r>
              <a:rPr lang="de-CH" altLang="de-DE" sz="1500" b="1" dirty="0">
                <a:solidFill>
                  <a:srgbClr val="FF0000"/>
                </a:solidFill>
                <a:latin typeface="+mn-lt"/>
              </a:rPr>
              <a:t>Kein Unterricht</a:t>
            </a:r>
            <a:r>
              <a:rPr lang="de-CH" altLang="de-DE" sz="1500" b="1" dirty="0">
                <a:latin typeface="+mn-lt"/>
              </a:rPr>
              <a:t>	 </a:t>
            </a:r>
            <a:br>
              <a:rPr lang="de-CH" altLang="de-DE" sz="1500" dirty="0">
                <a:latin typeface="+mn-lt"/>
              </a:rPr>
            </a:br>
            <a:r>
              <a:rPr lang="de-CH" altLang="de-DE" sz="1500" b="1" dirty="0">
                <a:latin typeface="+mn-lt"/>
              </a:rPr>
              <a:t>Knabenschiessen</a:t>
            </a:r>
          </a:p>
          <a:p>
            <a:pPr eaLnBrk="1" hangingPunct="1">
              <a:defRPr/>
            </a:pPr>
            <a:r>
              <a:rPr lang="de-CH" altLang="de-DE" sz="1500" dirty="0">
                <a:latin typeface="+mn-lt"/>
              </a:rPr>
              <a:t>Teil B lesen und Repetitionsfragen beantworten</a:t>
            </a:r>
          </a:p>
        </p:txBody>
      </p:sp>
      <p:sp>
        <p:nvSpPr>
          <p:cNvPr id="9" name="Textfeld 7"/>
          <p:cNvSpPr txBox="1">
            <a:spLocks noChangeArrowheads="1"/>
          </p:cNvSpPr>
          <p:nvPr/>
        </p:nvSpPr>
        <p:spPr bwMode="auto">
          <a:xfrm>
            <a:off x="4952678" y="3467665"/>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6      	</a:t>
            </a:r>
            <a:br>
              <a:rPr lang="de-CH" altLang="de-DE" sz="1500" dirty="0">
                <a:latin typeface="+mn-lt"/>
              </a:rPr>
            </a:br>
            <a:r>
              <a:rPr lang="de-CH" altLang="de-DE" sz="1500" b="1" dirty="0">
                <a:latin typeface="+mn-lt"/>
              </a:rPr>
              <a:t>Service entwerfen</a:t>
            </a:r>
            <a:endParaRPr lang="de-CH" altLang="de-DE" sz="1500" dirty="0">
              <a:latin typeface="+mn-lt"/>
            </a:endParaRPr>
          </a:p>
          <a:p>
            <a:pPr eaLnBrk="1" hangingPunct="1">
              <a:defRPr/>
            </a:pPr>
            <a:r>
              <a:rPr lang="de-CH" altLang="de-DE" sz="1500" b="1" dirty="0">
                <a:latin typeface="+mn-lt"/>
              </a:rPr>
              <a:t>Fallbearbeitung</a:t>
            </a:r>
            <a:endParaRPr lang="de-CH" altLang="de-DE" sz="1500" dirty="0"/>
          </a:p>
        </p:txBody>
      </p:sp>
      <p:sp>
        <p:nvSpPr>
          <p:cNvPr id="10" name="Textfeld 8"/>
          <p:cNvSpPr txBox="1">
            <a:spLocks noChangeArrowheads="1"/>
          </p:cNvSpPr>
          <p:nvPr/>
        </p:nvSpPr>
        <p:spPr bwMode="auto">
          <a:xfrm>
            <a:off x="688738" y="4331466"/>
            <a:ext cx="4094760"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7</a:t>
            </a:r>
            <a:r>
              <a:rPr lang="de-CH" altLang="de-DE" sz="1500" dirty="0">
                <a:latin typeface="+mn-lt"/>
              </a:rPr>
              <a:t>	</a:t>
            </a:r>
            <a:br>
              <a:rPr lang="de-CH" altLang="de-DE" sz="1500" dirty="0">
                <a:latin typeface="+mn-lt"/>
              </a:rPr>
            </a:br>
            <a:r>
              <a:rPr lang="de-CH" altLang="de-DE" sz="1500" b="1" dirty="0">
                <a:solidFill>
                  <a:srgbClr val="00B050"/>
                </a:solidFill>
                <a:latin typeface="+mn-lt"/>
              </a:rPr>
              <a:t>Schriftliche Prüfung </a:t>
            </a:r>
            <a:r>
              <a:rPr lang="de-CH" altLang="de-DE" sz="1500" dirty="0">
                <a:latin typeface="+mn-lt"/>
              </a:rPr>
              <a:t>Teil B</a:t>
            </a:r>
            <a:endParaRPr lang="de-CH" altLang="de-DE" sz="1500" dirty="0">
              <a:solidFill>
                <a:schemeClr val="tx2">
                  <a:lumMod val="75000"/>
                </a:schemeClr>
              </a:solidFill>
              <a:latin typeface="+mn-lt"/>
            </a:endParaRPr>
          </a:p>
          <a:p>
            <a:pPr eaLnBrk="1" hangingPunct="1">
              <a:defRPr/>
            </a:pPr>
            <a:r>
              <a:rPr lang="de-CH" altLang="de-DE" sz="1500" b="1" dirty="0">
                <a:latin typeface="+mn-lt"/>
              </a:rPr>
              <a:t>Service testen und einführen</a:t>
            </a:r>
          </a:p>
          <a:p>
            <a:pPr eaLnBrk="1" hangingPunct="1">
              <a:defRPr/>
            </a:pPr>
            <a:r>
              <a:rPr lang="de-CH" altLang="de-DE" sz="1500" b="1" dirty="0">
                <a:latin typeface="+mn-lt"/>
              </a:rPr>
              <a:t>Fallbearbeitung </a:t>
            </a:r>
            <a:endParaRPr lang="de-CH" altLang="de-DE" sz="1500" dirty="0">
              <a:latin typeface="+mn-lt"/>
            </a:endParaRPr>
          </a:p>
        </p:txBody>
      </p:sp>
      <p:sp>
        <p:nvSpPr>
          <p:cNvPr id="13" name="Titel 1"/>
          <p:cNvSpPr>
            <a:spLocks noGrp="1"/>
          </p:cNvSpPr>
          <p:nvPr>
            <p:ph type="title"/>
          </p:nvPr>
        </p:nvSpPr>
        <p:spPr bwMode="auto">
          <a:xfrm>
            <a:off x="576263" y="836712"/>
            <a:ext cx="8229600" cy="7796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de-CH" altLang="de-DE" dirty="0"/>
              <a:t>Modulübersicht</a:t>
            </a:r>
          </a:p>
        </p:txBody>
      </p:sp>
      <p:sp>
        <p:nvSpPr>
          <p:cNvPr id="12" name="Textfeld 8"/>
          <p:cNvSpPr txBox="1">
            <a:spLocks noChangeArrowheads="1"/>
          </p:cNvSpPr>
          <p:nvPr/>
        </p:nvSpPr>
        <p:spPr bwMode="auto">
          <a:xfrm>
            <a:off x="4955781" y="4331466"/>
            <a:ext cx="3936699"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8</a:t>
            </a:r>
            <a:r>
              <a:rPr lang="de-CH" altLang="de-DE" sz="1500" b="1" dirty="0">
                <a:solidFill>
                  <a:srgbClr val="FF0000"/>
                </a:solidFill>
                <a:latin typeface="+mn-lt"/>
              </a:rPr>
              <a:t>	</a:t>
            </a:r>
            <a:br>
              <a:rPr lang="de-CH" altLang="de-DE" sz="1500" dirty="0">
                <a:latin typeface="+mn-lt"/>
              </a:rPr>
            </a:br>
            <a:r>
              <a:rPr lang="de-CH" altLang="de-DE" sz="1500" b="1" dirty="0">
                <a:latin typeface="+mn-lt"/>
              </a:rPr>
              <a:t>Service testen und einführen</a:t>
            </a:r>
          </a:p>
          <a:p>
            <a:pPr eaLnBrk="1" hangingPunct="1">
              <a:defRPr/>
            </a:pPr>
            <a:r>
              <a:rPr lang="de-CH" altLang="de-DE" sz="1500" b="1" dirty="0">
                <a:latin typeface="+mn-lt"/>
              </a:rPr>
              <a:t>Service betreiben und sicherstellen</a:t>
            </a:r>
          </a:p>
          <a:p>
            <a:pPr eaLnBrk="1" hangingPunct="1">
              <a:defRPr/>
            </a:pPr>
            <a:r>
              <a:rPr lang="de-CH" altLang="de-DE" sz="1500" b="1" dirty="0">
                <a:latin typeface="+mn-lt"/>
              </a:rPr>
              <a:t>Fallbearbeitung</a:t>
            </a:r>
          </a:p>
        </p:txBody>
      </p:sp>
      <p:sp>
        <p:nvSpPr>
          <p:cNvPr id="11" name="Textfeld 8">
            <a:extLst>
              <a:ext uri="{FF2B5EF4-FFF2-40B4-BE49-F238E27FC236}">
                <a16:creationId xmlns:a16="http://schemas.microsoft.com/office/drawing/2014/main" id="{698F8C34-5D37-4526-B94A-0D2A54A3387B}"/>
              </a:ext>
            </a:extLst>
          </p:cNvPr>
          <p:cNvSpPr txBox="1">
            <a:spLocks noChangeArrowheads="1"/>
          </p:cNvSpPr>
          <p:nvPr/>
        </p:nvSpPr>
        <p:spPr bwMode="auto">
          <a:xfrm>
            <a:off x="4944078" y="5448582"/>
            <a:ext cx="39484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10</a:t>
            </a:r>
            <a:r>
              <a:rPr lang="de-CH" altLang="de-DE" sz="1500" dirty="0">
                <a:latin typeface="+mn-lt"/>
              </a:rPr>
              <a:t>	</a:t>
            </a:r>
            <a:br>
              <a:rPr lang="de-CH" altLang="de-DE" sz="1500" dirty="0">
                <a:latin typeface="+mn-lt"/>
              </a:rPr>
            </a:br>
            <a:r>
              <a:rPr lang="de-CH" altLang="de-DE" sz="1500" b="1" dirty="0">
                <a:solidFill>
                  <a:srgbClr val="00B050"/>
                </a:solidFill>
                <a:latin typeface="+mn-lt"/>
              </a:rPr>
              <a:t>Schriftliche Prüfung </a:t>
            </a:r>
            <a:r>
              <a:rPr lang="de-CH" altLang="de-DE" sz="1500" dirty="0">
                <a:latin typeface="+mn-lt"/>
              </a:rPr>
              <a:t>Teil C</a:t>
            </a:r>
          </a:p>
          <a:p>
            <a:pPr eaLnBrk="1" hangingPunct="1">
              <a:defRPr/>
            </a:pPr>
            <a:r>
              <a:rPr lang="de-CH" altLang="de-DE" sz="1500" b="1" dirty="0">
                <a:latin typeface="+mn-lt"/>
              </a:rPr>
              <a:t>Präsentation der Gruppenarbeit und Abgabe</a:t>
            </a:r>
          </a:p>
        </p:txBody>
      </p:sp>
      <p:sp>
        <p:nvSpPr>
          <p:cNvPr id="14" name="Textfeld 8">
            <a:extLst>
              <a:ext uri="{FF2B5EF4-FFF2-40B4-BE49-F238E27FC236}">
                <a16:creationId xmlns:a16="http://schemas.microsoft.com/office/drawing/2014/main" id="{7F758D1E-F2A4-4187-A8A9-210570580300}"/>
              </a:ext>
            </a:extLst>
          </p:cNvPr>
          <p:cNvSpPr txBox="1">
            <a:spLocks noChangeArrowheads="1"/>
          </p:cNvSpPr>
          <p:nvPr/>
        </p:nvSpPr>
        <p:spPr bwMode="auto">
          <a:xfrm>
            <a:off x="683568" y="5448582"/>
            <a:ext cx="409476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9</a:t>
            </a:r>
            <a:r>
              <a:rPr lang="de-CH" altLang="de-DE" sz="1500" dirty="0">
                <a:latin typeface="+mn-lt"/>
              </a:rPr>
              <a:t>	</a:t>
            </a:r>
            <a:br>
              <a:rPr lang="de-CH" altLang="de-DE" sz="1500" dirty="0">
                <a:latin typeface="+mn-lt"/>
              </a:rPr>
            </a:br>
            <a:r>
              <a:rPr lang="de-CH" altLang="de-DE" sz="1500" b="1" dirty="0">
                <a:latin typeface="+mn-lt"/>
              </a:rPr>
              <a:t>Service betreiben und sicherstellen</a:t>
            </a:r>
            <a:br>
              <a:rPr lang="de-CH" altLang="de-DE" sz="1500" dirty="0">
                <a:latin typeface="+mn-lt"/>
              </a:rPr>
            </a:br>
            <a:r>
              <a:rPr lang="de-CH" altLang="de-DE" sz="1500" b="1" dirty="0">
                <a:latin typeface="+mn-lt"/>
              </a:rPr>
              <a:t>Fallbearbeitung</a:t>
            </a:r>
          </a:p>
        </p:txBody>
      </p:sp>
    </p:spTree>
    <p:extLst>
      <p:ext uri="{BB962C8B-B14F-4D97-AF65-F5344CB8AC3E}">
        <p14:creationId xmlns:p14="http://schemas.microsoft.com/office/powerpoint/2010/main" val="19331466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ED979-3B44-417D-B216-509273E209D8}"/>
              </a:ext>
            </a:extLst>
          </p:cNvPr>
          <p:cNvSpPr>
            <a:spLocks noGrp="1"/>
          </p:cNvSpPr>
          <p:nvPr>
            <p:ph type="title"/>
          </p:nvPr>
        </p:nvSpPr>
        <p:spPr/>
        <p:txBody>
          <a:bodyPr/>
          <a:lstStyle/>
          <a:p>
            <a:r>
              <a:rPr lang="de-CH" dirty="0"/>
              <a:t>Ziele Tag 2</a:t>
            </a:r>
          </a:p>
        </p:txBody>
      </p:sp>
      <p:sp>
        <p:nvSpPr>
          <p:cNvPr id="3" name="Inhaltsplatzhalter 2">
            <a:extLst>
              <a:ext uri="{FF2B5EF4-FFF2-40B4-BE49-F238E27FC236}">
                <a16:creationId xmlns:a16="http://schemas.microsoft.com/office/drawing/2014/main" id="{8C2B30BD-E376-47F3-B0D6-8F56885FB91D}"/>
              </a:ext>
            </a:extLst>
          </p:cNvPr>
          <p:cNvSpPr>
            <a:spLocks noGrp="1"/>
          </p:cNvSpPr>
          <p:nvPr>
            <p:ph idx="1"/>
          </p:nvPr>
        </p:nvSpPr>
        <p:spPr/>
        <p:txBody>
          <a:bodyPr/>
          <a:lstStyle/>
          <a:p>
            <a:r>
              <a:rPr lang="de-CH" sz="2400" b="1" dirty="0"/>
              <a:t>HK* 1.3</a:t>
            </a:r>
            <a:r>
              <a:rPr lang="de-CH" sz="2400" dirty="0"/>
              <a:t>: Kennt ein bewährtes Vorgehen zur Definition von Services.</a:t>
            </a:r>
          </a:p>
          <a:p>
            <a:endParaRPr lang="de-CH" sz="2400" dirty="0"/>
          </a:p>
          <a:p>
            <a:endParaRPr lang="de-CH" sz="2400" dirty="0"/>
          </a:p>
          <a:p>
            <a:endParaRPr lang="de-CH" sz="2400" dirty="0"/>
          </a:p>
          <a:p>
            <a:endParaRPr lang="de-CH" sz="2400" dirty="0"/>
          </a:p>
          <a:p>
            <a:pPr marL="0" indent="0">
              <a:buNone/>
            </a:pPr>
            <a:endParaRPr lang="de-CH" dirty="0"/>
          </a:p>
          <a:p>
            <a:pPr marL="0" indent="0" algn="r">
              <a:buNone/>
            </a:pPr>
            <a:r>
              <a:rPr lang="de-CH" sz="1400" dirty="0"/>
              <a:t>*HK = Handlungsnotwendige Kenntnisse</a:t>
            </a:r>
          </a:p>
          <a:p>
            <a:pPr marL="0" indent="0">
              <a:buNone/>
            </a:pPr>
            <a:endParaRPr lang="de-CH" dirty="0"/>
          </a:p>
        </p:txBody>
      </p:sp>
    </p:spTree>
    <p:extLst>
      <p:ext uri="{BB962C8B-B14F-4D97-AF65-F5344CB8AC3E}">
        <p14:creationId xmlns:p14="http://schemas.microsoft.com/office/powerpoint/2010/main" val="35476835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D280C3-F6CE-4F37-87C2-CB81D9BBA54E}"/>
              </a:ext>
            </a:extLst>
          </p:cNvPr>
          <p:cNvSpPr>
            <a:spLocks noGrp="1"/>
          </p:cNvSpPr>
          <p:nvPr>
            <p:ph type="title"/>
          </p:nvPr>
        </p:nvSpPr>
        <p:spPr/>
        <p:txBody>
          <a:bodyPr>
            <a:normAutofit fontScale="90000"/>
          </a:bodyPr>
          <a:lstStyle/>
          <a:p>
            <a:r>
              <a:rPr lang="de-CH" dirty="0"/>
              <a:t>Grundlagen zur Serviceentwicklung</a:t>
            </a:r>
          </a:p>
        </p:txBody>
      </p:sp>
      <p:sp>
        <p:nvSpPr>
          <p:cNvPr id="3" name="Inhaltsplatzhalter 2">
            <a:extLst>
              <a:ext uri="{FF2B5EF4-FFF2-40B4-BE49-F238E27FC236}">
                <a16:creationId xmlns:a16="http://schemas.microsoft.com/office/drawing/2014/main" id="{CC6F833E-EDF4-40EA-A141-4F5B1D0F684E}"/>
              </a:ext>
            </a:extLst>
          </p:cNvPr>
          <p:cNvSpPr>
            <a:spLocks noGrp="1"/>
          </p:cNvSpPr>
          <p:nvPr>
            <p:ph idx="1"/>
          </p:nvPr>
        </p:nvSpPr>
        <p:spPr/>
        <p:txBody>
          <a:bodyPr/>
          <a:lstStyle/>
          <a:p>
            <a:endParaRPr lang="de-CH" dirty="0"/>
          </a:p>
          <a:p>
            <a:pPr>
              <a:buFont typeface="Wingdings" panose="05000000000000000000" pitchFamily="2" charset="2"/>
              <a:buChar char="ü"/>
            </a:pPr>
            <a:r>
              <a:rPr lang="de-CH" dirty="0"/>
              <a:t>Kapitel 1: Service Management nach ITIL</a:t>
            </a:r>
          </a:p>
          <a:p>
            <a:r>
              <a:rPr lang="de-CH" dirty="0"/>
              <a:t>Kapitel 2: Service-Strategien</a:t>
            </a:r>
          </a:p>
          <a:p>
            <a:endParaRPr lang="de-CH" dirty="0"/>
          </a:p>
        </p:txBody>
      </p:sp>
    </p:spTree>
    <p:extLst>
      <p:ext uri="{BB962C8B-B14F-4D97-AF65-F5344CB8AC3E}">
        <p14:creationId xmlns:p14="http://schemas.microsoft.com/office/powerpoint/2010/main" val="1198417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58AC1D-A1C0-4D7B-BB4B-703C26C33D63}"/>
              </a:ext>
            </a:extLst>
          </p:cNvPr>
          <p:cNvSpPr>
            <a:spLocks noGrp="1"/>
          </p:cNvSpPr>
          <p:nvPr>
            <p:ph type="title"/>
          </p:nvPr>
        </p:nvSpPr>
        <p:spPr/>
        <p:txBody>
          <a:bodyPr/>
          <a:lstStyle/>
          <a:p>
            <a:r>
              <a:rPr lang="de-CH" dirty="0"/>
              <a:t>Service Strategien</a:t>
            </a:r>
          </a:p>
        </p:txBody>
      </p:sp>
      <p:sp>
        <p:nvSpPr>
          <p:cNvPr id="3" name="Inhaltsplatzhalter 2">
            <a:extLst>
              <a:ext uri="{FF2B5EF4-FFF2-40B4-BE49-F238E27FC236}">
                <a16:creationId xmlns:a16="http://schemas.microsoft.com/office/drawing/2014/main" id="{57660637-6567-4E51-9361-497C97A1CEDE}"/>
              </a:ext>
            </a:extLst>
          </p:cNvPr>
          <p:cNvSpPr>
            <a:spLocks noGrp="1"/>
          </p:cNvSpPr>
          <p:nvPr>
            <p:ph idx="1"/>
          </p:nvPr>
        </p:nvSpPr>
        <p:spPr/>
        <p:txBody>
          <a:bodyPr/>
          <a:lstStyle/>
          <a:p>
            <a:r>
              <a:rPr lang="de-CH" dirty="0"/>
              <a:t>Outsourcing von IT-Services</a:t>
            </a:r>
          </a:p>
          <a:p>
            <a:r>
              <a:rPr lang="de-CH" dirty="0"/>
              <a:t>Portfolio von IT-Services</a:t>
            </a:r>
          </a:p>
          <a:p>
            <a:r>
              <a:rPr lang="de-CH" dirty="0"/>
              <a:t>Beschreibung eines IT-Services</a:t>
            </a:r>
          </a:p>
          <a:p>
            <a:r>
              <a:rPr lang="de-CH" dirty="0"/>
              <a:t>Zusammenarbeit zwischen Leistungserbringer und -empfänger</a:t>
            </a:r>
          </a:p>
        </p:txBody>
      </p:sp>
    </p:spTree>
    <p:extLst>
      <p:ext uri="{BB962C8B-B14F-4D97-AF65-F5344CB8AC3E}">
        <p14:creationId xmlns:p14="http://schemas.microsoft.com/office/powerpoint/2010/main" val="41511754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58F25B-7201-47C6-8676-5381A2CB9F05}"/>
              </a:ext>
            </a:extLst>
          </p:cNvPr>
          <p:cNvSpPr>
            <a:spLocks noGrp="1"/>
          </p:cNvSpPr>
          <p:nvPr>
            <p:ph type="title"/>
          </p:nvPr>
        </p:nvSpPr>
        <p:spPr/>
        <p:txBody>
          <a:bodyPr>
            <a:normAutofit/>
          </a:bodyPr>
          <a:lstStyle/>
          <a:p>
            <a:r>
              <a:rPr lang="de-CH" dirty="0"/>
              <a:t>Service Strategie – Übersicht</a:t>
            </a:r>
          </a:p>
        </p:txBody>
      </p:sp>
      <p:sp>
        <p:nvSpPr>
          <p:cNvPr id="3" name="Inhaltsplatzhalter 2">
            <a:extLst>
              <a:ext uri="{FF2B5EF4-FFF2-40B4-BE49-F238E27FC236}">
                <a16:creationId xmlns:a16="http://schemas.microsoft.com/office/drawing/2014/main" id="{C2579707-D3BF-4DD6-8079-8DEA210C5AD7}"/>
              </a:ext>
            </a:extLst>
          </p:cNvPr>
          <p:cNvSpPr>
            <a:spLocks noGrp="1"/>
          </p:cNvSpPr>
          <p:nvPr>
            <p:ph idx="1"/>
          </p:nvPr>
        </p:nvSpPr>
        <p:spPr/>
        <p:txBody>
          <a:bodyPr/>
          <a:lstStyle/>
          <a:p>
            <a:pPr marL="0" indent="0">
              <a:buNone/>
            </a:pPr>
            <a:r>
              <a:rPr lang="de-CH" sz="2000" b="1" dirty="0"/>
              <a:t>Ziel und Zweck</a:t>
            </a:r>
          </a:p>
          <a:p>
            <a:r>
              <a:rPr lang="de-CH" sz="1800" dirty="0"/>
              <a:t>Die Service-Strategie ist eine Strategie für die Bereitstellung von Services für den Kunden.</a:t>
            </a:r>
          </a:p>
          <a:p>
            <a:r>
              <a:rPr lang="de-CH" sz="1800" dirty="0"/>
              <a:t>Die Service-Strategie ergänzt die klassische IT-Strategie.</a:t>
            </a:r>
          </a:p>
          <a:p>
            <a:r>
              <a:rPr lang="de-CH" sz="1800" dirty="0"/>
              <a:t>In dieser Phase wird bestimmt, welche Services die IT-Organisation anbietet und welche Fähigkeiten dazu entwickelt werden müssen.</a:t>
            </a:r>
          </a:p>
          <a:p>
            <a:pPr marL="0" indent="0">
              <a:buNone/>
            </a:pPr>
            <a:endParaRPr lang="de-CH" sz="2000" b="1" dirty="0"/>
          </a:p>
          <a:p>
            <a:pPr marL="0" indent="0">
              <a:buNone/>
            </a:pPr>
            <a:endParaRPr lang="de-CH" sz="2000" b="1" dirty="0"/>
          </a:p>
          <a:p>
            <a:pPr marL="0" indent="0">
              <a:buNone/>
            </a:pPr>
            <a:r>
              <a:rPr lang="de-CH" sz="2000" b="1" dirty="0"/>
              <a:t>Service Strategie Prozesse nach ITIL</a:t>
            </a:r>
          </a:p>
          <a:p>
            <a:pPr marL="0" indent="0">
              <a:buNone/>
            </a:pPr>
            <a:r>
              <a:rPr lang="de-CH" sz="1800" dirty="0" err="1"/>
              <a:t>Strategy</a:t>
            </a:r>
            <a:r>
              <a:rPr lang="de-CH" sz="1800" dirty="0"/>
              <a:t> Management </a:t>
            </a:r>
            <a:r>
              <a:rPr lang="de-CH" sz="1800" dirty="0" err="1"/>
              <a:t>for</a:t>
            </a:r>
            <a:r>
              <a:rPr lang="de-CH" sz="1800" dirty="0"/>
              <a:t> IT Services</a:t>
            </a:r>
          </a:p>
          <a:p>
            <a:pPr marL="0" indent="0">
              <a:buNone/>
            </a:pPr>
            <a:r>
              <a:rPr lang="de-CH" sz="1800" dirty="0"/>
              <a:t>Service Portfolio Management</a:t>
            </a:r>
          </a:p>
          <a:p>
            <a:pPr marL="0" indent="0">
              <a:buNone/>
            </a:pPr>
            <a:r>
              <a:rPr lang="de-CH" sz="1800" dirty="0"/>
              <a:t>Demand Management</a:t>
            </a:r>
          </a:p>
          <a:p>
            <a:pPr marL="0" indent="0">
              <a:buNone/>
            </a:pPr>
            <a:r>
              <a:rPr lang="de-CH" sz="1800" dirty="0"/>
              <a:t>Financial Management </a:t>
            </a:r>
            <a:r>
              <a:rPr lang="de-CH" sz="1800" dirty="0" err="1"/>
              <a:t>for</a:t>
            </a:r>
            <a:r>
              <a:rPr lang="de-CH" sz="1800" dirty="0"/>
              <a:t> IT Services</a:t>
            </a:r>
          </a:p>
          <a:p>
            <a:pPr marL="0" indent="0">
              <a:buNone/>
            </a:pPr>
            <a:r>
              <a:rPr lang="de-CH" sz="1800" dirty="0"/>
              <a:t>Business </a:t>
            </a:r>
            <a:r>
              <a:rPr lang="de-CH" sz="1800" dirty="0" err="1"/>
              <a:t>Relationship</a:t>
            </a:r>
            <a:r>
              <a:rPr lang="de-CH" sz="1800" dirty="0"/>
              <a:t> Management</a:t>
            </a:r>
          </a:p>
        </p:txBody>
      </p:sp>
      <p:pic>
        <p:nvPicPr>
          <p:cNvPr id="2050" name="Picture 2" descr="ITIL Service Strategy - Servicestrategie – IT Process Wiki">
            <a:extLst>
              <a:ext uri="{FF2B5EF4-FFF2-40B4-BE49-F238E27FC236}">
                <a16:creationId xmlns:a16="http://schemas.microsoft.com/office/drawing/2014/main" id="{1DEF74C7-C323-4766-B014-AE03579460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0232" y="4437111"/>
            <a:ext cx="2026568" cy="2423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1740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2952B-47F4-4F4D-9DF3-761F66D73FC2}"/>
              </a:ext>
            </a:extLst>
          </p:cNvPr>
          <p:cNvSpPr>
            <a:spLocks noGrp="1"/>
          </p:cNvSpPr>
          <p:nvPr>
            <p:ph type="title"/>
          </p:nvPr>
        </p:nvSpPr>
        <p:spPr/>
        <p:txBody>
          <a:bodyPr/>
          <a:lstStyle/>
          <a:p>
            <a:r>
              <a:rPr lang="de-CH" dirty="0"/>
              <a:t>Service Strategie - Aufgabe</a:t>
            </a:r>
          </a:p>
        </p:txBody>
      </p:sp>
      <p:sp>
        <p:nvSpPr>
          <p:cNvPr id="12" name="Inhaltsplatzhalter 2">
            <a:extLst>
              <a:ext uri="{FF2B5EF4-FFF2-40B4-BE49-F238E27FC236}">
                <a16:creationId xmlns:a16="http://schemas.microsoft.com/office/drawing/2014/main" id="{775FDF09-B8F0-4996-8283-8D3F2B80DCA6}"/>
              </a:ext>
            </a:extLst>
          </p:cNvPr>
          <p:cNvSpPr>
            <a:spLocks noGrp="1"/>
          </p:cNvSpPr>
          <p:nvPr>
            <p:ph idx="1"/>
          </p:nvPr>
        </p:nvSpPr>
        <p:spPr>
          <a:xfrm>
            <a:off x="457200" y="1600200"/>
            <a:ext cx="8579296" cy="4525963"/>
          </a:xfrm>
        </p:spPr>
        <p:txBody>
          <a:bodyPr anchor="t"/>
          <a:lstStyle/>
          <a:p>
            <a:r>
              <a:rPr lang="de-CH" sz="2800" b="0" i="0" dirty="0">
                <a:effectLst/>
                <a:latin typeface="Arial"/>
                <a:cs typeface="Arial"/>
              </a:rPr>
              <a:t>Aufgaben</a:t>
            </a:r>
            <a:r>
              <a:rPr lang="de-CH" sz="2800" dirty="0">
                <a:latin typeface="Arial"/>
                <a:cs typeface="Arial"/>
              </a:rPr>
              <a:t>:</a:t>
            </a:r>
            <a:r>
              <a:rPr lang="de-CH" b="0" i="0" dirty="0">
                <a:effectLst/>
                <a:latin typeface="Arial"/>
                <a:cs typeface="Arial"/>
              </a:rPr>
              <a:t>	</a:t>
            </a:r>
          </a:p>
          <a:p>
            <a:pPr marL="2781300" indent="-457200">
              <a:buFont typeface="+mj-lt"/>
              <a:buAutoNum type="arabicPeriod"/>
            </a:pPr>
            <a:r>
              <a:rPr lang="de-CH" sz="1300" dirty="0"/>
              <a:t>Bilden Sie 2x 3er Gruppe und 3x 4er Gruppe.</a:t>
            </a:r>
          </a:p>
          <a:p>
            <a:pPr marL="2781300" indent="-457200">
              <a:buFont typeface="+mj-lt"/>
              <a:buAutoNum type="arabicPeriod"/>
            </a:pPr>
            <a:r>
              <a:rPr lang="de-CH" sz="1300" dirty="0"/>
              <a:t>Wählen Sie einer dieser Themen:</a:t>
            </a:r>
          </a:p>
          <a:p>
            <a:pPr marL="269875" indent="0">
              <a:buNone/>
            </a:pPr>
            <a:r>
              <a:rPr lang="de-CH" sz="1800" dirty="0">
                <a:highlight>
                  <a:srgbClr val="00FF00"/>
                </a:highlight>
              </a:rPr>
              <a:t>Strategie für IT-Services</a:t>
            </a:r>
            <a:r>
              <a:rPr lang="de-CH" sz="1800" dirty="0"/>
              <a:t>, </a:t>
            </a:r>
            <a:r>
              <a:rPr lang="de-CH" sz="1800" dirty="0">
                <a:highlight>
                  <a:srgbClr val="FFFF00"/>
                </a:highlight>
              </a:rPr>
              <a:t>Service Portfolio Management</a:t>
            </a:r>
            <a:r>
              <a:rPr lang="de-CH" sz="1800" dirty="0"/>
              <a:t>, </a:t>
            </a:r>
            <a:r>
              <a:rPr lang="de-CH" sz="1800" dirty="0">
                <a:highlight>
                  <a:srgbClr val="FF00FF"/>
                </a:highlight>
              </a:rPr>
              <a:t>Demand Management</a:t>
            </a:r>
          </a:p>
          <a:p>
            <a:pPr marL="269875" indent="0">
              <a:buNone/>
            </a:pPr>
            <a:r>
              <a:rPr lang="de-CH" sz="1800" dirty="0">
                <a:highlight>
                  <a:srgbClr val="00FFFF"/>
                </a:highlight>
              </a:rPr>
              <a:t>Financial Management für IT-Services</a:t>
            </a:r>
            <a:r>
              <a:rPr lang="de-CH" sz="1800" dirty="0"/>
              <a:t>, </a:t>
            </a:r>
            <a:r>
              <a:rPr lang="de-CH" sz="1800" dirty="0">
                <a:highlight>
                  <a:srgbClr val="C0C0C0"/>
                </a:highlight>
              </a:rPr>
              <a:t>Business </a:t>
            </a:r>
            <a:r>
              <a:rPr lang="de-CH" sz="1800" dirty="0" err="1">
                <a:highlight>
                  <a:srgbClr val="C0C0C0"/>
                </a:highlight>
              </a:rPr>
              <a:t>Relationship</a:t>
            </a:r>
            <a:r>
              <a:rPr lang="de-CH" sz="1800" dirty="0">
                <a:highlight>
                  <a:srgbClr val="C0C0C0"/>
                </a:highlight>
              </a:rPr>
              <a:t> Management</a:t>
            </a:r>
            <a:endParaRPr lang="de-CH" sz="1800" dirty="0"/>
          </a:p>
          <a:p>
            <a:pPr marL="2781300" indent="-457200">
              <a:buFont typeface="+mj-lt"/>
              <a:buAutoNum type="arabicPeriod" startAt="3"/>
            </a:pPr>
            <a:r>
              <a:rPr lang="de-CH" sz="1300" dirty="0"/>
              <a:t>Lesen Sie das Kapitel 2 im </a:t>
            </a:r>
            <a:r>
              <a:rPr lang="de-CH" sz="1300" dirty="0" err="1"/>
              <a:t>Compendio</a:t>
            </a:r>
            <a:r>
              <a:rPr lang="de-CH" sz="1300" dirty="0"/>
              <a:t> M156.</a:t>
            </a:r>
          </a:p>
          <a:p>
            <a:pPr marL="2781300" indent="-457200">
              <a:buFont typeface="+mj-lt"/>
              <a:buAutoNum type="arabicPeriod" startAt="3"/>
            </a:pPr>
            <a:r>
              <a:rPr lang="de-CH" sz="1300" dirty="0"/>
              <a:t>Recherchieren Sie im Internet zu ihrem Thema.</a:t>
            </a:r>
          </a:p>
          <a:p>
            <a:pPr marL="2781300" indent="-457200">
              <a:buFont typeface="+mj-lt"/>
              <a:buAutoNum type="arabicPeriod" startAt="3"/>
            </a:pPr>
            <a:r>
              <a:rPr lang="de-CH" sz="1300" dirty="0"/>
              <a:t>Erstellen Sie eine eigene Zusammenfassung und präsentieren Sie diese.</a:t>
            </a:r>
          </a:p>
          <a:p>
            <a:pPr>
              <a:spcBef>
                <a:spcPts val="0"/>
              </a:spcBef>
            </a:pPr>
            <a:r>
              <a:rPr lang="de-CH" sz="2800" dirty="0"/>
              <a:t>Zeit:		</a:t>
            </a:r>
            <a:r>
              <a:rPr lang="de-CH" sz="1300" dirty="0"/>
              <a:t>Recherche/Vorbereitung:	45 Minuten</a:t>
            </a:r>
          </a:p>
          <a:p>
            <a:pPr marL="0" indent="0">
              <a:spcBef>
                <a:spcPts val="0"/>
              </a:spcBef>
              <a:buNone/>
            </a:pPr>
            <a:r>
              <a:rPr lang="de-CH" sz="1300" dirty="0"/>
              <a:t>			Präsentation:		3 Minuten</a:t>
            </a:r>
          </a:p>
          <a:p>
            <a:pPr marL="358775" lvl="1">
              <a:spcBef>
                <a:spcPts val="0"/>
              </a:spcBef>
              <a:buFont typeface="Arial" panose="020B0604020202020204" pitchFamily="34" charset="0"/>
              <a:buChar char="•"/>
            </a:pPr>
            <a:r>
              <a:rPr lang="de-CH" dirty="0"/>
              <a:t>Rahmenbedingungen</a:t>
            </a:r>
          </a:p>
          <a:p>
            <a:pPr marL="2781300" lvl="1" indent="-457200">
              <a:buBlip>
                <a:blip r:embed="rId3"/>
              </a:buBlip>
            </a:pPr>
            <a:r>
              <a:rPr lang="de-CH" sz="1300" dirty="0">
                <a:latin typeface="Arial"/>
                <a:cs typeface="Arial"/>
              </a:rPr>
              <a:t>Gruppenarbeit</a:t>
            </a:r>
          </a:p>
          <a:p>
            <a:pPr marL="2781300" lvl="1" indent="-457200">
              <a:buBlip>
                <a:blip r:embed="rId3"/>
              </a:buBlip>
            </a:pPr>
            <a:r>
              <a:rPr lang="de-CH" sz="1300" dirty="0">
                <a:latin typeface="Arial"/>
                <a:cs typeface="Arial"/>
              </a:rPr>
              <a:t>Ein Thema darf nur von einer Gruppe gewählt werden.</a:t>
            </a:r>
          </a:p>
          <a:p>
            <a:pPr marL="2781300" lvl="1" indent="-457200">
              <a:buBlip>
                <a:blip r:embed="rId3"/>
              </a:buBlip>
            </a:pPr>
            <a:r>
              <a:rPr lang="de-CH" sz="1300" dirty="0">
                <a:latin typeface="Arial"/>
                <a:cs typeface="Arial"/>
              </a:rPr>
              <a:t>In der Fusszeile müssen die Namen der einzelnen Gruppenteilnehmer ersichtlich sein.</a:t>
            </a:r>
          </a:p>
          <a:p>
            <a:pPr>
              <a:spcBef>
                <a:spcPts val="0"/>
              </a:spcBef>
            </a:pPr>
            <a:r>
              <a:rPr lang="de-CH" sz="2800" dirty="0">
                <a:latin typeface="Arial"/>
                <a:cs typeface="Arial"/>
              </a:rPr>
              <a:t>Abgabe: </a:t>
            </a:r>
            <a:r>
              <a:rPr lang="de-CH" dirty="0">
                <a:latin typeface="Arial"/>
                <a:cs typeface="Arial"/>
              </a:rPr>
              <a:t>		</a:t>
            </a:r>
            <a:r>
              <a:rPr lang="de-CH" sz="1300" dirty="0">
                <a:latin typeface="Arial"/>
                <a:cs typeface="Arial"/>
              </a:rPr>
              <a:t>Abgabeform frei wählbar (Name des </a:t>
            </a:r>
            <a:r>
              <a:rPr lang="de-CH" sz="1300" dirty="0" err="1">
                <a:latin typeface="Arial"/>
                <a:cs typeface="Arial"/>
              </a:rPr>
              <a:t>Prozesses.endung</a:t>
            </a:r>
            <a:r>
              <a:rPr lang="de-CH" sz="1300" dirty="0">
                <a:latin typeface="Arial"/>
                <a:cs typeface="Arial"/>
              </a:rPr>
              <a:t>). 					Ablageort im SharePoint unter «ITIL/Service </a:t>
            </a:r>
            <a:r>
              <a:rPr lang="de-CH" sz="1300" dirty="0" err="1">
                <a:latin typeface="Arial"/>
                <a:cs typeface="Arial"/>
              </a:rPr>
              <a:t>Strategy</a:t>
            </a:r>
            <a:r>
              <a:rPr lang="de-CH" sz="1300" dirty="0">
                <a:latin typeface="Arial"/>
                <a:cs typeface="Arial"/>
              </a:rPr>
              <a:t>».</a:t>
            </a:r>
          </a:p>
        </p:txBody>
      </p:sp>
    </p:spTree>
    <p:extLst>
      <p:ext uri="{BB962C8B-B14F-4D97-AF65-F5344CB8AC3E}">
        <p14:creationId xmlns:p14="http://schemas.microsoft.com/office/powerpoint/2010/main" val="549805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A68ACC-4548-48B8-AA68-1CC78F329C05}"/>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5FC50B32-4B8B-4C40-B615-8A0284D6561C}"/>
              </a:ext>
            </a:extLst>
          </p:cNvPr>
          <p:cNvSpPr>
            <a:spLocks noGrp="1"/>
          </p:cNvSpPr>
          <p:nvPr>
            <p:ph idx="1"/>
          </p:nvPr>
        </p:nvSpPr>
        <p:spPr/>
        <p:txBody>
          <a:bodyPr/>
          <a:lstStyle/>
          <a:p>
            <a:pPr marL="0" indent="0">
              <a:buNone/>
            </a:pPr>
            <a:r>
              <a:rPr lang="de-CH" sz="2000" dirty="0"/>
              <a:t>Business </a:t>
            </a:r>
            <a:r>
              <a:rPr lang="de-CH" sz="2000" dirty="0" err="1"/>
              <a:t>Relationship</a:t>
            </a:r>
            <a:r>
              <a:rPr lang="de-CH" sz="2000" dirty="0"/>
              <a:t> Management</a:t>
            </a:r>
          </a:p>
          <a:p>
            <a:pPr marL="0" indent="0">
              <a:buNone/>
            </a:pPr>
            <a:r>
              <a:rPr lang="de-CH" sz="2000" dirty="0"/>
              <a:t>Verstehen der Kundenbedürfnisse und Sicherstellen, dass diese </a:t>
            </a:r>
            <a:r>
              <a:rPr lang="de-CH" sz="2000" dirty="0" err="1"/>
              <a:t>erfällt</a:t>
            </a:r>
            <a:r>
              <a:rPr lang="de-CH" sz="2000" dirty="0"/>
              <a:t> werden</a:t>
            </a:r>
          </a:p>
          <a:p>
            <a:pPr marL="0" indent="0">
              <a:buNone/>
            </a:pPr>
            <a:endParaRPr lang="de-CH" sz="2000" dirty="0"/>
          </a:p>
          <a:p>
            <a:pPr marL="0" indent="0">
              <a:buNone/>
            </a:pPr>
            <a:endParaRPr lang="de-CH" sz="2000" dirty="0"/>
          </a:p>
        </p:txBody>
      </p:sp>
    </p:spTree>
    <p:extLst>
      <p:ext uri="{BB962C8B-B14F-4D97-AF65-F5344CB8AC3E}">
        <p14:creationId xmlns:p14="http://schemas.microsoft.com/office/powerpoint/2010/main" val="31714912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342132-CABE-480C-B696-86F62FEF8C6E}"/>
              </a:ext>
            </a:extLst>
          </p:cNvPr>
          <p:cNvSpPr>
            <a:spLocks noGrp="1"/>
          </p:cNvSpPr>
          <p:nvPr>
            <p:ph type="title"/>
          </p:nvPr>
        </p:nvSpPr>
        <p:spPr/>
        <p:txBody>
          <a:bodyPr>
            <a:normAutofit fontScale="90000"/>
          </a:bodyPr>
          <a:lstStyle/>
          <a:p>
            <a:r>
              <a:rPr lang="de-CH" dirty="0"/>
              <a:t>Service Strategie – </a:t>
            </a:r>
            <a:r>
              <a:rPr lang="de-CH" dirty="0" err="1"/>
              <a:t>Serviceverständis</a:t>
            </a:r>
            <a:endParaRPr lang="de-CH" dirty="0"/>
          </a:p>
        </p:txBody>
      </p:sp>
      <p:sp>
        <p:nvSpPr>
          <p:cNvPr id="3" name="Inhaltsplatzhalter 2">
            <a:extLst>
              <a:ext uri="{FF2B5EF4-FFF2-40B4-BE49-F238E27FC236}">
                <a16:creationId xmlns:a16="http://schemas.microsoft.com/office/drawing/2014/main" id="{043148AC-5906-4B3B-AEAD-A175486F0448}"/>
              </a:ext>
            </a:extLst>
          </p:cNvPr>
          <p:cNvSpPr>
            <a:spLocks noGrp="1"/>
          </p:cNvSpPr>
          <p:nvPr>
            <p:ph idx="1"/>
          </p:nvPr>
        </p:nvSpPr>
        <p:spPr>
          <a:xfrm>
            <a:off x="457200" y="2071389"/>
            <a:ext cx="8229600" cy="4525963"/>
          </a:xfrm>
        </p:spPr>
        <p:txBody>
          <a:bodyPr/>
          <a:lstStyle/>
          <a:p>
            <a:pPr marL="0" indent="0" algn="l">
              <a:buNone/>
            </a:pPr>
            <a:r>
              <a:rPr lang="de-CH" sz="2000" b="0" i="0" dirty="0">
                <a:solidFill>
                  <a:srgbClr val="222222"/>
                </a:solidFill>
                <a:effectLst/>
              </a:rPr>
              <a:t>Am Anfang der Definition einer Service-Strategie steht die Beantwortung folgender Fragen:</a:t>
            </a:r>
          </a:p>
          <a:p>
            <a:pPr algn="l">
              <a:buFont typeface="Arial" panose="020B0604020202020204" pitchFamily="34" charset="0"/>
              <a:buChar char="•"/>
            </a:pPr>
            <a:r>
              <a:rPr lang="de-CH" sz="1800" b="0" i="0" dirty="0">
                <a:solidFill>
                  <a:srgbClr val="222222"/>
                </a:solidFill>
                <a:effectLst/>
              </a:rPr>
              <a:t>Was ist für uns eigentlich Service?</a:t>
            </a:r>
          </a:p>
          <a:p>
            <a:pPr algn="l">
              <a:buFont typeface="Arial" panose="020B0604020202020204" pitchFamily="34" charset="0"/>
              <a:buChar char="•"/>
            </a:pPr>
            <a:r>
              <a:rPr lang="de-CH" sz="1800" b="0" i="0" dirty="0">
                <a:solidFill>
                  <a:srgbClr val="222222"/>
                </a:solidFill>
                <a:effectLst/>
              </a:rPr>
              <a:t>Verstehen wir unsere komplette Leistung als Service mit verschiedenen Bestandteilen, wie Hardware, Software und Dienstleistung?</a:t>
            </a:r>
          </a:p>
          <a:p>
            <a:pPr algn="l">
              <a:buFont typeface="Arial" panose="020B0604020202020204" pitchFamily="34" charset="0"/>
              <a:buChar char="•"/>
            </a:pPr>
            <a:r>
              <a:rPr lang="de-CH" sz="1800" b="0" i="0" dirty="0">
                <a:solidFill>
                  <a:srgbClr val="222222"/>
                </a:solidFill>
                <a:effectLst/>
              </a:rPr>
              <a:t>Oder ist der Service </a:t>
            </a:r>
            <a:r>
              <a:rPr lang="de-CH" sz="1800" dirty="0">
                <a:solidFill>
                  <a:srgbClr val="222222"/>
                </a:solidFill>
              </a:rPr>
              <a:t>eine Ergänzung zu unserem Produkt, wie der Betrieb einer bereitgestellten Software?</a:t>
            </a:r>
          </a:p>
          <a:p>
            <a:pPr algn="l">
              <a:buFont typeface="Arial" panose="020B0604020202020204" pitchFamily="34" charset="0"/>
              <a:buChar char="•"/>
            </a:pPr>
            <a:r>
              <a:rPr lang="de-CH" sz="1800" b="0" i="0" dirty="0">
                <a:solidFill>
                  <a:srgbClr val="222222"/>
                </a:solidFill>
                <a:effectLst/>
              </a:rPr>
              <a:t>Besteht Service in unserer Strategie vielleicht ausschließlich aus Support und Ersatzteillieferung?</a:t>
            </a:r>
          </a:p>
        </p:txBody>
      </p:sp>
    </p:spTree>
    <p:extLst>
      <p:ext uri="{BB962C8B-B14F-4D97-AF65-F5344CB8AC3E}">
        <p14:creationId xmlns:p14="http://schemas.microsoft.com/office/powerpoint/2010/main" val="31394384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453714-4535-4E1F-9857-A12047C457EA}"/>
              </a:ext>
            </a:extLst>
          </p:cNvPr>
          <p:cNvSpPr>
            <a:spLocks noGrp="1"/>
          </p:cNvSpPr>
          <p:nvPr>
            <p:ph type="title"/>
          </p:nvPr>
        </p:nvSpPr>
        <p:spPr/>
        <p:txBody>
          <a:bodyPr>
            <a:normAutofit fontScale="90000"/>
          </a:bodyPr>
          <a:lstStyle/>
          <a:p>
            <a:r>
              <a:rPr lang="de-DE" dirty="0">
                <a:latin typeface="Arial"/>
                <a:cs typeface="Arial"/>
              </a:rPr>
              <a:t>Service Strategie –Methode zur </a:t>
            </a:r>
            <a:r>
              <a:rPr lang="de-CH" dirty="0">
                <a:latin typeface="Arial"/>
                <a:cs typeface="Arial"/>
              </a:rPr>
              <a:t>Strategieentwicklung</a:t>
            </a:r>
            <a:br>
              <a:rPr lang="de-CH" b="0" i="0" dirty="0">
                <a:solidFill>
                  <a:srgbClr val="009DB0"/>
                </a:solidFill>
                <a:effectLst/>
                <a:latin typeface="Museo-700"/>
              </a:rPr>
            </a:br>
            <a:endParaRPr lang="de-DE" dirty="0"/>
          </a:p>
        </p:txBody>
      </p:sp>
      <p:graphicFrame>
        <p:nvGraphicFramePr>
          <p:cNvPr id="5" name="Inhaltsplatzhalter 4">
            <a:extLst>
              <a:ext uri="{FF2B5EF4-FFF2-40B4-BE49-F238E27FC236}">
                <a16:creationId xmlns:a16="http://schemas.microsoft.com/office/drawing/2014/main" id="{3A3A5AD3-7E6D-4F93-891C-FFA3A38D8F07}"/>
              </a:ext>
            </a:extLst>
          </p:cNvPr>
          <p:cNvGraphicFramePr>
            <a:graphicFrameLocks noGrp="1"/>
          </p:cNvGraphicFramePr>
          <p:nvPr>
            <p:ph idx="1"/>
            <p:extLst>
              <p:ext uri="{D42A27DB-BD31-4B8C-83A1-F6EECF244321}">
                <p14:modId xmlns:p14="http://schemas.microsoft.com/office/powerpoint/2010/main" val="3091640387"/>
              </p:ext>
            </p:extLst>
          </p:nvPr>
        </p:nvGraphicFramePr>
        <p:xfrm>
          <a:off x="457200" y="1696184"/>
          <a:ext cx="8229600" cy="3749040"/>
        </p:xfrm>
        <a:graphic>
          <a:graphicData uri="http://schemas.openxmlformats.org/drawingml/2006/table">
            <a:tbl>
              <a:tblPr>
                <a:tableStyleId>{5C22544A-7EE6-4342-B048-85BDC9FD1C3A}</a:tableStyleId>
              </a:tblPr>
              <a:tblGrid>
                <a:gridCol w="8229600">
                  <a:extLst>
                    <a:ext uri="{9D8B030D-6E8A-4147-A177-3AD203B41FA5}">
                      <a16:colId xmlns:a16="http://schemas.microsoft.com/office/drawing/2014/main" val="3994330681"/>
                    </a:ext>
                  </a:extLst>
                </a:gridCol>
              </a:tblGrid>
              <a:tr h="0">
                <a:tc>
                  <a:txBody>
                    <a:bodyPr/>
                    <a:lstStyle/>
                    <a:p>
                      <a:pPr algn="l" fontAlgn="ctr">
                        <a:spcBef>
                          <a:spcPts val="0"/>
                        </a:spcBef>
                        <a:spcAft>
                          <a:spcPts val="0"/>
                        </a:spcAft>
                      </a:pPr>
                      <a:r>
                        <a:rPr lang="de-CH" sz="2000" u="none" strike="noStrike" dirty="0">
                          <a:effectLst/>
                          <a:latin typeface="Arial" panose="020B0604020202020204" pitchFamily="34" charset="0"/>
                          <a:cs typeface="Arial" panose="020B0604020202020204" pitchFamily="34" charset="0"/>
                        </a:rPr>
                        <a:t>Henry Mintzberg definiert Strategie anhand von 5 </a:t>
                      </a:r>
                      <a:r>
                        <a:rPr lang="de-CH" sz="2000" u="none" strike="noStrike" dirty="0" err="1">
                          <a:effectLst/>
                          <a:latin typeface="Arial" panose="020B0604020202020204" pitchFamily="34" charset="0"/>
                          <a:cs typeface="Arial" panose="020B0604020202020204" pitchFamily="34" charset="0"/>
                        </a:rPr>
                        <a:t>P’s</a:t>
                      </a:r>
                      <a:r>
                        <a:rPr lang="de-CH" sz="2000" u="none" strike="noStrike" dirty="0">
                          <a:effectLst/>
                          <a:latin typeface="Arial" panose="020B0604020202020204" pitchFamily="34" charset="0"/>
                          <a:cs typeface="Arial" panose="020B0604020202020204" pitchFamily="34" charset="0"/>
                        </a:rPr>
                        <a:t>. </a:t>
                      </a:r>
                    </a:p>
                    <a:p>
                      <a:pPr algn="l" fontAlgn="ctr">
                        <a:spcBef>
                          <a:spcPts val="0"/>
                        </a:spcBef>
                        <a:spcAft>
                          <a:spcPts val="0"/>
                        </a:spcAft>
                      </a:pPr>
                      <a:endParaRPr lang="de-CH" sz="2000" u="none" strike="noStrike" dirty="0">
                        <a:effectLst/>
                        <a:latin typeface="Arial" panose="020B0604020202020204" pitchFamily="34" charset="0"/>
                        <a:cs typeface="Arial" panose="020B0604020202020204" pitchFamily="34" charset="0"/>
                      </a:endParaRPr>
                    </a:p>
                    <a:p>
                      <a:pPr algn="l" fontAlgn="ctr">
                        <a:spcBef>
                          <a:spcPts val="0"/>
                        </a:spcBef>
                        <a:spcAft>
                          <a:spcPts val="0"/>
                        </a:spcAft>
                      </a:pPr>
                      <a:r>
                        <a:rPr lang="de-CH" sz="2000" u="none" strike="noStrike" dirty="0">
                          <a:effectLst/>
                          <a:latin typeface="Arial" panose="020B0604020202020204" pitchFamily="34" charset="0"/>
                          <a:cs typeface="Arial" panose="020B0604020202020204" pitchFamily="34" charset="0"/>
                        </a:rPr>
                        <a:t>Strategie ist:</a:t>
                      </a:r>
                    </a:p>
                    <a:p>
                      <a:pPr marL="342900" indent="-342900" algn="l" fontAlgn="ctr">
                        <a:spcBef>
                          <a:spcPts val="0"/>
                        </a:spcBef>
                        <a:spcAft>
                          <a:spcPts val="0"/>
                        </a:spcAft>
                        <a:buFont typeface="Arial" panose="020B0604020202020204" pitchFamily="34" charset="0"/>
                        <a:buChar char="•"/>
                      </a:pPr>
                      <a:r>
                        <a:rPr lang="de-CH" sz="2000" u="none" strike="noStrike" dirty="0">
                          <a:effectLst/>
                          <a:latin typeface="Arial" panose="020B0604020202020204" pitchFamily="34" charset="0"/>
                          <a:cs typeface="Arial" panose="020B0604020202020204" pitchFamily="34" charset="0"/>
                        </a:rPr>
                        <a:t>a </a:t>
                      </a:r>
                      <a:r>
                        <a:rPr lang="de-CH" sz="2000" b="1" u="none" strike="noStrike" dirty="0">
                          <a:effectLst/>
                          <a:latin typeface="Arial" panose="020B0604020202020204" pitchFamily="34" charset="0"/>
                          <a:cs typeface="Arial" panose="020B0604020202020204" pitchFamily="34" charset="0"/>
                        </a:rPr>
                        <a:t>Plan</a:t>
                      </a:r>
                      <a:r>
                        <a:rPr lang="de-CH" sz="2000" u="none" strike="noStrike" dirty="0">
                          <a:effectLst/>
                          <a:latin typeface="Arial" panose="020B0604020202020204" pitchFamily="34" charset="0"/>
                          <a:cs typeface="Arial" panose="020B0604020202020204" pitchFamily="34" charset="0"/>
                        </a:rPr>
                        <a:t> (ein Plan – geplante Strategie)</a:t>
                      </a:r>
                    </a:p>
                    <a:p>
                      <a:pPr marL="342900" indent="-342900" algn="l" fontAlgn="ctr">
                        <a:spcBef>
                          <a:spcPts val="0"/>
                        </a:spcBef>
                        <a:spcAft>
                          <a:spcPts val="0"/>
                        </a:spcAft>
                        <a:buFont typeface="Arial" panose="020B0604020202020204" pitchFamily="34" charset="0"/>
                        <a:buChar char="•"/>
                      </a:pPr>
                      <a:r>
                        <a:rPr lang="de-CH" sz="2000" u="none" strike="noStrike" dirty="0">
                          <a:effectLst/>
                          <a:latin typeface="Arial" panose="020B0604020202020204" pitchFamily="34" charset="0"/>
                          <a:cs typeface="Arial" panose="020B0604020202020204" pitchFamily="34" charset="0"/>
                        </a:rPr>
                        <a:t>a </a:t>
                      </a:r>
                      <a:r>
                        <a:rPr lang="de-CH" sz="2000" b="1" u="none" strike="noStrike" dirty="0">
                          <a:effectLst/>
                          <a:latin typeface="Arial" panose="020B0604020202020204" pitchFamily="34" charset="0"/>
                          <a:cs typeface="Arial" panose="020B0604020202020204" pitchFamily="34" charset="0"/>
                        </a:rPr>
                        <a:t>Pattern</a:t>
                      </a:r>
                      <a:r>
                        <a:rPr lang="de-CH" sz="2000" u="none" strike="noStrike" dirty="0">
                          <a:effectLst/>
                          <a:latin typeface="Arial" panose="020B0604020202020204" pitchFamily="34" charset="0"/>
                          <a:cs typeface="Arial" panose="020B0604020202020204" pitchFamily="34" charset="0"/>
                        </a:rPr>
                        <a:t> (ein Muster – realisierte Strategie)</a:t>
                      </a:r>
                    </a:p>
                    <a:p>
                      <a:pPr marL="342900" indent="-342900" algn="l" fontAlgn="ctr">
                        <a:spcBef>
                          <a:spcPts val="0"/>
                        </a:spcBef>
                        <a:spcAft>
                          <a:spcPts val="0"/>
                        </a:spcAft>
                        <a:buFont typeface="Arial" panose="020B0604020202020204" pitchFamily="34" charset="0"/>
                        <a:buChar char="•"/>
                      </a:pPr>
                      <a:r>
                        <a:rPr lang="de-CH" sz="2000" u="none" strike="noStrike" dirty="0">
                          <a:effectLst/>
                          <a:latin typeface="Arial" panose="020B0604020202020204" pitchFamily="34" charset="0"/>
                          <a:cs typeface="Arial" panose="020B0604020202020204" pitchFamily="34" charset="0"/>
                        </a:rPr>
                        <a:t>a </a:t>
                      </a:r>
                      <a:r>
                        <a:rPr lang="de-CH" sz="2000" b="1" u="none" strike="noStrike" dirty="0">
                          <a:effectLst/>
                          <a:latin typeface="Arial" panose="020B0604020202020204" pitchFamily="34" charset="0"/>
                          <a:cs typeface="Arial" panose="020B0604020202020204" pitchFamily="34" charset="0"/>
                        </a:rPr>
                        <a:t>Position</a:t>
                      </a:r>
                      <a:r>
                        <a:rPr lang="de-CH" sz="2000" u="none" strike="noStrike" dirty="0">
                          <a:effectLst/>
                          <a:latin typeface="Arial" panose="020B0604020202020204" pitchFamily="34" charset="0"/>
                          <a:cs typeface="Arial" panose="020B0604020202020204" pitchFamily="34" charset="0"/>
                        </a:rPr>
                        <a:t> (eine Position – die Positionierung im Markt)</a:t>
                      </a:r>
                    </a:p>
                    <a:p>
                      <a:pPr marL="342900" indent="-342900" algn="l" fontAlgn="ctr">
                        <a:spcBef>
                          <a:spcPts val="0"/>
                        </a:spcBef>
                        <a:spcAft>
                          <a:spcPts val="0"/>
                        </a:spcAft>
                        <a:buFont typeface="Arial" panose="020B0604020202020204" pitchFamily="34" charset="0"/>
                        <a:buChar char="•"/>
                      </a:pPr>
                      <a:r>
                        <a:rPr lang="de-CH" sz="2000" u="none" strike="noStrike" dirty="0">
                          <a:effectLst/>
                          <a:latin typeface="Arial" panose="020B0604020202020204" pitchFamily="34" charset="0"/>
                          <a:cs typeface="Arial" panose="020B0604020202020204" pitchFamily="34" charset="0"/>
                        </a:rPr>
                        <a:t>a </a:t>
                      </a:r>
                      <a:r>
                        <a:rPr lang="de-CH" sz="2000" b="1" u="none" strike="noStrike" dirty="0" err="1">
                          <a:effectLst/>
                          <a:latin typeface="Arial" panose="020B0604020202020204" pitchFamily="34" charset="0"/>
                          <a:cs typeface="Arial" panose="020B0604020202020204" pitchFamily="34" charset="0"/>
                        </a:rPr>
                        <a:t>Perspective</a:t>
                      </a:r>
                      <a:r>
                        <a:rPr lang="de-CH" sz="2000" u="none" strike="noStrike" dirty="0">
                          <a:effectLst/>
                          <a:latin typeface="Arial" panose="020B0604020202020204" pitchFamily="34" charset="0"/>
                          <a:cs typeface="Arial" panose="020B0604020202020204" pitchFamily="34" charset="0"/>
                        </a:rPr>
                        <a:t> (eine Perspektive – die Art, wie die Ziele erreicht werden)</a:t>
                      </a:r>
                    </a:p>
                    <a:p>
                      <a:pPr marL="342900" indent="-342900" algn="l" fontAlgn="ctr">
                        <a:spcBef>
                          <a:spcPts val="0"/>
                        </a:spcBef>
                        <a:spcAft>
                          <a:spcPts val="0"/>
                        </a:spcAft>
                        <a:buFont typeface="Arial" panose="020B0604020202020204" pitchFamily="34" charset="0"/>
                        <a:buChar char="•"/>
                      </a:pPr>
                      <a:r>
                        <a:rPr lang="de-CH" sz="2000" u="none" strike="noStrike" dirty="0">
                          <a:effectLst/>
                          <a:latin typeface="Arial" panose="020B0604020202020204" pitchFamily="34" charset="0"/>
                          <a:cs typeface="Arial" panose="020B0604020202020204" pitchFamily="34" charset="0"/>
                        </a:rPr>
                        <a:t>a </a:t>
                      </a:r>
                      <a:r>
                        <a:rPr lang="de-CH" sz="2000" b="1" u="none" strike="noStrike" dirty="0" err="1">
                          <a:effectLst/>
                          <a:latin typeface="Arial" panose="020B0604020202020204" pitchFamily="34" charset="0"/>
                          <a:cs typeface="Arial" panose="020B0604020202020204" pitchFamily="34" charset="0"/>
                        </a:rPr>
                        <a:t>Ploy</a:t>
                      </a:r>
                      <a:r>
                        <a:rPr lang="de-CH" sz="2000" u="none" strike="noStrike" dirty="0">
                          <a:effectLst/>
                          <a:latin typeface="Arial" panose="020B0604020202020204" pitchFamily="34" charset="0"/>
                          <a:cs typeface="Arial" panose="020B0604020202020204" pitchFamily="34" charset="0"/>
                        </a:rPr>
                        <a:t> (ein Manöver, um im Wettbewerb zu überleben)</a:t>
                      </a:r>
                    </a:p>
                    <a:p>
                      <a:pPr marL="342900" indent="-342900" algn="l" fontAlgn="ctr">
                        <a:spcBef>
                          <a:spcPts val="0"/>
                        </a:spcBef>
                        <a:spcAft>
                          <a:spcPts val="0"/>
                        </a:spcAft>
                        <a:buFont typeface="Arial" panose="020B0604020202020204" pitchFamily="34" charset="0"/>
                        <a:buChar char="•"/>
                      </a:pPr>
                      <a:endParaRPr lang="de-CH" sz="2000" b="0" i="0" u="none" strike="noStrike" dirty="0">
                        <a:effectLst/>
                        <a:latin typeface="Arial" panose="020B0604020202020204" pitchFamily="34" charset="0"/>
                        <a:cs typeface="Arial" panose="020B0604020202020204" pitchFamily="34" charset="0"/>
                      </a:endParaRPr>
                    </a:p>
                    <a:p>
                      <a:pPr marL="342900" indent="-342900" algn="l" fontAlgn="ctr">
                        <a:spcBef>
                          <a:spcPts val="0"/>
                        </a:spcBef>
                        <a:spcAft>
                          <a:spcPts val="0"/>
                        </a:spcAft>
                        <a:buFont typeface="Arial" panose="020B0604020202020204" pitchFamily="34" charset="0"/>
                        <a:buChar char="•"/>
                      </a:pPr>
                      <a:endParaRPr lang="de-CH" sz="2000" b="0" i="0" u="none" strike="noStrike" dirty="0">
                        <a:effectLst/>
                        <a:latin typeface="Arial" panose="020B0604020202020204" pitchFamily="34" charset="0"/>
                        <a:cs typeface="Arial" panose="020B0604020202020204" pitchFamily="34" charset="0"/>
                      </a:endParaRPr>
                    </a:p>
                    <a:p>
                      <a:pPr marL="0" indent="0" algn="l" fontAlgn="ctr">
                        <a:spcBef>
                          <a:spcPts val="0"/>
                        </a:spcBef>
                        <a:spcAft>
                          <a:spcPts val="0"/>
                        </a:spcAft>
                        <a:buFont typeface="Arial" panose="020B0604020202020204" pitchFamily="34" charset="0"/>
                        <a:buNone/>
                      </a:pPr>
                      <a:r>
                        <a:rPr lang="de-CH" sz="2000" b="0" i="0" u="none" strike="noStrike" dirty="0">
                          <a:effectLst/>
                          <a:latin typeface="Arial" panose="020B0604020202020204" pitchFamily="34" charset="0"/>
                          <a:cs typeface="Arial" panose="020B0604020202020204" pitchFamily="34" charset="0"/>
                        </a:rPr>
                        <a:t>Strategie als Sehen nach Mintzberg: </a:t>
                      </a:r>
                      <a:r>
                        <a:rPr lang="de-CH" sz="2000" b="0" i="0" u="none" strike="noStrike" dirty="0">
                          <a:effectLst/>
                          <a:latin typeface="Arial" panose="020B0604020202020204" pitchFamily="34" charset="0"/>
                          <a:cs typeface="Arial" panose="020B0604020202020204" pitchFamily="34" charset="0"/>
                          <a:hlinkClick r:id="rId2"/>
                        </a:rPr>
                        <a:t>Video</a:t>
                      </a:r>
                      <a:endParaRPr lang="de-CH" sz="2000" b="0" i="0" u="none" strike="noStrike" dirty="0">
                        <a:effectLst/>
                        <a:latin typeface="Arial" panose="020B0604020202020204" pitchFamily="34" charset="0"/>
                        <a:cs typeface="Arial" panose="020B0604020202020204" pitchFamily="34" charset="0"/>
                      </a:endParaRPr>
                    </a:p>
                  </a:txBody>
                  <a:tcPr anchor="ctr">
                    <a:solidFill>
                      <a:schemeClr val="bg1"/>
                    </a:solidFill>
                  </a:tcPr>
                </a:tc>
                <a:extLst>
                  <a:ext uri="{0D108BD9-81ED-4DB2-BD59-A6C34878D82A}">
                    <a16:rowId xmlns:a16="http://schemas.microsoft.com/office/drawing/2014/main" val="454448197"/>
                  </a:ext>
                </a:extLst>
              </a:tr>
            </a:tbl>
          </a:graphicData>
        </a:graphic>
      </p:graphicFrame>
    </p:spTree>
    <p:extLst>
      <p:ext uri="{BB962C8B-B14F-4D97-AF65-F5344CB8AC3E}">
        <p14:creationId xmlns:p14="http://schemas.microsoft.com/office/powerpoint/2010/main" val="2264181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444244-704C-4402-B33A-7BB22597DF3D}"/>
              </a:ext>
            </a:extLst>
          </p:cNvPr>
          <p:cNvSpPr>
            <a:spLocks noGrp="1"/>
          </p:cNvSpPr>
          <p:nvPr>
            <p:ph type="title"/>
          </p:nvPr>
        </p:nvSpPr>
        <p:spPr/>
        <p:txBody>
          <a:bodyPr>
            <a:normAutofit fontScale="90000"/>
          </a:bodyPr>
          <a:lstStyle/>
          <a:p>
            <a:r>
              <a:rPr lang="de-CH" dirty="0"/>
              <a:t>Service Strategie – </a:t>
            </a:r>
            <a:br>
              <a:rPr lang="de-CH" dirty="0"/>
            </a:br>
            <a:r>
              <a:rPr lang="de-CH" dirty="0"/>
              <a:t>Sourcing-Strategie</a:t>
            </a:r>
          </a:p>
        </p:txBody>
      </p:sp>
      <p:sp>
        <p:nvSpPr>
          <p:cNvPr id="3" name="Inhaltsplatzhalter 2">
            <a:extLst>
              <a:ext uri="{FF2B5EF4-FFF2-40B4-BE49-F238E27FC236}">
                <a16:creationId xmlns:a16="http://schemas.microsoft.com/office/drawing/2014/main" id="{E8C36905-B0A8-4200-A23C-850EF7B6F108}"/>
              </a:ext>
            </a:extLst>
          </p:cNvPr>
          <p:cNvSpPr>
            <a:spLocks noGrp="1"/>
          </p:cNvSpPr>
          <p:nvPr>
            <p:ph idx="1"/>
          </p:nvPr>
        </p:nvSpPr>
        <p:spPr>
          <a:xfrm>
            <a:off x="457200" y="2071389"/>
            <a:ext cx="8229600" cy="4525963"/>
          </a:xfrm>
        </p:spPr>
        <p:txBody>
          <a:bodyPr/>
          <a:lstStyle/>
          <a:p>
            <a:pPr marL="0" indent="0" algn="l">
              <a:buNone/>
            </a:pPr>
            <a:r>
              <a:rPr lang="de-CH" sz="2000" b="0" i="0" dirty="0">
                <a:solidFill>
                  <a:srgbClr val="222222"/>
                </a:solidFill>
                <a:effectLst/>
              </a:rPr>
              <a:t>Bei der Sourcing-Strategie geht es darum, herauszufinden woher wir die Ressourcen bekommen, die wir für unser Unternehmen benötigen.</a:t>
            </a:r>
          </a:p>
          <a:p>
            <a:pPr marL="0" indent="0" algn="l">
              <a:buNone/>
            </a:pPr>
            <a:r>
              <a:rPr lang="de-CH" sz="2000" b="0" i="0" dirty="0">
                <a:solidFill>
                  <a:srgbClr val="222222"/>
                </a:solidFill>
                <a:effectLst/>
              </a:rPr>
              <a:t>Hier stellen sich folgende Fragen:</a:t>
            </a:r>
          </a:p>
          <a:p>
            <a:pPr algn="l">
              <a:buFont typeface="Arial" panose="020B0604020202020204" pitchFamily="34" charset="0"/>
              <a:buChar char="•"/>
            </a:pPr>
            <a:r>
              <a:rPr lang="de-CH" sz="1800" b="0" i="0" dirty="0">
                <a:solidFill>
                  <a:srgbClr val="222222"/>
                </a:solidFill>
                <a:effectLst/>
              </a:rPr>
              <a:t>Sehen wir Service als Kernaufgabe unseres Geschäfts, die wir weitestgehend mit unseren eigenen Ressourcen erbringen wollen?</a:t>
            </a:r>
          </a:p>
          <a:p>
            <a:pPr algn="l">
              <a:buFont typeface="Arial" panose="020B0604020202020204" pitchFamily="34" charset="0"/>
              <a:buChar char="•"/>
            </a:pPr>
            <a:r>
              <a:rPr lang="de-CH" sz="1800" b="0" i="0" dirty="0">
                <a:solidFill>
                  <a:srgbClr val="222222"/>
                </a:solidFill>
                <a:effectLst/>
              </a:rPr>
              <a:t>Oder konzentrieren wir uns ganz auf die Produktion unserer Kernleistung und lassen Service von externen Dienstleistern erbringen?</a:t>
            </a:r>
          </a:p>
          <a:p>
            <a:pPr algn="l">
              <a:buFont typeface="Arial" panose="020B0604020202020204" pitchFamily="34" charset="0"/>
              <a:buChar char="•"/>
            </a:pPr>
            <a:r>
              <a:rPr lang="de-CH" sz="1800" b="0" i="0" dirty="0">
                <a:solidFill>
                  <a:srgbClr val="222222"/>
                </a:solidFill>
                <a:effectLst/>
              </a:rPr>
              <a:t>Passt zu uns eher eine Mischung aus Beidem?</a:t>
            </a:r>
          </a:p>
          <a:p>
            <a:pPr algn="l">
              <a:buFont typeface="Arial" panose="020B0604020202020204" pitchFamily="34" charset="0"/>
              <a:buChar char="•"/>
            </a:pPr>
            <a:r>
              <a:rPr lang="de-CH" sz="1800" b="0" i="0" dirty="0">
                <a:solidFill>
                  <a:srgbClr val="222222"/>
                </a:solidFill>
                <a:effectLst/>
              </a:rPr>
              <a:t>Können wir Produkt und Service überhaupt trennen, oder müssen wir diese Kategorien in Zeiten zunehmend automatisierter Services überdenken?</a:t>
            </a:r>
          </a:p>
          <a:p>
            <a:pPr algn="l">
              <a:buFont typeface="Arial" panose="020B0604020202020204" pitchFamily="34" charset="0"/>
              <a:buChar char="•"/>
            </a:pPr>
            <a:r>
              <a:rPr lang="de-CH" sz="1800" b="0" i="0" dirty="0">
                <a:solidFill>
                  <a:srgbClr val="222222"/>
                </a:solidFill>
                <a:effectLst/>
              </a:rPr>
              <a:t>Soll es in unserem Portfolio noch "anfassbare" Produkte im herkömmlichen Sinne geben oder wird der Service an sich unser Produkt sein?</a:t>
            </a:r>
          </a:p>
          <a:p>
            <a:pPr marL="0" indent="0">
              <a:buNone/>
            </a:pPr>
            <a:endParaRPr lang="de-CH" sz="2000" dirty="0"/>
          </a:p>
        </p:txBody>
      </p:sp>
    </p:spTree>
    <p:extLst>
      <p:ext uri="{BB962C8B-B14F-4D97-AF65-F5344CB8AC3E}">
        <p14:creationId xmlns:p14="http://schemas.microsoft.com/office/powerpoint/2010/main" val="18551865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8C8B2D-0929-473B-9DCB-D41CD2D7E0E0}"/>
              </a:ext>
            </a:extLst>
          </p:cNvPr>
          <p:cNvSpPr>
            <a:spLocks noGrp="1"/>
          </p:cNvSpPr>
          <p:nvPr>
            <p:ph type="title"/>
          </p:nvPr>
        </p:nvSpPr>
        <p:spPr/>
        <p:txBody>
          <a:bodyPr/>
          <a:lstStyle/>
          <a:p>
            <a:r>
              <a:rPr lang="de-CH" dirty="0"/>
              <a:t>Service Strategie - Outsourcing</a:t>
            </a:r>
          </a:p>
        </p:txBody>
      </p:sp>
      <p:sp>
        <p:nvSpPr>
          <p:cNvPr id="3" name="Inhaltsplatzhalter 2">
            <a:extLst>
              <a:ext uri="{FF2B5EF4-FFF2-40B4-BE49-F238E27FC236}">
                <a16:creationId xmlns:a16="http://schemas.microsoft.com/office/drawing/2014/main" id="{4F6D0901-E629-442A-9CF1-BC3DB899CFE7}"/>
              </a:ext>
            </a:extLst>
          </p:cNvPr>
          <p:cNvSpPr>
            <a:spLocks noGrp="1"/>
          </p:cNvSpPr>
          <p:nvPr>
            <p:ph idx="1"/>
          </p:nvPr>
        </p:nvSpPr>
        <p:spPr>
          <a:xfrm>
            <a:off x="457200" y="1600200"/>
            <a:ext cx="8507288" cy="4525963"/>
          </a:xfrm>
        </p:spPr>
        <p:txBody>
          <a:bodyPr/>
          <a:lstStyle/>
          <a:p>
            <a:pPr marL="0" indent="0">
              <a:buNone/>
            </a:pPr>
            <a:r>
              <a:rPr lang="de-CH" sz="2000" b="1" dirty="0"/>
              <a:t>Definition</a:t>
            </a:r>
          </a:p>
          <a:p>
            <a:pPr marL="0" indent="0">
              <a:buNone/>
            </a:pPr>
            <a:r>
              <a:rPr lang="de-CH" sz="2000" dirty="0"/>
              <a:t>Auslagerung von Aufgaben an externe Dienstleister</a:t>
            </a:r>
          </a:p>
          <a:p>
            <a:pPr marL="0" indent="0">
              <a:buNone/>
            </a:pPr>
            <a:endParaRPr lang="de-CH" sz="2000" dirty="0"/>
          </a:p>
          <a:p>
            <a:pPr marL="0" indent="0">
              <a:buNone/>
            </a:pPr>
            <a:r>
              <a:rPr lang="de-CH" sz="2000" b="1" dirty="0"/>
              <a:t>Gründe</a:t>
            </a:r>
          </a:p>
          <a:p>
            <a:r>
              <a:rPr lang="de-CH" sz="2000" dirty="0"/>
              <a:t>Konzentration auf eigene Kernkompetenzen</a:t>
            </a:r>
          </a:p>
          <a:p>
            <a:r>
              <a:rPr lang="de-CH" sz="2000" dirty="0"/>
              <a:t>Mangel an Knowhow oder qualifizierten Mitarbeiter</a:t>
            </a:r>
          </a:p>
          <a:p>
            <a:r>
              <a:rPr lang="de-CH" sz="2000" dirty="0"/>
              <a:t>Kalkulierbare Kosten</a:t>
            </a:r>
          </a:p>
          <a:p>
            <a:r>
              <a:rPr lang="de-CH" sz="2000" dirty="0"/>
              <a:t>Schnellere Reaktion auf Veränderungen</a:t>
            </a:r>
          </a:p>
          <a:p>
            <a:r>
              <a:rPr lang="de-CH" sz="2000" dirty="0"/>
              <a:t>Höhere Leistung, bessere Performance</a:t>
            </a:r>
          </a:p>
          <a:p>
            <a:r>
              <a:rPr lang="de-CH" sz="2000" dirty="0"/>
              <a:t>Produktivitätsgewinn, da Service von Spezialisten angeboten</a:t>
            </a:r>
          </a:p>
          <a:p>
            <a:r>
              <a:rPr lang="de-CH" sz="2000" dirty="0"/>
              <a:t>Wegfallen der Wartungs- und Unterhaltskosten der eigenen Serverinfrastruktur</a:t>
            </a:r>
          </a:p>
          <a:p>
            <a:r>
              <a:rPr lang="de-CH" sz="2000" dirty="0"/>
              <a:t>Direkte Kosten wie Serverraummiete, Datensicherung </a:t>
            </a:r>
            <a:r>
              <a:rPr lang="de-CH" sz="2000" dirty="0" err="1"/>
              <a:t>ect.</a:t>
            </a:r>
            <a:r>
              <a:rPr lang="de-CH" sz="2000" dirty="0"/>
              <a:t> fallen weg</a:t>
            </a:r>
          </a:p>
          <a:p>
            <a:pPr marL="0" indent="0">
              <a:buNone/>
            </a:pPr>
            <a:endParaRPr lang="de-CH" sz="2000" dirty="0"/>
          </a:p>
          <a:p>
            <a:pPr marL="0" indent="0">
              <a:buNone/>
            </a:pPr>
            <a:endParaRPr lang="de-CH" sz="2000" dirty="0"/>
          </a:p>
        </p:txBody>
      </p:sp>
    </p:spTree>
    <p:extLst>
      <p:ext uri="{BB962C8B-B14F-4D97-AF65-F5344CB8AC3E}">
        <p14:creationId xmlns:p14="http://schemas.microsoft.com/office/powerpoint/2010/main" val="6058771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5317BA-F94A-4C04-9982-45673AFAEF98}"/>
              </a:ext>
            </a:extLst>
          </p:cNvPr>
          <p:cNvSpPr>
            <a:spLocks noGrp="1"/>
          </p:cNvSpPr>
          <p:nvPr>
            <p:ph type="title"/>
          </p:nvPr>
        </p:nvSpPr>
        <p:spPr/>
        <p:txBody>
          <a:bodyPr/>
          <a:lstStyle/>
          <a:p>
            <a:r>
              <a:rPr lang="de-CH" dirty="0"/>
              <a:t>Service Strategie - Outsourcing</a:t>
            </a:r>
          </a:p>
        </p:txBody>
      </p:sp>
      <p:sp>
        <p:nvSpPr>
          <p:cNvPr id="3" name="Inhaltsplatzhalter 2">
            <a:extLst>
              <a:ext uri="{FF2B5EF4-FFF2-40B4-BE49-F238E27FC236}">
                <a16:creationId xmlns:a16="http://schemas.microsoft.com/office/drawing/2014/main" id="{0FF1AC78-53AB-4928-8692-1D85A21C9BE7}"/>
              </a:ext>
            </a:extLst>
          </p:cNvPr>
          <p:cNvSpPr>
            <a:spLocks noGrp="1"/>
          </p:cNvSpPr>
          <p:nvPr>
            <p:ph idx="1"/>
          </p:nvPr>
        </p:nvSpPr>
        <p:spPr/>
        <p:txBody>
          <a:bodyPr/>
          <a:lstStyle/>
          <a:p>
            <a:pPr marL="0" indent="0">
              <a:buNone/>
            </a:pPr>
            <a:r>
              <a:rPr lang="de-CH" sz="2000" b="1" dirty="0"/>
              <a:t>Risiken und Nachteile</a:t>
            </a:r>
          </a:p>
          <a:p>
            <a:r>
              <a:rPr lang="de-CH" sz="2000" dirty="0"/>
              <a:t>Mangelnde Sorgfalt bei der Provider-Wahl, häufige Wechsel</a:t>
            </a:r>
          </a:p>
          <a:p>
            <a:r>
              <a:rPr lang="de-CH" sz="2000" dirty="0"/>
              <a:t>Abhängigkeit vom Provider</a:t>
            </a:r>
          </a:p>
          <a:p>
            <a:r>
              <a:rPr lang="de-CH" sz="2000" dirty="0"/>
              <a:t>Verlust von Wissen und Fertigkeiten</a:t>
            </a:r>
          </a:p>
          <a:p>
            <a:r>
              <a:rPr lang="de-CH" sz="2000" dirty="0"/>
              <a:t>Planungs- und Qualitätsrisiken: oft wird zu spät festgestellt, dass der Anforderungskatalog nicht erfüllt wird, respektive Voraussetzungen zur Leistungserbringung fehlen</a:t>
            </a:r>
          </a:p>
          <a:p>
            <a:pPr marL="0" indent="0">
              <a:buNone/>
            </a:pPr>
            <a:endParaRPr lang="de-CH" sz="2000" dirty="0"/>
          </a:p>
          <a:p>
            <a:pPr marL="0" indent="0">
              <a:buNone/>
            </a:pPr>
            <a:r>
              <a:rPr lang="de-CH" sz="2000" dirty="0"/>
              <a:t>Zusammenfassend: Der Nutzen eines Outsourcing ist hoch, das Risiko jedoch auch!</a:t>
            </a:r>
          </a:p>
        </p:txBody>
      </p:sp>
    </p:spTree>
    <p:extLst>
      <p:ext uri="{BB962C8B-B14F-4D97-AF65-F5344CB8AC3E}">
        <p14:creationId xmlns:p14="http://schemas.microsoft.com/office/powerpoint/2010/main" val="6474968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D84C0-7208-43EE-ABDB-E7B37A825CFE}"/>
              </a:ext>
            </a:extLst>
          </p:cNvPr>
          <p:cNvSpPr>
            <a:spLocks noGrp="1"/>
          </p:cNvSpPr>
          <p:nvPr>
            <p:ph type="title"/>
          </p:nvPr>
        </p:nvSpPr>
        <p:spPr/>
        <p:txBody>
          <a:bodyPr/>
          <a:lstStyle/>
          <a:p>
            <a:r>
              <a:rPr lang="de-CH" dirty="0"/>
              <a:t>Service Strategie - Outsourcing</a:t>
            </a:r>
          </a:p>
        </p:txBody>
      </p:sp>
      <p:sp>
        <p:nvSpPr>
          <p:cNvPr id="3" name="Inhaltsplatzhalter 2">
            <a:extLst>
              <a:ext uri="{FF2B5EF4-FFF2-40B4-BE49-F238E27FC236}">
                <a16:creationId xmlns:a16="http://schemas.microsoft.com/office/drawing/2014/main" id="{A5E0FDDD-5D79-44B7-A612-342722EDBA6F}"/>
              </a:ext>
            </a:extLst>
          </p:cNvPr>
          <p:cNvSpPr>
            <a:spLocks noGrp="1"/>
          </p:cNvSpPr>
          <p:nvPr>
            <p:ph idx="1"/>
          </p:nvPr>
        </p:nvSpPr>
        <p:spPr/>
        <p:txBody>
          <a:bodyPr/>
          <a:lstStyle/>
          <a:p>
            <a:pPr marL="0" indent="0">
              <a:buNone/>
            </a:pPr>
            <a:r>
              <a:rPr lang="de-CH" sz="2000" b="1" dirty="0"/>
              <a:t>Beispiele</a:t>
            </a:r>
          </a:p>
          <a:p>
            <a:pPr marL="0" indent="0">
              <a:buNone/>
            </a:pPr>
            <a:endParaRPr lang="de-CH" sz="2000" dirty="0"/>
          </a:p>
        </p:txBody>
      </p:sp>
      <p:pic>
        <p:nvPicPr>
          <p:cNvPr id="5" name="Grafik 4">
            <a:extLst>
              <a:ext uri="{FF2B5EF4-FFF2-40B4-BE49-F238E27FC236}">
                <a16:creationId xmlns:a16="http://schemas.microsoft.com/office/drawing/2014/main" id="{2DFB7E4A-B84A-406F-8A5A-3036C51B6693}"/>
              </a:ext>
            </a:extLst>
          </p:cNvPr>
          <p:cNvPicPr>
            <a:picLocks noChangeAspect="1"/>
          </p:cNvPicPr>
          <p:nvPr/>
        </p:nvPicPr>
        <p:blipFill>
          <a:blip r:embed="rId2"/>
          <a:stretch>
            <a:fillRect/>
          </a:stretch>
        </p:blipFill>
        <p:spPr>
          <a:xfrm>
            <a:off x="539552" y="2151195"/>
            <a:ext cx="8435280" cy="4004965"/>
          </a:xfrm>
          <a:prstGeom prst="rect">
            <a:avLst/>
          </a:prstGeom>
        </p:spPr>
      </p:pic>
    </p:spTree>
    <p:extLst>
      <p:ext uri="{BB962C8B-B14F-4D97-AF65-F5344CB8AC3E}">
        <p14:creationId xmlns:p14="http://schemas.microsoft.com/office/powerpoint/2010/main" val="16487757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BEE30D-4EA0-4776-8AC6-3866700A8435}"/>
              </a:ext>
            </a:extLst>
          </p:cNvPr>
          <p:cNvSpPr>
            <a:spLocks noGrp="1"/>
          </p:cNvSpPr>
          <p:nvPr>
            <p:ph type="title"/>
          </p:nvPr>
        </p:nvSpPr>
        <p:spPr/>
        <p:txBody>
          <a:bodyPr>
            <a:normAutofit/>
          </a:bodyPr>
          <a:lstStyle/>
          <a:p>
            <a:r>
              <a:rPr lang="de-CH" dirty="0"/>
              <a:t>Service Strategie - Outsourcing</a:t>
            </a:r>
          </a:p>
        </p:txBody>
      </p:sp>
      <p:sp>
        <p:nvSpPr>
          <p:cNvPr id="3" name="Inhaltsplatzhalter 2">
            <a:extLst>
              <a:ext uri="{FF2B5EF4-FFF2-40B4-BE49-F238E27FC236}">
                <a16:creationId xmlns:a16="http://schemas.microsoft.com/office/drawing/2014/main" id="{0A7BAB1D-CA6A-41FC-8EB2-FF5A0C6E164F}"/>
              </a:ext>
            </a:extLst>
          </p:cNvPr>
          <p:cNvSpPr>
            <a:spLocks noGrp="1"/>
          </p:cNvSpPr>
          <p:nvPr>
            <p:ph idx="1"/>
          </p:nvPr>
        </p:nvSpPr>
        <p:spPr/>
        <p:txBody>
          <a:bodyPr/>
          <a:lstStyle/>
          <a:p>
            <a:pPr marL="0" indent="0">
              <a:buNone/>
            </a:pPr>
            <a:r>
              <a:rPr lang="de-CH" sz="2000" b="1" dirty="0"/>
              <a:t>Zusammenhängendes</a:t>
            </a:r>
          </a:p>
          <a:p>
            <a:pPr marL="0" indent="0">
              <a:lnSpc>
                <a:spcPct val="150000"/>
              </a:lnSpc>
              <a:buNone/>
              <a:tabLst>
                <a:tab pos="2151063" algn="l"/>
              </a:tabLst>
            </a:pPr>
            <a:r>
              <a:rPr lang="de-CH" sz="2000" dirty="0" err="1"/>
              <a:t>Backsourcing</a:t>
            </a:r>
            <a:r>
              <a:rPr lang="de-CH" sz="2000" dirty="0"/>
              <a:t>: 	Auslagerung in die eigene Firma wieder 	zurückholen</a:t>
            </a:r>
          </a:p>
          <a:p>
            <a:pPr marL="0" indent="0">
              <a:lnSpc>
                <a:spcPct val="150000"/>
              </a:lnSpc>
              <a:buNone/>
              <a:tabLst>
                <a:tab pos="2151063" algn="l"/>
              </a:tabLst>
            </a:pPr>
            <a:r>
              <a:rPr lang="de-CH" sz="2000" dirty="0" err="1"/>
              <a:t>Onshoring</a:t>
            </a:r>
            <a:r>
              <a:rPr lang="de-CH" sz="2000" b="1" dirty="0"/>
              <a:t>:</a:t>
            </a:r>
            <a:r>
              <a:rPr lang="de-CH" sz="2000" dirty="0"/>
              <a:t>	Auslagerung im eigenen Land</a:t>
            </a:r>
          </a:p>
          <a:p>
            <a:pPr marL="0" indent="0">
              <a:lnSpc>
                <a:spcPct val="150000"/>
              </a:lnSpc>
              <a:buNone/>
              <a:tabLst>
                <a:tab pos="2151063" algn="l"/>
              </a:tabLst>
            </a:pPr>
            <a:r>
              <a:rPr lang="de-CH" sz="2000" dirty="0"/>
              <a:t>Offshoring: 	Auslagerung ins Ausland</a:t>
            </a:r>
          </a:p>
          <a:p>
            <a:pPr marL="400050" lvl="1" indent="0">
              <a:lnSpc>
                <a:spcPct val="150000"/>
              </a:lnSpc>
              <a:buNone/>
              <a:tabLst>
                <a:tab pos="2151063" algn="l"/>
              </a:tabLst>
            </a:pPr>
            <a:r>
              <a:rPr lang="de-CH" sz="1600" dirty="0"/>
              <a:t>Nearshoring: 	Nahes Ausland (Europa)</a:t>
            </a:r>
          </a:p>
          <a:p>
            <a:pPr marL="400050" lvl="1" indent="0">
              <a:lnSpc>
                <a:spcPct val="150000"/>
              </a:lnSpc>
              <a:buNone/>
              <a:tabLst>
                <a:tab pos="2151063" algn="l"/>
              </a:tabLst>
            </a:pPr>
            <a:r>
              <a:rPr lang="de-CH" sz="1600" dirty="0" err="1"/>
              <a:t>Farshoring</a:t>
            </a:r>
            <a:r>
              <a:rPr lang="de-CH" sz="1600" dirty="0"/>
              <a:t>:	Weit entferntes Ausland (Ausserhalb Europa)</a:t>
            </a:r>
          </a:p>
          <a:p>
            <a:pPr marL="0" indent="0">
              <a:buNone/>
            </a:pPr>
            <a:endParaRPr lang="de-CH" dirty="0"/>
          </a:p>
          <a:p>
            <a:pPr marL="0" indent="0">
              <a:buNone/>
            </a:pPr>
            <a:endParaRPr lang="de-CH" dirty="0"/>
          </a:p>
        </p:txBody>
      </p:sp>
    </p:spTree>
    <p:extLst>
      <p:ext uri="{BB962C8B-B14F-4D97-AF65-F5344CB8AC3E}">
        <p14:creationId xmlns:p14="http://schemas.microsoft.com/office/powerpoint/2010/main" val="7101073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A8B32D-F9E6-401F-85E6-7794F26B9E36}"/>
              </a:ext>
            </a:extLst>
          </p:cNvPr>
          <p:cNvSpPr>
            <a:spLocks noGrp="1"/>
          </p:cNvSpPr>
          <p:nvPr>
            <p:ph type="title"/>
          </p:nvPr>
        </p:nvSpPr>
        <p:spPr/>
        <p:txBody>
          <a:bodyPr/>
          <a:lstStyle/>
          <a:p>
            <a:r>
              <a:rPr lang="de-CH" dirty="0"/>
              <a:t>Ressourcen und Fähigkeiten</a:t>
            </a:r>
          </a:p>
        </p:txBody>
      </p:sp>
      <p:sp>
        <p:nvSpPr>
          <p:cNvPr id="3" name="Inhaltsplatzhalter 2">
            <a:extLst>
              <a:ext uri="{FF2B5EF4-FFF2-40B4-BE49-F238E27FC236}">
                <a16:creationId xmlns:a16="http://schemas.microsoft.com/office/drawing/2014/main" id="{2EBE8927-B9EF-47CB-8C99-622662AFFA09}"/>
              </a:ext>
            </a:extLst>
          </p:cNvPr>
          <p:cNvSpPr>
            <a:spLocks noGrp="1"/>
          </p:cNvSpPr>
          <p:nvPr>
            <p:ph idx="1"/>
          </p:nvPr>
        </p:nvSpPr>
        <p:spPr/>
        <p:txBody>
          <a:bodyPr/>
          <a:lstStyle/>
          <a:p>
            <a:r>
              <a:rPr lang="de-CH" sz="2400" b="0" i="0" dirty="0">
                <a:solidFill>
                  <a:srgbClr val="222222"/>
                </a:solidFill>
                <a:effectLst/>
                <a:latin typeface="Droid Sans"/>
              </a:rPr>
              <a:t>Zu den Fähigkeiten und Ressourcen gehören Prozesse und Organisation, benötigte Infrastruktur und Applikationen genauso wie die Mitarbeiter, deren Wissen und die verfügbaren finanziellen Mittel. </a:t>
            </a:r>
            <a:endParaRPr lang="de-CH" sz="2400" dirty="0"/>
          </a:p>
        </p:txBody>
      </p:sp>
      <p:pic>
        <p:nvPicPr>
          <p:cNvPr id="5" name="Grafik 4">
            <a:extLst>
              <a:ext uri="{FF2B5EF4-FFF2-40B4-BE49-F238E27FC236}">
                <a16:creationId xmlns:a16="http://schemas.microsoft.com/office/drawing/2014/main" id="{611076F9-038B-4B75-9EA0-66174AA1CAB6}"/>
              </a:ext>
            </a:extLst>
          </p:cNvPr>
          <p:cNvPicPr>
            <a:picLocks noChangeAspect="1"/>
          </p:cNvPicPr>
          <p:nvPr/>
        </p:nvPicPr>
        <p:blipFill>
          <a:blip r:embed="rId3"/>
          <a:stretch>
            <a:fillRect/>
          </a:stretch>
        </p:blipFill>
        <p:spPr>
          <a:xfrm>
            <a:off x="1907704" y="3373628"/>
            <a:ext cx="5580112" cy="3290342"/>
          </a:xfrm>
          <a:prstGeom prst="rect">
            <a:avLst/>
          </a:prstGeom>
        </p:spPr>
      </p:pic>
    </p:spTree>
    <p:extLst>
      <p:ext uri="{BB962C8B-B14F-4D97-AF65-F5344CB8AC3E}">
        <p14:creationId xmlns:p14="http://schemas.microsoft.com/office/powerpoint/2010/main" val="28088478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8DF2BB-7FF8-4D6B-B8ED-AB5A5968433C}"/>
              </a:ext>
            </a:extLst>
          </p:cNvPr>
          <p:cNvSpPr>
            <a:spLocks noGrp="1"/>
          </p:cNvSpPr>
          <p:nvPr>
            <p:ph type="title"/>
          </p:nvPr>
        </p:nvSpPr>
        <p:spPr/>
        <p:txBody>
          <a:bodyPr/>
          <a:lstStyle/>
          <a:p>
            <a:r>
              <a:rPr lang="de-CH" dirty="0"/>
              <a:t>Portfolio von IT-Services</a:t>
            </a:r>
          </a:p>
        </p:txBody>
      </p:sp>
      <p:pic>
        <p:nvPicPr>
          <p:cNvPr id="2050" name="Picture 2">
            <a:extLst>
              <a:ext uri="{FF2B5EF4-FFF2-40B4-BE49-F238E27FC236}">
                <a16:creationId xmlns:a16="http://schemas.microsoft.com/office/drawing/2014/main" id="{0C19E230-33B1-44E2-8C62-2E34E13418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53" b="9054"/>
          <a:stretch/>
        </p:blipFill>
        <p:spPr bwMode="auto">
          <a:xfrm>
            <a:off x="569506" y="2492896"/>
            <a:ext cx="7972425" cy="3960440"/>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00C33AAE-1318-493E-871E-2D93AD4A7984}"/>
              </a:ext>
            </a:extLst>
          </p:cNvPr>
          <p:cNvSpPr txBox="1"/>
          <p:nvPr/>
        </p:nvSpPr>
        <p:spPr>
          <a:xfrm>
            <a:off x="564720" y="1817883"/>
            <a:ext cx="7720285" cy="646331"/>
          </a:xfrm>
          <a:prstGeom prst="rect">
            <a:avLst/>
          </a:prstGeom>
          <a:noFill/>
        </p:spPr>
        <p:txBody>
          <a:bodyPr wrap="square" rtlCol="0">
            <a:spAutoFit/>
          </a:bodyPr>
          <a:lstStyle/>
          <a:p>
            <a:r>
              <a:rPr lang="de-CH" dirty="0"/>
              <a:t>Im Services-Portfolio sehen Sie die vollständige Liste aller Services, die vom Service Provider verwaltet und angeboten werden.</a:t>
            </a:r>
          </a:p>
        </p:txBody>
      </p:sp>
    </p:spTree>
    <p:extLst>
      <p:ext uri="{BB962C8B-B14F-4D97-AF65-F5344CB8AC3E}">
        <p14:creationId xmlns:p14="http://schemas.microsoft.com/office/powerpoint/2010/main" val="17777297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FFFDD4-6011-4C36-B20E-5DA8D052B950}"/>
              </a:ext>
            </a:extLst>
          </p:cNvPr>
          <p:cNvSpPr>
            <a:spLocks noGrp="1"/>
          </p:cNvSpPr>
          <p:nvPr>
            <p:ph type="title"/>
          </p:nvPr>
        </p:nvSpPr>
        <p:spPr/>
        <p:txBody>
          <a:bodyPr/>
          <a:lstStyle/>
          <a:p>
            <a:r>
              <a:rPr lang="de-CH" dirty="0"/>
              <a:t>Beschreibung eines IT-Service</a:t>
            </a:r>
          </a:p>
        </p:txBody>
      </p:sp>
      <p:sp>
        <p:nvSpPr>
          <p:cNvPr id="3" name="Inhaltsplatzhalter 2">
            <a:extLst>
              <a:ext uri="{FF2B5EF4-FFF2-40B4-BE49-F238E27FC236}">
                <a16:creationId xmlns:a16="http://schemas.microsoft.com/office/drawing/2014/main" id="{D84E3DEB-3E8F-4AD9-8DA6-7BE58F73C148}"/>
              </a:ext>
            </a:extLst>
          </p:cNvPr>
          <p:cNvSpPr>
            <a:spLocks noGrp="1"/>
          </p:cNvSpPr>
          <p:nvPr>
            <p:ph idx="1"/>
          </p:nvPr>
        </p:nvSpPr>
        <p:spPr/>
        <p:txBody>
          <a:bodyPr/>
          <a:lstStyle/>
          <a:p>
            <a:pPr marL="0" indent="0">
              <a:buNone/>
            </a:pPr>
            <a:r>
              <a:rPr lang="de-CH" sz="2000" dirty="0"/>
              <a:t>Damit der Kunde weiss, was er mit dem IT-Service erhält, wir ein Service immer umschrieben.</a:t>
            </a:r>
          </a:p>
          <a:p>
            <a:pPr marL="0" indent="0">
              <a:buNone/>
            </a:pPr>
            <a:endParaRPr lang="de-CH" sz="2000" dirty="0"/>
          </a:p>
          <a:p>
            <a:pPr marL="0" indent="0">
              <a:buNone/>
            </a:pPr>
            <a:r>
              <a:rPr lang="de-CH" sz="2000" dirty="0"/>
              <a:t>Inhalt einer Servicebeschreibung:</a:t>
            </a:r>
          </a:p>
          <a:p>
            <a:r>
              <a:rPr lang="de-CH" sz="1400" dirty="0"/>
              <a:t>Beschreibung</a:t>
            </a:r>
          </a:p>
          <a:p>
            <a:r>
              <a:rPr lang="de-CH" sz="1400" dirty="0"/>
              <a:t>Help-Desk</a:t>
            </a:r>
          </a:p>
          <a:p>
            <a:r>
              <a:rPr lang="de-CH" sz="1400" dirty="0"/>
              <a:t>Servicekategorie (Betriebszeiten, Supportbereitschaft, Verfügbarkeit)</a:t>
            </a:r>
          </a:p>
          <a:p>
            <a:r>
              <a:rPr lang="de-CH" sz="1400" dirty="0"/>
              <a:t>Bearbeitung von Störungsmeldungen</a:t>
            </a:r>
          </a:p>
          <a:p>
            <a:r>
              <a:rPr lang="de-CH" sz="1400" dirty="0"/>
              <a:t>Klassifizierung von Störungsmeldungen</a:t>
            </a:r>
          </a:p>
          <a:p>
            <a:r>
              <a:rPr lang="de-CH" sz="1400" dirty="0"/>
              <a:t>Hardware-Austausch bei Störungen</a:t>
            </a:r>
          </a:p>
          <a:p>
            <a:r>
              <a:rPr lang="de-CH" sz="1400" dirty="0"/>
              <a:t>Verfügbarkeiten</a:t>
            </a:r>
          </a:p>
          <a:p>
            <a:r>
              <a:rPr lang="de-CH" sz="1400" dirty="0"/>
              <a:t>Performance</a:t>
            </a:r>
          </a:p>
          <a:p>
            <a:r>
              <a:rPr lang="de-CH" sz="1400" dirty="0"/>
              <a:t>Systemüberwachung</a:t>
            </a:r>
          </a:p>
          <a:p>
            <a:r>
              <a:rPr lang="de-CH" sz="1400" dirty="0" err="1"/>
              <a:t>Warungsfenster</a:t>
            </a:r>
            <a:endParaRPr lang="de-CH" sz="1400" dirty="0"/>
          </a:p>
          <a:p>
            <a:r>
              <a:rPr lang="de-CH" sz="1400" dirty="0"/>
              <a:t>Entschädigung und Abrechnung</a:t>
            </a:r>
          </a:p>
          <a:p>
            <a:r>
              <a:rPr lang="de-CH" sz="1400" dirty="0"/>
              <a:t>Datenschutz</a:t>
            </a:r>
          </a:p>
          <a:p>
            <a:r>
              <a:rPr lang="de-CH" sz="1400" dirty="0"/>
              <a:t>Kontaktperson / Kontaktdaten</a:t>
            </a:r>
          </a:p>
        </p:txBody>
      </p:sp>
    </p:spTree>
    <p:extLst>
      <p:ext uri="{BB962C8B-B14F-4D97-AF65-F5344CB8AC3E}">
        <p14:creationId xmlns:p14="http://schemas.microsoft.com/office/powerpoint/2010/main" val="3722389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2">
            <a:extLst>
              <a:ext uri="{FF2B5EF4-FFF2-40B4-BE49-F238E27FC236}">
                <a16:creationId xmlns:a16="http://schemas.microsoft.com/office/drawing/2014/main" id="{8F1031FA-687F-4C3F-957B-CD22D23D43C8}"/>
              </a:ext>
            </a:extLst>
          </p:cNvPr>
          <p:cNvSpPr>
            <a:spLocks noGrp="1"/>
          </p:cNvSpPr>
          <p:nvPr>
            <p:ph idx="1"/>
          </p:nvPr>
        </p:nvSpPr>
        <p:spPr>
          <a:xfrm>
            <a:off x="584967" y="1772816"/>
            <a:ext cx="8229600" cy="4525963"/>
          </a:xfrm>
        </p:spPr>
        <p:txBody>
          <a:bodyPr/>
          <a:lstStyle/>
          <a:p>
            <a:pPr marL="0" indent="0">
              <a:buNone/>
            </a:pPr>
            <a:r>
              <a:rPr lang="de-CH" sz="2000" dirty="0"/>
              <a:t>Im Kundenmanagement ist die Zusammenarbeit zwischen dem Service Provider und dem Kunden geregelt.</a:t>
            </a:r>
          </a:p>
          <a:p>
            <a:pPr marL="0" indent="0">
              <a:buNone/>
            </a:pPr>
            <a:endParaRPr lang="de-CH" sz="2000" dirty="0"/>
          </a:p>
          <a:p>
            <a:pPr marL="0" indent="0">
              <a:buNone/>
            </a:pPr>
            <a:r>
              <a:rPr lang="de-CH" sz="2000" b="1" dirty="0"/>
              <a:t>Ziel</a:t>
            </a:r>
          </a:p>
          <a:p>
            <a:r>
              <a:rPr lang="de-CH" sz="2000" dirty="0"/>
              <a:t>Verbesserung der Kundenorientierung</a:t>
            </a:r>
          </a:p>
          <a:p>
            <a:r>
              <a:rPr lang="de-CH" sz="2000" dirty="0"/>
              <a:t>Stabilisierung gefährdeter Kundenbeziehung</a:t>
            </a:r>
          </a:p>
          <a:p>
            <a:r>
              <a:rPr lang="de-CH" sz="2000" dirty="0"/>
              <a:t>Erhöhung Kundenbindung</a:t>
            </a:r>
          </a:p>
          <a:p>
            <a:pPr marL="0" indent="0">
              <a:buNone/>
            </a:pPr>
            <a:endParaRPr lang="de-CH" sz="2000" dirty="0"/>
          </a:p>
          <a:p>
            <a:pPr marL="0" indent="0">
              <a:buNone/>
            </a:pPr>
            <a:endParaRPr lang="de-CH" sz="2000" dirty="0"/>
          </a:p>
        </p:txBody>
      </p:sp>
      <p:sp>
        <p:nvSpPr>
          <p:cNvPr id="2" name="Titel 1">
            <a:extLst>
              <a:ext uri="{FF2B5EF4-FFF2-40B4-BE49-F238E27FC236}">
                <a16:creationId xmlns:a16="http://schemas.microsoft.com/office/drawing/2014/main" id="{7A65E6F4-4554-4958-9710-274E3F78CF78}"/>
              </a:ext>
            </a:extLst>
          </p:cNvPr>
          <p:cNvSpPr>
            <a:spLocks noGrp="1"/>
          </p:cNvSpPr>
          <p:nvPr>
            <p:ph type="title"/>
          </p:nvPr>
        </p:nvSpPr>
        <p:spPr/>
        <p:txBody>
          <a:bodyPr/>
          <a:lstStyle/>
          <a:p>
            <a:r>
              <a:rPr lang="de-CH" dirty="0"/>
              <a:t>Kundenmanagement</a:t>
            </a:r>
          </a:p>
        </p:txBody>
      </p:sp>
      <p:pic>
        <p:nvPicPr>
          <p:cNvPr id="2050" name="Picture 2">
            <a:extLst>
              <a:ext uri="{FF2B5EF4-FFF2-40B4-BE49-F238E27FC236}">
                <a16:creationId xmlns:a16="http://schemas.microsoft.com/office/drawing/2014/main" id="{7B97A5C5-1B23-4412-9463-04A308E8C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0267" y="4293096"/>
            <a:ext cx="7239000" cy="197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7230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6F269C-168F-4FE2-85B0-E9529DB9C459}"/>
              </a:ext>
            </a:extLst>
          </p:cNvPr>
          <p:cNvSpPr>
            <a:spLocks noGrp="1"/>
          </p:cNvSpPr>
          <p:nvPr>
            <p:ph type="title"/>
          </p:nvPr>
        </p:nvSpPr>
        <p:spPr/>
        <p:txBody>
          <a:bodyPr/>
          <a:lstStyle/>
          <a:p>
            <a:r>
              <a:rPr lang="de-CH" dirty="0"/>
              <a:t>Service Review</a:t>
            </a:r>
          </a:p>
        </p:txBody>
      </p:sp>
      <p:sp>
        <p:nvSpPr>
          <p:cNvPr id="3" name="Inhaltsplatzhalter 2">
            <a:extLst>
              <a:ext uri="{FF2B5EF4-FFF2-40B4-BE49-F238E27FC236}">
                <a16:creationId xmlns:a16="http://schemas.microsoft.com/office/drawing/2014/main" id="{CE4AC381-8AE5-4752-AB36-1D57B84D55E8}"/>
              </a:ext>
            </a:extLst>
          </p:cNvPr>
          <p:cNvSpPr>
            <a:spLocks noGrp="1"/>
          </p:cNvSpPr>
          <p:nvPr>
            <p:ph idx="1"/>
          </p:nvPr>
        </p:nvSpPr>
        <p:spPr/>
        <p:txBody>
          <a:bodyPr/>
          <a:lstStyle/>
          <a:p>
            <a:pPr marL="0" indent="0">
              <a:buNone/>
            </a:pPr>
            <a:r>
              <a:rPr lang="de-CH" sz="2000" b="1" dirty="0"/>
              <a:t>Definition:</a:t>
            </a:r>
          </a:p>
          <a:p>
            <a:pPr marL="0" indent="0">
              <a:buNone/>
            </a:pPr>
            <a:r>
              <a:rPr lang="de-CH" sz="2000" dirty="0"/>
              <a:t>Ein Service Review ist eine Überprüfung der Services einer Organisation, um potenzielle Verbesserungen bei der Servicebreitstellung zu ermitteln. Die Ergebnisse der Überprüfung werden in einem Bericht (Protokoll) festgehalten.</a:t>
            </a:r>
          </a:p>
          <a:p>
            <a:pPr marL="0" indent="0">
              <a:buNone/>
            </a:pPr>
            <a:r>
              <a:rPr lang="de-CH" sz="2000" b="1" dirty="0"/>
              <a:t>Ziel:</a:t>
            </a:r>
          </a:p>
          <a:p>
            <a:pPr marL="0" indent="0">
              <a:buNone/>
            </a:pPr>
            <a:r>
              <a:rPr lang="de-CH" sz="2000" b="0" i="0" dirty="0">
                <a:solidFill>
                  <a:srgbClr val="222222"/>
                </a:solidFill>
                <a:effectLst/>
                <a:latin typeface="Arial" panose="020B0604020202020204" pitchFamily="34" charset="0"/>
              </a:rPr>
              <a:t>Die Service-Qualität dort zu verbessern, wo dies erforderlich ist, und - wann immer dies möglich ist - die Services noch wirtschaftlicher zu erstellen.</a:t>
            </a:r>
          </a:p>
          <a:p>
            <a:pPr marL="0" indent="0">
              <a:buNone/>
            </a:pPr>
            <a:r>
              <a:rPr lang="de-CH" sz="2000" b="1" dirty="0">
                <a:solidFill>
                  <a:srgbClr val="222222"/>
                </a:solidFill>
              </a:rPr>
              <a:t>Teilnehmer</a:t>
            </a:r>
          </a:p>
          <a:p>
            <a:pPr marL="0" indent="0">
              <a:buNone/>
            </a:pPr>
            <a:r>
              <a:rPr lang="de-CH" sz="2000" dirty="0">
                <a:solidFill>
                  <a:srgbClr val="222222"/>
                </a:solidFill>
              </a:rPr>
              <a:t>Findet zwischen dem Vertreter des Leistungsempfängers und dem Vertreter des </a:t>
            </a:r>
            <a:r>
              <a:rPr lang="de-CH" sz="2000" dirty="0" err="1">
                <a:solidFill>
                  <a:srgbClr val="222222"/>
                </a:solidFill>
              </a:rPr>
              <a:t>Servie</a:t>
            </a:r>
            <a:r>
              <a:rPr lang="de-CH" sz="2000" dirty="0">
                <a:solidFill>
                  <a:srgbClr val="222222"/>
                </a:solidFill>
              </a:rPr>
              <a:t> Providers statt.</a:t>
            </a:r>
          </a:p>
          <a:p>
            <a:pPr marL="0" indent="0">
              <a:buNone/>
            </a:pPr>
            <a:r>
              <a:rPr lang="de-CH" sz="2000" b="1" dirty="0">
                <a:solidFill>
                  <a:srgbClr val="222222"/>
                </a:solidFill>
              </a:rPr>
              <a:t>Inhalt eines Berichts</a:t>
            </a:r>
          </a:p>
          <a:p>
            <a:pPr marL="0" indent="0">
              <a:buNone/>
            </a:pPr>
            <a:r>
              <a:rPr lang="de-CH" sz="2000" dirty="0"/>
              <a:t>Siehe </a:t>
            </a:r>
            <a:r>
              <a:rPr lang="de-CH" sz="2000" dirty="0">
                <a:hlinkClick r:id="rId2"/>
              </a:rPr>
              <a:t>Link</a:t>
            </a:r>
            <a:endParaRPr lang="de-CH" sz="2000" dirty="0"/>
          </a:p>
        </p:txBody>
      </p:sp>
    </p:spTree>
    <p:extLst>
      <p:ext uri="{BB962C8B-B14F-4D97-AF65-F5344CB8AC3E}">
        <p14:creationId xmlns:p14="http://schemas.microsoft.com/office/powerpoint/2010/main" val="4428838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96FB3-8245-42F8-BD7A-513E7AE5F8A6}"/>
              </a:ext>
            </a:extLst>
          </p:cNvPr>
          <p:cNvSpPr>
            <a:spLocks noGrp="1"/>
          </p:cNvSpPr>
          <p:nvPr>
            <p:ph type="title"/>
          </p:nvPr>
        </p:nvSpPr>
        <p:spPr/>
        <p:txBody>
          <a:bodyPr/>
          <a:lstStyle/>
          <a:p>
            <a:r>
              <a:rPr lang="de-CH" dirty="0"/>
              <a:t>Protokoll eines Service Review</a:t>
            </a:r>
          </a:p>
        </p:txBody>
      </p:sp>
      <p:pic>
        <p:nvPicPr>
          <p:cNvPr id="3074" name="Picture 2">
            <a:extLst>
              <a:ext uri="{FF2B5EF4-FFF2-40B4-BE49-F238E27FC236}">
                <a16:creationId xmlns:a16="http://schemas.microsoft.com/office/drawing/2014/main" id="{9331D789-0D02-4ADC-839E-33C3C4A791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20" b="4851"/>
          <a:stretch/>
        </p:blipFill>
        <p:spPr bwMode="auto">
          <a:xfrm>
            <a:off x="2051720" y="1569034"/>
            <a:ext cx="5040560" cy="5278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4000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DB077B-2244-4B1E-9677-155E4364DF95}"/>
              </a:ext>
            </a:extLst>
          </p:cNvPr>
          <p:cNvSpPr>
            <a:spLocks noGrp="1"/>
          </p:cNvSpPr>
          <p:nvPr>
            <p:ph type="title"/>
          </p:nvPr>
        </p:nvSpPr>
        <p:spPr/>
        <p:txBody>
          <a:bodyPr/>
          <a:lstStyle/>
          <a:p>
            <a:r>
              <a:rPr lang="de-CH" dirty="0"/>
              <a:t>Repetitionen</a:t>
            </a:r>
          </a:p>
        </p:txBody>
      </p:sp>
      <p:sp>
        <p:nvSpPr>
          <p:cNvPr id="4" name="Inhaltsplatzhalter 2">
            <a:extLst>
              <a:ext uri="{FF2B5EF4-FFF2-40B4-BE49-F238E27FC236}">
                <a16:creationId xmlns:a16="http://schemas.microsoft.com/office/drawing/2014/main" id="{704DF351-FDDD-4CA7-865C-FF9633D73753}"/>
              </a:ext>
            </a:extLst>
          </p:cNvPr>
          <p:cNvSpPr>
            <a:spLocks noGrp="1"/>
          </p:cNvSpPr>
          <p:nvPr>
            <p:ph idx="1"/>
          </p:nvPr>
        </p:nvSpPr>
        <p:spPr>
          <a:xfrm>
            <a:off x="457200" y="1600200"/>
            <a:ext cx="8229600" cy="4525963"/>
          </a:xfrm>
        </p:spPr>
        <p:txBody>
          <a:bodyPr anchor="t"/>
          <a:lstStyle/>
          <a:p>
            <a:r>
              <a:rPr lang="de-CH" b="0" i="0" dirty="0">
                <a:effectLst/>
                <a:latin typeface="Arial"/>
                <a:cs typeface="Arial"/>
              </a:rPr>
              <a:t>Aufgabe</a:t>
            </a:r>
            <a:r>
              <a:rPr lang="de-CH" dirty="0">
                <a:latin typeface="Arial"/>
                <a:cs typeface="Arial"/>
              </a:rPr>
              <a:t> – </a:t>
            </a:r>
            <a:r>
              <a:rPr lang="de-CH" i="1" dirty="0">
                <a:latin typeface="Arial"/>
                <a:cs typeface="Arial"/>
              </a:rPr>
              <a:t>Einzelarbeit</a:t>
            </a:r>
            <a:r>
              <a:rPr lang="de-CH" dirty="0">
                <a:latin typeface="Arial"/>
                <a:cs typeface="Arial"/>
              </a:rPr>
              <a:t>:</a:t>
            </a:r>
            <a:r>
              <a:rPr lang="de-CH" b="0" i="0" dirty="0">
                <a:effectLst/>
                <a:latin typeface="Arial"/>
                <a:cs typeface="Arial"/>
              </a:rPr>
              <a:t>	</a:t>
            </a:r>
          </a:p>
          <a:p>
            <a:pPr marL="2781300" indent="-457200">
              <a:buFont typeface="+mj-lt"/>
              <a:buAutoNum type="arabicPeriod"/>
            </a:pPr>
            <a:r>
              <a:rPr lang="de-CH" sz="2000" dirty="0"/>
              <a:t>Erstellen Sie zwei Fragen über den Teil A</a:t>
            </a:r>
          </a:p>
          <a:p>
            <a:pPr marL="2781300" indent="-457200">
              <a:buFont typeface="+mj-lt"/>
              <a:buAutoNum type="arabicPeriod"/>
            </a:pPr>
            <a:r>
              <a:rPr lang="de-CH" sz="2000" dirty="0"/>
              <a:t>Erstellen Sie eine Frage über den Service Strategie Prozess, welchen Sie vorgetragen haben.</a:t>
            </a:r>
          </a:p>
          <a:p>
            <a:pPr marL="2781300" indent="-457200">
              <a:buFont typeface="+mj-lt"/>
              <a:buAutoNum type="arabicPeriod"/>
            </a:pPr>
            <a:r>
              <a:rPr lang="de-CH" sz="2000" dirty="0"/>
              <a:t>Später stellen Sie diese Fragen der Klasse und wir versuchen die Fragen zu beantworten.</a:t>
            </a:r>
          </a:p>
          <a:p>
            <a:r>
              <a:rPr lang="de-CH" dirty="0"/>
              <a:t>Zeit:		</a:t>
            </a:r>
            <a:r>
              <a:rPr lang="de-CH" sz="2000" dirty="0"/>
              <a:t>10 Minuten</a:t>
            </a:r>
          </a:p>
          <a:p>
            <a:r>
              <a:rPr lang="de-CH" dirty="0">
                <a:latin typeface="Arial"/>
                <a:cs typeface="Arial"/>
              </a:rPr>
              <a:t>Abgabe: 	</a:t>
            </a:r>
            <a:r>
              <a:rPr lang="de-CH" sz="2000" dirty="0"/>
              <a:t>Teams </a:t>
            </a:r>
            <a:r>
              <a:rPr lang="de-CH" sz="2000" dirty="0">
                <a:sym typeface="Wingdings" panose="05000000000000000000" pitchFamily="2" charset="2"/>
              </a:rPr>
              <a:t> </a:t>
            </a:r>
            <a:r>
              <a:rPr lang="de-CH" sz="2000" dirty="0" err="1">
                <a:sym typeface="Wingdings" panose="05000000000000000000" pitchFamily="2" charset="2"/>
              </a:rPr>
              <a:t>K</a:t>
            </a:r>
            <a:r>
              <a:rPr lang="de-CH" sz="2000" dirty="0" err="1"/>
              <a:t>urznotitzen</a:t>
            </a:r>
            <a:r>
              <a:rPr lang="de-CH" sz="2000" dirty="0"/>
              <a:t> </a:t>
            </a:r>
            <a:r>
              <a:rPr lang="de-CH" sz="2000" dirty="0">
                <a:sym typeface="Wingdings" panose="05000000000000000000" pitchFamily="2" charset="2"/>
              </a:rPr>
              <a:t> _</a:t>
            </a:r>
            <a:r>
              <a:rPr lang="de-CH" sz="2000" dirty="0" err="1">
                <a:sym typeface="Wingdings" panose="05000000000000000000" pitchFamily="2" charset="2"/>
              </a:rPr>
              <a:t>Collaboration</a:t>
            </a:r>
            <a:r>
              <a:rPr lang="de-CH" sz="2000" dirty="0">
                <a:sym typeface="Wingdings" panose="05000000000000000000" pitchFamily="2" charset="2"/>
              </a:rPr>
              <a:t> 			Space </a:t>
            </a:r>
            <a:r>
              <a:rPr lang="de-CH" sz="2000" dirty="0"/>
              <a:t> Repetition Teil A</a:t>
            </a:r>
            <a:r>
              <a:rPr lang="de-CH" sz="1800" dirty="0">
                <a:latin typeface="Arial"/>
                <a:cs typeface="Arial"/>
              </a:rPr>
              <a:t>			.</a:t>
            </a:r>
          </a:p>
        </p:txBody>
      </p:sp>
    </p:spTree>
    <p:extLst>
      <p:ext uri="{BB962C8B-B14F-4D97-AF65-F5344CB8AC3E}">
        <p14:creationId xmlns:p14="http://schemas.microsoft.com/office/powerpoint/2010/main" val="4206828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54D3D-0EB9-4896-B8B3-87E13B07F33F}"/>
              </a:ext>
            </a:extLst>
          </p:cNvPr>
          <p:cNvSpPr>
            <a:spLocks noGrp="1"/>
          </p:cNvSpPr>
          <p:nvPr>
            <p:ph type="title"/>
          </p:nvPr>
        </p:nvSpPr>
        <p:spPr/>
        <p:txBody>
          <a:bodyPr/>
          <a:lstStyle/>
          <a:p>
            <a:r>
              <a:rPr lang="de-CH" dirty="0"/>
              <a:t>Tag 2 - Zusammenfassung</a:t>
            </a:r>
          </a:p>
        </p:txBody>
      </p:sp>
      <p:sp>
        <p:nvSpPr>
          <p:cNvPr id="3" name="Inhaltsplatzhalter 2">
            <a:extLst>
              <a:ext uri="{FF2B5EF4-FFF2-40B4-BE49-F238E27FC236}">
                <a16:creationId xmlns:a16="http://schemas.microsoft.com/office/drawing/2014/main" id="{03DC7215-14F0-49C8-B96F-206A39A46B6A}"/>
              </a:ext>
            </a:extLst>
          </p:cNvPr>
          <p:cNvSpPr>
            <a:spLocks noGrp="1"/>
          </p:cNvSpPr>
          <p:nvPr>
            <p:ph idx="1"/>
          </p:nvPr>
        </p:nvSpPr>
        <p:spPr/>
        <p:txBody>
          <a:bodyPr/>
          <a:lstStyle/>
          <a:p>
            <a:pPr marL="0" indent="0">
              <a:buNone/>
            </a:pPr>
            <a:r>
              <a:rPr lang="de-CH" sz="1400" b="1" dirty="0"/>
              <a:t>Service Strategie Prozesse</a:t>
            </a:r>
          </a:p>
          <a:p>
            <a:pPr marL="0" indent="0">
              <a:buNone/>
            </a:pPr>
            <a:r>
              <a:rPr lang="de-CH" sz="1400" dirty="0"/>
              <a:t>Strategie für IT-Services, Service Portfolio Management, Demand Management, Financial Management für IT-Services, Business </a:t>
            </a:r>
            <a:r>
              <a:rPr lang="de-CH" sz="1400" dirty="0" err="1"/>
              <a:t>Relationship</a:t>
            </a:r>
            <a:r>
              <a:rPr lang="de-CH" sz="1400" dirty="0"/>
              <a:t> Management</a:t>
            </a:r>
          </a:p>
          <a:p>
            <a:pPr marL="0" indent="0">
              <a:buNone/>
            </a:pPr>
            <a:r>
              <a:rPr lang="de-CH" sz="1400" b="1" dirty="0"/>
              <a:t>Henry </a:t>
            </a:r>
            <a:r>
              <a:rPr lang="de-CH" sz="1400" b="1" dirty="0" err="1"/>
              <a:t>Mintzber</a:t>
            </a:r>
            <a:r>
              <a:rPr lang="de-CH" sz="1400" b="1" dirty="0"/>
              <a:t> 5Ps</a:t>
            </a:r>
          </a:p>
          <a:p>
            <a:pPr marL="0" indent="0">
              <a:buNone/>
            </a:pPr>
            <a:r>
              <a:rPr lang="de-CH" sz="1400" dirty="0"/>
              <a:t>Plan, Pattern, Position, </a:t>
            </a:r>
            <a:r>
              <a:rPr lang="de-CH" sz="1400" dirty="0" err="1"/>
              <a:t>Perspective</a:t>
            </a:r>
            <a:r>
              <a:rPr lang="de-CH" sz="1400" dirty="0"/>
              <a:t>, </a:t>
            </a:r>
            <a:r>
              <a:rPr lang="de-CH" sz="1400" dirty="0" err="1"/>
              <a:t>Ploy</a:t>
            </a:r>
            <a:endParaRPr lang="de-CH" sz="1400" dirty="0"/>
          </a:p>
          <a:p>
            <a:pPr marL="0" indent="0">
              <a:buNone/>
            </a:pPr>
            <a:r>
              <a:rPr lang="de-CH" sz="1400" b="1" dirty="0"/>
              <a:t>Outsourcing</a:t>
            </a:r>
          </a:p>
          <a:p>
            <a:pPr marL="0" indent="0">
              <a:buNone/>
            </a:pPr>
            <a:r>
              <a:rPr lang="de-CH" sz="1400" dirty="0"/>
              <a:t>Auslagerung von Aufgaben an externe Service Provider</a:t>
            </a:r>
          </a:p>
          <a:p>
            <a:pPr marL="0" indent="0">
              <a:buNone/>
            </a:pPr>
            <a:r>
              <a:rPr lang="de-CH" sz="1400" dirty="0"/>
              <a:t>Hoher Nutzen, Hohes </a:t>
            </a:r>
            <a:r>
              <a:rPr lang="de-CH" sz="1400" dirty="0" err="1"/>
              <a:t>Risko</a:t>
            </a:r>
            <a:endParaRPr lang="de-CH" sz="1400" dirty="0"/>
          </a:p>
          <a:p>
            <a:pPr marL="0" indent="0">
              <a:buNone/>
            </a:pPr>
            <a:r>
              <a:rPr lang="de-CH" sz="1400" dirty="0"/>
              <a:t>Risiken: Abhängigkeit, Knowhow Verlust, Planungs- &amp; Qualitätsrisiken</a:t>
            </a:r>
          </a:p>
          <a:p>
            <a:pPr marL="0" indent="0">
              <a:buNone/>
            </a:pPr>
            <a:r>
              <a:rPr lang="de-CH" sz="1400" dirty="0" err="1"/>
              <a:t>Backsourcing</a:t>
            </a:r>
            <a:r>
              <a:rPr lang="de-CH" sz="1400" dirty="0"/>
              <a:t>, </a:t>
            </a:r>
            <a:r>
              <a:rPr lang="de-CH" sz="1400" dirty="0" err="1"/>
              <a:t>Onshoring</a:t>
            </a:r>
            <a:r>
              <a:rPr lang="de-CH" sz="1400" dirty="0"/>
              <a:t>, Offshoring, Nearshoring, </a:t>
            </a:r>
            <a:r>
              <a:rPr lang="de-CH" sz="1400" dirty="0" err="1"/>
              <a:t>Farshoring</a:t>
            </a:r>
            <a:endParaRPr lang="de-CH" sz="1400" dirty="0"/>
          </a:p>
          <a:p>
            <a:pPr marL="0" indent="0">
              <a:buNone/>
            </a:pPr>
            <a:endParaRPr lang="de-CH" sz="1400" dirty="0"/>
          </a:p>
          <a:p>
            <a:pPr marL="0" indent="0">
              <a:buNone/>
            </a:pPr>
            <a:endParaRPr lang="de-CH" sz="1400" dirty="0"/>
          </a:p>
        </p:txBody>
      </p:sp>
    </p:spTree>
    <p:extLst>
      <p:ext uri="{BB962C8B-B14F-4D97-AF65-F5344CB8AC3E}">
        <p14:creationId xmlns:p14="http://schemas.microsoft.com/office/powerpoint/2010/main" val="3169920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idx="4294967295"/>
          </p:nvPr>
        </p:nvSpPr>
        <p:spPr>
          <a:xfrm>
            <a:off x="395536" y="2967087"/>
            <a:ext cx="8568952" cy="1470025"/>
          </a:xfrm>
        </p:spPr>
        <p:txBody>
          <a:bodyPr>
            <a:normAutofit fontScale="90000"/>
          </a:bodyPr>
          <a:lstStyle/>
          <a:p>
            <a:pPr algn="ctr"/>
            <a:r>
              <a:rPr lang="de-CH" dirty="0">
                <a:latin typeface="Arial"/>
                <a:cs typeface="Arial"/>
              </a:rPr>
              <a:t> </a:t>
            </a:r>
            <a:br>
              <a:rPr lang="de-CH" dirty="0">
                <a:latin typeface="Arial" panose="020B0604020202020204" pitchFamily="34" charset="0"/>
                <a:cs typeface="Arial" panose="020B0604020202020204" pitchFamily="34" charset="0"/>
              </a:rPr>
            </a:br>
            <a:br>
              <a:rPr lang="de-CH" dirty="0">
                <a:latin typeface="Arial" panose="020B0604020202020204" pitchFamily="34" charset="0"/>
                <a:cs typeface="Arial" panose="020B0604020202020204" pitchFamily="34" charset="0"/>
              </a:rPr>
            </a:br>
            <a:r>
              <a:rPr lang="de-CH" dirty="0">
                <a:latin typeface="Arial"/>
                <a:cs typeface="Arial"/>
              </a:rPr>
              <a:t> Modul 156</a:t>
            </a:r>
            <a:br>
              <a:rPr lang="de-CH" dirty="0">
                <a:latin typeface="Arial" panose="020B0604020202020204" pitchFamily="34" charset="0"/>
                <a:cs typeface="Arial" panose="020B0604020202020204" pitchFamily="34" charset="0"/>
              </a:rPr>
            </a:br>
            <a:r>
              <a:rPr lang="de-CH" dirty="0">
                <a:latin typeface="Arial"/>
                <a:cs typeface="Arial"/>
              </a:rPr>
              <a:t>Neue Services entwickeln </a:t>
            </a:r>
            <a:br>
              <a:rPr lang="de-CH" dirty="0">
                <a:latin typeface="Arial"/>
                <a:cs typeface="Arial"/>
              </a:rPr>
            </a:br>
            <a:r>
              <a:rPr lang="de-CH" dirty="0">
                <a:latin typeface="Arial"/>
                <a:cs typeface="Arial"/>
              </a:rPr>
              <a:t>und </a:t>
            </a:r>
            <a:br>
              <a:rPr lang="de-CH" dirty="0">
                <a:latin typeface="Arial"/>
                <a:cs typeface="Arial"/>
              </a:rPr>
            </a:br>
            <a:r>
              <a:rPr lang="de-CH" dirty="0">
                <a:latin typeface="Arial"/>
                <a:cs typeface="Arial"/>
              </a:rPr>
              <a:t>Einführung planen</a:t>
            </a:r>
            <a:br>
              <a:rPr lang="de-CH" dirty="0">
                <a:latin typeface="Arial"/>
                <a:cs typeface="Arial"/>
              </a:rPr>
            </a:br>
            <a:br>
              <a:rPr lang="de-CH" dirty="0">
                <a:latin typeface="Arial"/>
                <a:cs typeface="Arial"/>
              </a:rPr>
            </a:br>
            <a:r>
              <a:rPr lang="de-CH" dirty="0"/>
              <a:t>Kundenanforderungen evaluieren und Service konzipieren</a:t>
            </a: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p:txBody>
      </p:sp>
      <p:sp>
        <p:nvSpPr>
          <p:cNvPr id="6" name="Untertitel 4"/>
          <p:cNvSpPr txBox="1">
            <a:spLocks/>
          </p:cNvSpPr>
          <p:nvPr/>
        </p:nvSpPr>
        <p:spPr>
          <a:xfrm>
            <a:off x="3887924" y="1196752"/>
            <a:ext cx="1368152" cy="6229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de-CH" b="1" dirty="0">
                <a:solidFill>
                  <a:schemeClr val="accent3">
                    <a:lumMod val="75000"/>
                  </a:schemeClr>
                </a:solidFill>
                <a:latin typeface="Arial" panose="020B0604020202020204" pitchFamily="34" charset="0"/>
                <a:cs typeface="Arial" panose="020B0604020202020204" pitchFamily="34" charset="0"/>
              </a:rPr>
              <a:t>Tag 3</a:t>
            </a:r>
          </a:p>
        </p:txBody>
      </p:sp>
    </p:spTree>
    <p:extLst>
      <p:ext uri="{BB962C8B-B14F-4D97-AF65-F5344CB8AC3E}">
        <p14:creationId xmlns:p14="http://schemas.microsoft.com/office/powerpoint/2010/main" val="3372702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bwMode="auto">
          <a:xfrm>
            <a:off x="611188" y="1700808"/>
            <a:ext cx="8353425" cy="4032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CH" altLang="de-DE" sz="1800" dirty="0">
                <a:latin typeface="Arial" panose="020B0604020202020204" pitchFamily="34" charset="0"/>
                <a:cs typeface="Arial" panose="020B0604020202020204" pitchFamily="34" charset="0"/>
              </a:rPr>
              <a:t>Begrüssung</a:t>
            </a:r>
            <a:endParaRPr lang="de-CH" altLang="de-DE" sz="1800" dirty="0"/>
          </a:p>
          <a:p>
            <a:pPr>
              <a:defRPr/>
            </a:pPr>
            <a:r>
              <a:rPr lang="de-CH" altLang="de-DE" sz="1800" dirty="0">
                <a:latin typeface="Arial" panose="020B0604020202020204" pitchFamily="34" charset="0"/>
                <a:cs typeface="Arial" panose="020B0604020202020204" pitchFamily="34" charset="0"/>
              </a:rPr>
              <a:t>Agenda</a:t>
            </a:r>
          </a:p>
          <a:p>
            <a:pPr>
              <a:defRPr/>
            </a:pPr>
            <a:r>
              <a:rPr lang="de-CH" altLang="de-DE" sz="1800" dirty="0">
                <a:latin typeface="Arial"/>
                <a:cs typeface="Arial"/>
              </a:rPr>
              <a:t>Modulübersicht M156</a:t>
            </a:r>
          </a:p>
          <a:p>
            <a:pPr>
              <a:defRPr/>
            </a:pPr>
            <a:r>
              <a:rPr lang="de-CH" altLang="de-DE" sz="1800" dirty="0">
                <a:latin typeface="Arial" panose="020B0604020202020204" pitchFamily="34" charset="0"/>
                <a:cs typeface="Arial" panose="020B0604020202020204" pitchFamily="34" charset="0"/>
              </a:rPr>
              <a:t>Ziele Tag 3</a:t>
            </a:r>
          </a:p>
          <a:p>
            <a:pPr>
              <a:defRPr/>
            </a:pPr>
            <a:r>
              <a:rPr lang="de-CH" altLang="de-DE" sz="1800" dirty="0"/>
              <a:t>Schriftliche, theoretische Prüfung</a:t>
            </a:r>
          </a:p>
          <a:p>
            <a:pPr>
              <a:defRPr/>
            </a:pPr>
            <a:r>
              <a:rPr lang="de-CH" altLang="de-DE" sz="1800" dirty="0">
                <a:latin typeface="Arial" panose="020B0604020202020204" pitchFamily="34" charset="0"/>
                <a:cs typeface="Arial" panose="020B0604020202020204" pitchFamily="34" charset="0"/>
              </a:rPr>
              <a:t>Thema</a:t>
            </a:r>
          </a:p>
          <a:p>
            <a:pPr>
              <a:defRPr/>
            </a:pPr>
            <a:r>
              <a:rPr lang="de-CH" altLang="de-DE" sz="1800" dirty="0"/>
              <a:t>Thema</a:t>
            </a:r>
            <a:endParaRPr lang="de-CH" altLang="de-DE" sz="1800" dirty="0">
              <a:latin typeface="Arial" panose="020B0604020202020204" pitchFamily="34" charset="0"/>
              <a:cs typeface="Arial" panose="020B0604020202020204" pitchFamily="34" charset="0"/>
            </a:endParaRPr>
          </a:p>
          <a:p>
            <a:pPr>
              <a:defRPr/>
            </a:pPr>
            <a:r>
              <a:rPr lang="de-CH" altLang="de-DE" sz="1800" dirty="0">
                <a:latin typeface="Arial"/>
                <a:cs typeface="Arial"/>
              </a:rPr>
              <a:t>Zusammenfassung</a:t>
            </a:r>
            <a:endParaRPr lang="de-CH" altLang="de-DE" sz="1800" dirty="0"/>
          </a:p>
          <a:p>
            <a:pPr marL="0" indent="0">
              <a:buNone/>
              <a:defRPr/>
            </a:pPr>
            <a:br>
              <a:rPr lang="de-CH" altLang="de-DE" dirty="0">
                <a:latin typeface="Arial" panose="020B0604020202020204" pitchFamily="34" charset="0"/>
                <a:cs typeface="Arial" panose="020B0604020202020204" pitchFamily="34" charset="0"/>
              </a:rPr>
            </a:br>
            <a:br>
              <a:rPr lang="de-CH" altLang="de-DE" dirty="0">
                <a:latin typeface="Arial" panose="020B0604020202020204" pitchFamily="34" charset="0"/>
                <a:cs typeface="Arial" panose="020B0604020202020204" pitchFamily="34" charset="0"/>
              </a:rPr>
            </a:br>
            <a:r>
              <a:rPr lang="de-CH" altLang="de-DE" dirty="0">
                <a:latin typeface="Arial" panose="020B0604020202020204" pitchFamily="34" charset="0"/>
                <a:cs typeface="Arial" panose="020B0604020202020204" pitchFamily="34" charset="0"/>
              </a:rPr>
              <a:t>		</a:t>
            </a: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83D08A87-77E7-4D0C-8F68-D8AB08E47968}"/>
              </a:ext>
            </a:extLst>
          </p:cNvPr>
          <p:cNvSpPr txBox="1">
            <a:spLocks/>
          </p:cNvSpPr>
          <p:nvPr/>
        </p:nvSpPr>
        <p:spPr>
          <a:xfrm>
            <a:off x="539552" y="692696"/>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CH" dirty="0"/>
              <a:t>Agenda Tag 3</a:t>
            </a:r>
          </a:p>
        </p:txBody>
      </p:sp>
    </p:spTree>
    <p:extLst>
      <p:ext uri="{BB962C8B-B14F-4D97-AF65-F5344CB8AC3E}">
        <p14:creationId xmlns:p14="http://schemas.microsoft.com/office/powerpoint/2010/main" val="39175409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p:cNvSpPr txBox="1">
            <a:spLocks noChangeArrowheads="1"/>
          </p:cNvSpPr>
          <p:nvPr/>
        </p:nvSpPr>
        <p:spPr bwMode="auto">
          <a:xfrm>
            <a:off x="684212" y="1775704"/>
            <a:ext cx="410381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tabLst>
                <a:tab pos="628650" algn="l"/>
              </a:tabLst>
              <a:defRPr/>
            </a:pPr>
            <a:r>
              <a:rPr lang="de-CH" altLang="de-DE" sz="1500" b="1" dirty="0">
                <a:latin typeface="+mn-lt"/>
              </a:rPr>
              <a:t>Tag 1	</a:t>
            </a:r>
            <a:r>
              <a:rPr lang="de-CH" altLang="de-DE" sz="1500" dirty="0">
                <a:latin typeface="+mn-lt"/>
              </a:rPr>
              <a:t>Start ins Modul 156</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Start der Arbeit am Fallbeispiel</a:t>
            </a:r>
            <a:endParaRPr lang="de-CH" altLang="de-DE" sz="1500" dirty="0">
              <a:solidFill>
                <a:schemeClr val="tx2">
                  <a:lumMod val="75000"/>
                </a:schemeClr>
              </a:solidFill>
              <a:latin typeface="+mn-lt"/>
            </a:endParaRPr>
          </a:p>
        </p:txBody>
      </p:sp>
      <p:sp>
        <p:nvSpPr>
          <p:cNvPr id="5" name="Textfeld 2"/>
          <p:cNvSpPr txBox="1">
            <a:spLocks noChangeArrowheads="1"/>
          </p:cNvSpPr>
          <p:nvPr/>
        </p:nvSpPr>
        <p:spPr bwMode="auto">
          <a:xfrm>
            <a:off x="4932040" y="1772816"/>
            <a:ext cx="396044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nchor="t">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2</a:t>
            </a:r>
            <a:r>
              <a:rPr lang="de-CH" altLang="de-DE" sz="1500" dirty="0">
                <a:latin typeface="+mn-lt"/>
              </a:rPr>
              <a:t>	</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Fallbearbeitung</a:t>
            </a:r>
            <a:endParaRPr lang="de-CH" altLang="de-DE" sz="1500" dirty="0">
              <a:solidFill>
                <a:schemeClr val="tx2">
                  <a:lumMod val="75000"/>
                </a:schemeClr>
              </a:solidFill>
              <a:latin typeface="+mn-lt"/>
            </a:endParaRPr>
          </a:p>
        </p:txBody>
      </p:sp>
      <p:sp>
        <p:nvSpPr>
          <p:cNvPr id="6" name="Textfeld 3"/>
          <p:cNvSpPr txBox="1">
            <a:spLocks noChangeArrowheads="1"/>
          </p:cNvSpPr>
          <p:nvPr/>
        </p:nvSpPr>
        <p:spPr bwMode="auto">
          <a:xfrm>
            <a:off x="698046" y="2618709"/>
            <a:ext cx="4103811" cy="776253"/>
          </a:xfrm>
          <a:prstGeom prst="rect">
            <a:avLst/>
          </a:prstGeom>
          <a:solidFill>
            <a:schemeClr val="accent3">
              <a:lumMod val="60000"/>
              <a:lumOff val="4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3</a:t>
            </a:r>
          </a:p>
          <a:p>
            <a:pPr eaLnBrk="1" hangingPunct="1">
              <a:defRPr/>
            </a:pPr>
            <a:r>
              <a:rPr lang="de-CH" altLang="de-DE" sz="1500" b="1" dirty="0">
                <a:solidFill>
                  <a:srgbClr val="00B050"/>
                </a:solidFill>
                <a:latin typeface="+mn-lt"/>
              </a:rPr>
              <a:t>Theorieprüfung </a:t>
            </a:r>
            <a:r>
              <a:rPr lang="de-CH" altLang="de-DE" sz="1500" dirty="0">
                <a:latin typeface="+mn-lt"/>
              </a:rPr>
              <a:t>Teil A</a:t>
            </a:r>
          </a:p>
          <a:p>
            <a:pPr eaLnBrk="1" hangingPunct="1">
              <a:defRPr/>
            </a:pPr>
            <a:r>
              <a:rPr lang="de-CH" altLang="de-DE" sz="1500" b="1" dirty="0">
                <a:latin typeface="+mn-lt"/>
              </a:rPr>
              <a:t>Service Design, Fallbearbeitung</a:t>
            </a:r>
            <a:endParaRPr lang="de-CH" altLang="de-DE" sz="1500" dirty="0">
              <a:solidFill>
                <a:schemeClr val="tx2">
                  <a:lumMod val="75000"/>
                </a:schemeClr>
              </a:solidFill>
              <a:latin typeface="+mn-lt"/>
            </a:endParaRPr>
          </a:p>
        </p:txBody>
      </p:sp>
      <p:sp>
        <p:nvSpPr>
          <p:cNvPr id="7" name="Textfeld 5"/>
          <p:cNvSpPr txBox="1">
            <a:spLocks noChangeArrowheads="1"/>
          </p:cNvSpPr>
          <p:nvPr/>
        </p:nvSpPr>
        <p:spPr bwMode="auto">
          <a:xfrm>
            <a:off x="4954924" y="2618709"/>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4     	</a:t>
            </a:r>
            <a:endParaRPr lang="de-CH" altLang="de-DE" sz="1500" dirty="0">
              <a:latin typeface="+mn-lt"/>
            </a:endParaRPr>
          </a:p>
          <a:p>
            <a:pPr eaLnBrk="1" hangingPunct="1">
              <a:defRPr/>
            </a:pPr>
            <a:r>
              <a:rPr lang="de-CH" altLang="de-DE" sz="1500" b="1" dirty="0">
                <a:latin typeface="+mn-lt"/>
              </a:rPr>
              <a:t>Service Design</a:t>
            </a:r>
          </a:p>
          <a:p>
            <a:pPr eaLnBrk="1" hangingPunct="1">
              <a:defRPr/>
            </a:pPr>
            <a:r>
              <a:rPr lang="de-CH" altLang="de-DE" sz="1500" b="1" dirty="0">
                <a:latin typeface="+mn-lt"/>
              </a:rPr>
              <a:t>Service entwerfen, Fallbearbeitung</a:t>
            </a:r>
          </a:p>
        </p:txBody>
      </p:sp>
      <p:sp>
        <p:nvSpPr>
          <p:cNvPr id="8" name="Textfeld 6"/>
          <p:cNvSpPr txBox="1">
            <a:spLocks noChangeArrowheads="1"/>
          </p:cNvSpPr>
          <p:nvPr/>
        </p:nvSpPr>
        <p:spPr bwMode="auto">
          <a:xfrm>
            <a:off x="698046" y="3473776"/>
            <a:ext cx="4094761" cy="776253"/>
          </a:xfrm>
          <a:prstGeom prst="rect">
            <a:avLst/>
          </a:prstGeom>
          <a:solidFill>
            <a:schemeClr val="accent2">
              <a:lumMod val="20000"/>
              <a:lumOff val="8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5</a:t>
            </a:r>
            <a:r>
              <a:rPr lang="de-CH" altLang="de-DE" sz="1500" dirty="0">
                <a:latin typeface="+mn-lt"/>
              </a:rPr>
              <a:t>     </a:t>
            </a:r>
            <a:r>
              <a:rPr lang="de-CH" altLang="de-DE" sz="1500" b="1" dirty="0">
                <a:solidFill>
                  <a:srgbClr val="FF0000"/>
                </a:solidFill>
                <a:latin typeface="+mn-lt"/>
              </a:rPr>
              <a:t>Kein Unterricht</a:t>
            </a:r>
            <a:r>
              <a:rPr lang="de-CH" altLang="de-DE" sz="1500" dirty="0">
                <a:latin typeface="+mn-lt"/>
              </a:rPr>
              <a:t>	 </a:t>
            </a:r>
            <a:br>
              <a:rPr lang="de-CH" altLang="de-DE" sz="1500" dirty="0">
                <a:latin typeface="+mn-lt"/>
              </a:rPr>
            </a:br>
            <a:r>
              <a:rPr lang="de-CH" altLang="de-DE" sz="1500" b="1" dirty="0">
                <a:latin typeface="+mn-lt"/>
              </a:rPr>
              <a:t>Knabenschiessen</a:t>
            </a:r>
          </a:p>
          <a:p>
            <a:pPr eaLnBrk="1" hangingPunct="1">
              <a:defRPr/>
            </a:pPr>
            <a:r>
              <a:rPr lang="de-CH" altLang="de-DE" sz="1500" dirty="0">
                <a:latin typeface="+mn-lt"/>
              </a:rPr>
              <a:t>Teil B lesen und Repetitionsfragen beantworten</a:t>
            </a:r>
          </a:p>
        </p:txBody>
      </p:sp>
      <p:sp>
        <p:nvSpPr>
          <p:cNvPr id="9" name="Textfeld 7"/>
          <p:cNvSpPr txBox="1">
            <a:spLocks noChangeArrowheads="1"/>
          </p:cNvSpPr>
          <p:nvPr/>
        </p:nvSpPr>
        <p:spPr bwMode="auto">
          <a:xfrm>
            <a:off x="4952678" y="3482510"/>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6      	</a:t>
            </a:r>
            <a:br>
              <a:rPr lang="de-CH" altLang="de-DE" sz="1500" dirty="0">
                <a:latin typeface="+mn-lt"/>
              </a:rPr>
            </a:br>
            <a:r>
              <a:rPr lang="de-CH" altLang="de-DE" sz="1500" b="1" dirty="0">
                <a:latin typeface="+mn-lt"/>
              </a:rPr>
              <a:t>Service entwerfen</a:t>
            </a:r>
            <a:endParaRPr lang="de-CH" altLang="de-DE" sz="1500" dirty="0">
              <a:latin typeface="+mn-lt"/>
            </a:endParaRPr>
          </a:p>
          <a:p>
            <a:pPr eaLnBrk="1" hangingPunct="1">
              <a:defRPr/>
            </a:pPr>
            <a:r>
              <a:rPr lang="de-CH" altLang="de-DE" sz="1500" b="1" dirty="0">
                <a:latin typeface="+mn-lt"/>
              </a:rPr>
              <a:t>Fallbearbeitung</a:t>
            </a:r>
            <a:endParaRPr lang="de-CH" altLang="de-DE" sz="1500" dirty="0"/>
          </a:p>
        </p:txBody>
      </p:sp>
      <p:sp>
        <p:nvSpPr>
          <p:cNvPr id="10" name="Textfeld 8"/>
          <p:cNvSpPr txBox="1">
            <a:spLocks noChangeArrowheads="1"/>
          </p:cNvSpPr>
          <p:nvPr/>
        </p:nvSpPr>
        <p:spPr bwMode="auto">
          <a:xfrm>
            <a:off x="688738" y="4346311"/>
            <a:ext cx="4094760"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7</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B</a:t>
            </a:r>
            <a:endParaRPr lang="de-CH" altLang="de-DE" sz="1500" dirty="0">
              <a:solidFill>
                <a:schemeClr val="tx2">
                  <a:lumMod val="75000"/>
                </a:schemeClr>
              </a:solidFill>
              <a:latin typeface="+mn-lt"/>
            </a:endParaRPr>
          </a:p>
          <a:p>
            <a:pPr eaLnBrk="1" hangingPunct="1">
              <a:defRPr/>
            </a:pPr>
            <a:r>
              <a:rPr lang="de-CH" altLang="de-DE" sz="1500" b="1" dirty="0">
                <a:latin typeface="+mn-lt"/>
              </a:rPr>
              <a:t>Service testen und einführen</a:t>
            </a:r>
          </a:p>
          <a:p>
            <a:pPr eaLnBrk="1" hangingPunct="1">
              <a:defRPr/>
            </a:pPr>
            <a:r>
              <a:rPr lang="de-CH" altLang="de-DE" sz="1500" b="1" dirty="0">
                <a:latin typeface="+mn-lt"/>
              </a:rPr>
              <a:t>Fallbearbeitung </a:t>
            </a:r>
            <a:endParaRPr lang="de-CH" altLang="de-DE" sz="1500" dirty="0">
              <a:latin typeface="+mn-lt"/>
            </a:endParaRPr>
          </a:p>
        </p:txBody>
      </p:sp>
      <p:sp>
        <p:nvSpPr>
          <p:cNvPr id="13" name="Titel 1"/>
          <p:cNvSpPr>
            <a:spLocks noGrp="1"/>
          </p:cNvSpPr>
          <p:nvPr>
            <p:ph type="title"/>
          </p:nvPr>
        </p:nvSpPr>
        <p:spPr bwMode="auto">
          <a:xfrm>
            <a:off x="576263" y="1065213"/>
            <a:ext cx="8229600" cy="7796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de-CH" altLang="de-DE" dirty="0"/>
              <a:t>Modulübersicht</a:t>
            </a:r>
          </a:p>
        </p:txBody>
      </p:sp>
      <p:sp>
        <p:nvSpPr>
          <p:cNvPr id="12" name="Textfeld 8"/>
          <p:cNvSpPr txBox="1">
            <a:spLocks noChangeArrowheads="1"/>
          </p:cNvSpPr>
          <p:nvPr/>
        </p:nvSpPr>
        <p:spPr bwMode="auto">
          <a:xfrm>
            <a:off x="4955781" y="4346311"/>
            <a:ext cx="3936699"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8</a:t>
            </a:r>
            <a:r>
              <a:rPr lang="de-CH" altLang="de-DE" sz="1500" b="1" dirty="0">
                <a:solidFill>
                  <a:srgbClr val="FF0000"/>
                </a:solidFill>
                <a:latin typeface="+mn-lt"/>
              </a:rPr>
              <a:t>	</a:t>
            </a:r>
            <a:br>
              <a:rPr lang="de-CH" altLang="de-DE" sz="1500" dirty="0">
                <a:latin typeface="+mn-lt"/>
              </a:rPr>
            </a:br>
            <a:r>
              <a:rPr lang="de-CH" altLang="de-DE" sz="1500" b="1" dirty="0">
                <a:latin typeface="+mn-lt"/>
              </a:rPr>
              <a:t>Service testen und einführen</a:t>
            </a:r>
          </a:p>
          <a:p>
            <a:pPr eaLnBrk="1" hangingPunct="1">
              <a:defRPr/>
            </a:pPr>
            <a:r>
              <a:rPr lang="de-CH" altLang="de-DE" sz="1500" b="1" dirty="0">
                <a:latin typeface="+mn-lt"/>
              </a:rPr>
              <a:t>Service betreiben und sicherstellen</a:t>
            </a:r>
          </a:p>
          <a:p>
            <a:pPr eaLnBrk="1" hangingPunct="1">
              <a:defRPr/>
            </a:pPr>
            <a:r>
              <a:rPr lang="de-CH" altLang="de-DE" sz="1500" b="1" dirty="0">
                <a:latin typeface="+mn-lt"/>
              </a:rPr>
              <a:t>Fallbearbeitung</a:t>
            </a:r>
          </a:p>
        </p:txBody>
      </p:sp>
      <p:sp>
        <p:nvSpPr>
          <p:cNvPr id="11" name="Textfeld 8">
            <a:extLst>
              <a:ext uri="{FF2B5EF4-FFF2-40B4-BE49-F238E27FC236}">
                <a16:creationId xmlns:a16="http://schemas.microsoft.com/office/drawing/2014/main" id="{698F8C34-5D37-4526-B94A-0D2A54A3387B}"/>
              </a:ext>
            </a:extLst>
          </p:cNvPr>
          <p:cNvSpPr txBox="1">
            <a:spLocks noChangeArrowheads="1"/>
          </p:cNvSpPr>
          <p:nvPr/>
        </p:nvSpPr>
        <p:spPr bwMode="auto">
          <a:xfrm>
            <a:off x="4944078" y="5463427"/>
            <a:ext cx="39484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10</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C</a:t>
            </a:r>
          </a:p>
          <a:p>
            <a:pPr eaLnBrk="1" hangingPunct="1">
              <a:defRPr/>
            </a:pPr>
            <a:r>
              <a:rPr lang="de-CH" altLang="de-DE" sz="1500" b="1" dirty="0">
                <a:latin typeface="+mn-lt"/>
              </a:rPr>
              <a:t>Präsentation der Gruppenarbeit und Abgabe</a:t>
            </a:r>
          </a:p>
        </p:txBody>
      </p:sp>
      <p:sp>
        <p:nvSpPr>
          <p:cNvPr id="14" name="Textfeld 8">
            <a:extLst>
              <a:ext uri="{FF2B5EF4-FFF2-40B4-BE49-F238E27FC236}">
                <a16:creationId xmlns:a16="http://schemas.microsoft.com/office/drawing/2014/main" id="{7F758D1E-F2A4-4187-A8A9-210570580300}"/>
              </a:ext>
            </a:extLst>
          </p:cNvPr>
          <p:cNvSpPr txBox="1">
            <a:spLocks noChangeArrowheads="1"/>
          </p:cNvSpPr>
          <p:nvPr/>
        </p:nvSpPr>
        <p:spPr bwMode="auto">
          <a:xfrm>
            <a:off x="683568" y="5463427"/>
            <a:ext cx="409476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9</a:t>
            </a:r>
            <a:r>
              <a:rPr lang="de-CH" altLang="de-DE" sz="1500" dirty="0">
                <a:latin typeface="+mn-lt"/>
              </a:rPr>
              <a:t>	</a:t>
            </a:r>
            <a:br>
              <a:rPr lang="de-CH" altLang="de-DE" sz="1500" dirty="0">
                <a:latin typeface="+mn-lt"/>
              </a:rPr>
            </a:br>
            <a:r>
              <a:rPr lang="de-CH" altLang="de-DE" sz="1500" b="1" dirty="0">
                <a:latin typeface="+mn-lt"/>
              </a:rPr>
              <a:t>Service betreiben und sicherstellen</a:t>
            </a:r>
            <a:br>
              <a:rPr lang="de-CH" altLang="de-DE" sz="1500" dirty="0">
                <a:latin typeface="+mn-lt"/>
              </a:rPr>
            </a:br>
            <a:r>
              <a:rPr lang="de-CH" altLang="de-DE" sz="1500" b="1" dirty="0">
                <a:latin typeface="+mn-lt"/>
              </a:rPr>
              <a:t>Fallbearbeitung</a:t>
            </a:r>
          </a:p>
        </p:txBody>
      </p:sp>
      <p:sp>
        <p:nvSpPr>
          <p:cNvPr id="15" name="Textfeld 14">
            <a:extLst>
              <a:ext uri="{FF2B5EF4-FFF2-40B4-BE49-F238E27FC236}">
                <a16:creationId xmlns:a16="http://schemas.microsoft.com/office/drawing/2014/main" id="{C2B75F72-6EB0-4408-BA86-85097E1BE411}"/>
              </a:ext>
            </a:extLst>
          </p:cNvPr>
          <p:cNvSpPr txBox="1"/>
          <p:nvPr/>
        </p:nvSpPr>
        <p:spPr>
          <a:xfrm>
            <a:off x="576263" y="6381328"/>
            <a:ext cx="5098090" cy="369332"/>
          </a:xfrm>
          <a:prstGeom prst="rect">
            <a:avLst/>
          </a:prstGeom>
          <a:noFill/>
        </p:spPr>
        <p:txBody>
          <a:bodyPr wrap="square">
            <a:spAutoFit/>
          </a:bodyPr>
          <a:lstStyle/>
          <a:p>
            <a:r>
              <a:rPr lang="de-CH" b="0" i="0" dirty="0">
                <a:solidFill>
                  <a:srgbClr val="000000"/>
                </a:solidFill>
                <a:effectLst/>
                <a:latin typeface="Arial" panose="020B0604020202020204" pitchFamily="34" charset="0"/>
                <a:cs typeface="Arial" panose="020B0604020202020204" pitchFamily="34" charset="0"/>
              </a:rPr>
              <a:t> </a:t>
            </a:r>
            <a:r>
              <a:rPr lang="de-CH" b="1" dirty="0">
                <a:solidFill>
                  <a:srgbClr val="000000"/>
                </a:solidFill>
                <a:latin typeface="Arial" panose="020B0604020202020204" pitchFamily="34" charset="0"/>
                <a:cs typeface="Arial" panose="020B0604020202020204" pitchFamily="34" charset="0"/>
              </a:rPr>
              <a:t>Detaillierte Übersicht, siehe</a:t>
            </a:r>
            <a:r>
              <a:rPr lang="de-CH" dirty="0">
                <a:solidFill>
                  <a:srgbClr val="000000"/>
                </a:solidFill>
                <a:latin typeface="Arial" panose="020B0604020202020204" pitchFamily="34" charset="0"/>
                <a:cs typeface="Arial" panose="020B0604020202020204" pitchFamily="34" charset="0"/>
              </a:rPr>
              <a:t>; </a:t>
            </a:r>
            <a:r>
              <a:rPr lang="de-CH" dirty="0">
                <a:solidFill>
                  <a:srgbClr val="000000"/>
                </a:solidFill>
                <a:highlight>
                  <a:srgbClr val="FF0000"/>
                </a:highlight>
                <a:latin typeface="Arial" panose="020B0604020202020204" pitchFamily="34" charset="0"/>
                <a:cs typeface="Arial" panose="020B0604020202020204" pitchFamily="34" charset="0"/>
              </a:rPr>
              <a:t>Fächertagebuch</a:t>
            </a:r>
            <a:endParaRPr lang="de-CH" dirty="0">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6607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ED979-3B44-417D-B216-509273E209D8}"/>
              </a:ext>
            </a:extLst>
          </p:cNvPr>
          <p:cNvSpPr>
            <a:spLocks noGrp="1"/>
          </p:cNvSpPr>
          <p:nvPr>
            <p:ph type="title"/>
          </p:nvPr>
        </p:nvSpPr>
        <p:spPr/>
        <p:txBody>
          <a:bodyPr/>
          <a:lstStyle/>
          <a:p>
            <a:r>
              <a:rPr lang="de-CH" dirty="0"/>
              <a:t>Ziele Tag 3</a:t>
            </a:r>
          </a:p>
        </p:txBody>
      </p:sp>
      <p:sp>
        <p:nvSpPr>
          <p:cNvPr id="3" name="Inhaltsplatzhalter 2">
            <a:extLst>
              <a:ext uri="{FF2B5EF4-FFF2-40B4-BE49-F238E27FC236}">
                <a16:creationId xmlns:a16="http://schemas.microsoft.com/office/drawing/2014/main" id="{8C2B30BD-E376-47F3-B0D6-8F56885FB91D}"/>
              </a:ext>
            </a:extLst>
          </p:cNvPr>
          <p:cNvSpPr>
            <a:spLocks noGrp="1"/>
          </p:cNvSpPr>
          <p:nvPr>
            <p:ph idx="1"/>
          </p:nvPr>
        </p:nvSpPr>
        <p:spPr/>
        <p:txBody>
          <a:bodyPr/>
          <a:lstStyle/>
          <a:p>
            <a:pPr>
              <a:lnSpc>
                <a:spcPct val="94000"/>
              </a:lnSpc>
              <a:buClr>
                <a:srgbClr val="000000"/>
              </a:buClr>
              <a:buSzPct val="100000"/>
              <a:buFont typeface="Arial" charset="0"/>
              <a:buChar char="•"/>
            </a:pPr>
            <a:r>
              <a:rPr lang="de-CH" altLang="de-DE" sz="2400" b="1" dirty="0">
                <a:solidFill>
                  <a:srgbClr val="000000"/>
                </a:solidFill>
              </a:rPr>
              <a:t>Schriftliche, theoretische Prüfung</a:t>
            </a:r>
          </a:p>
          <a:p>
            <a:r>
              <a:rPr lang="de-CH" sz="2400" b="1" dirty="0"/>
              <a:t>HK* 2.1</a:t>
            </a:r>
            <a:r>
              <a:rPr lang="de-CH" sz="2400" dirty="0"/>
              <a:t>: Kennt Aufbau und Inhalt einer professionellen Präsentation.</a:t>
            </a:r>
          </a:p>
          <a:p>
            <a:r>
              <a:rPr lang="de-CH" sz="2400" b="1" dirty="0"/>
              <a:t>HK* 2.2</a:t>
            </a:r>
            <a:r>
              <a:rPr lang="de-CH" sz="2400" dirty="0"/>
              <a:t>: Kennt Aufbau und Inhalt der notwendigen Dokumente, um dem zuständigen Gremium einen Entscheid zu ermöglichen.</a:t>
            </a:r>
          </a:p>
          <a:p>
            <a:endParaRPr lang="de-CH" sz="2400" dirty="0"/>
          </a:p>
          <a:p>
            <a:endParaRPr lang="de-CH" sz="2400" dirty="0"/>
          </a:p>
          <a:p>
            <a:endParaRPr lang="de-CH" sz="2400" dirty="0"/>
          </a:p>
          <a:p>
            <a:pPr marL="0" indent="0">
              <a:buNone/>
            </a:pPr>
            <a:endParaRPr lang="de-CH" dirty="0"/>
          </a:p>
          <a:p>
            <a:pPr marL="0" indent="0" algn="r">
              <a:buNone/>
            </a:pPr>
            <a:r>
              <a:rPr lang="de-CH" sz="1400" dirty="0"/>
              <a:t>*HK = Handlungsnotwendige Kenntnisse</a:t>
            </a:r>
          </a:p>
          <a:p>
            <a:pPr marL="0" indent="0">
              <a:buNone/>
            </a:pPr>
            <a:endParaRPr lang="de-CH" dirty="0"/>
          </a:p>
        </p:txBody>
      </p:sp>
    </p:spTree>
    <p:extLst>
      <p:ext uri="{BB962C8B-B14F-4D97-AF65-F5344CB8AC3E}">
        <p14:creationId xmlns:p14="http://schemas.microsoft.com/office/powerpoint/2010/main" val="4903393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ED979-3B44-417D-B216-509273E209D8}"/>
              </a:ext>
            </a:extLst>
          </p:cNvPr>
          <p:cNvSpPr>
            <a:spLocks noGrp="1"/>
          </p:cNvSpPr>
          <p:nvPr>
            <p:ph type="title"/>
          </p:nvPr>
        </p:nvSpPr>
        <p:spPr/>
        <p:txBody>
          <a:bodyPr/>
          <a:lstStyle/>
          <a:p>
            <a:r>
              <a:rPr lang="de-CH" dirty="0"/>
              <a:t>Ziele Tag 2</a:t>
            </a:r>
          </a:p>
        </p:txBody>
      </p:sp>
      <p:sp>
        <p:nvSpPr>
          <p:cNvPr id="3" name="Inhaltsplatzhalter 2">
            <a:extLst>
              <a:ext uri="{FF2B5EF4-FFF2-40B4-BE49-F238E27FC236}">
                <a16:creationId xmlns:a16="http://schemas.microsoft.com/office/drawing/2014/main" id="{8C2B30BD-E376-47F3-B0D6-8F56885FB91D}"/>
              </a:ext>
            </a:extLst>
          </p:cNvPr>
          <p:cNvSpPr>
            <a:spLocks noGrp="1"/>
          </p:cNvSpPr>
          <p:nvPr>
            <p:ph idx="1"/>
          </p:nvPr>
        </p:nvSpPr>
        <p:spPr/>
        <p:txBody>
          <a:bodyPr/>
          <a:lstStyle/>
          <a:p>
            <a:pPr>
              <a:lnSpc>
                <a:spcPct val="94000"/>
              </a:lnSpc>
              <a:buClr>
                <a:srgbClr val="000000"/>
              </a:buClr>
              <a:buSzPct val="100000"/>
              <a:buFont typeface="Arial" charset="0"/>
              <a:buChar char="•"/>
            </a:pPr>
            <a:r>
              <a:rPr lang="de-CH" altLang="de-DE" sz="2000" b="1" dirty="0">
                <a:solidFill>
                  <a:srgbClr val="000000"/>
                </a:solidFill>
              </a:rPr>
              <a:t>Schriftliche, theoretische Prüfung</a:t>
            </a:r>
          </a:p>
          <a:p>
            <a:r>
              <a:rPr lang="de-CH" sz="2000" b="1" dirty="0">
                <a:highlight>
                  <a:srgbClr val="FF0000"/>
                </a:highlight>
              </a:rPr>
              <a:t>HK* 1.1</a:t>
            </a:r>
            <a:r>
              <a:rPr lang="de-CH" sz="2000" dirty="0">
                <a:highlight>
                  <a:srgbClr val="FF0000"/>
                </a:highlight>
              </a:rPr>
              <a:t>: Kennt Merkmale von Leistungen einer Serviceeinheit, die für die Zusammenarbeit zwischen Leistungserbringer und Leistungsempfänger relevant sind.</a:t>
            </a:r>
          </a:p>
          <a:p>
            <a:endParaRPr lang="de-CH" sz="2000" dirty="0"/>
          </a:p>
          <a:p>
            <a:endParaRPr lang="de-CH" sz="2000" dirty="0"/>
          </a:p>
          <a:p>
            <a:endParaRPr lang="de-CH" sz="2000" dirty="0"/>
          </a:p>
          <a:p>
            <a:r>
              <a:rPr lang="de-CH" sz="2000" b="1" dirty="0">
                <a:solidFill>
                  <a:srgbClr val="000000"/>
                </a:solidFill>
              </a:rPr>
              <a:t>Fragebogen zur Lehrperson beantworten</a:t>
            </a:r>
          </a:p>
          <a:p>
            <a:pPr marL="0" indent="0">
              <a:buNone/>
            </a:pPr>
            <a:endParaRPr lang="de-CH" sz="2000" dirty="0"/>
          </a:p>
          <a:p>
            <a:pPr marL="0" indent="0" algn="r">
              <a:buNone/>
            </a:pPr>
            <a:r>
              <a:rPr lang="de-CH" sz="2000" dirty="0"/>
              <a:t>*HK = Handlungsnotwendige Kenntnisse</a:t>
            </a:r>
          </a:p>
          <a:p>
            <a:pPr marL="0" indent="0">
              <a:buNone/>
            </a:pPr>
            <a:endParaRPr lang="de-CH" sz="2000" dirty="0"/>
          </a:p>
        </p:txBody>
      </p:sp>
      <p:pic>
        <p:nvPicPr>
          <p:cNvPr id="7170" name="Picture 2">
            <a:extLst>
              <a:ext uri="{FF2B5EF4-FFF2-40B4-BE49-F238E27FC236}">
                <a16:creationId xmlns:a16="http://schemas.microsoft.com/office/drawing/2014/main" id="{7B151E83-7A9E-4D3E-82E3-0E9623616B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4717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in Bild, das Schiefertafel, Text, Foto, grün enthält.&#10;&#10;Automatisch generierte Beschreibung">
            <a:extLst>
              <a:ext uri="{FF2B5EF4-FFF2-40B4-BE49-F238E27FC236}">
                <a16:creationId xmlns:a16="http://schemas.microsoft.com/office/drawing/2014/main" id="{840B7A0E-892B-4D09-AF6B-9A346CD3F9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9143980" cy="6857990"/>
          </a:xfrm>
          <a:prstGeom prst="rect">
            <a:avLst/>
          </a:prstGeom>
          <a:solidFill>
            <a:srgbClr val="FFFFFF"/>
          </a:solidFill>
        </p:spPr>
      </p:pic>
    </p:spTree>
    <p:extLst>
      <p:ext uri="{BB962C8B-B14F-4D97-AF65-F5344CB8AC3E}">
        <p14:creationId xmlns:p14="http://schemas.microsoft.com/office/powerpoint/2010/main" val="27437351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FE1628-1879-49D4-9F95-BD99A520B263}"/>
              </a:ext>
            </a:extLst>
          </p:cNvPr>
          <p:cNvSpPr>
            <a:spLocks noGrp="1"/>
          </p:cNvSpPr>
          <p:nvPr>
            <p:ph type="title"/>
          </p:nvPr>
        </p:nvSpPr>
        <p:spPr/>
        <p:txBody>
          <a:bodyPr/>
          <a:lstStyle/>
          <a:p>
            <a:r>
              <a:rPr lang="de-CH" dirty="0"/>
              <a:t>Teil B</a:t>
            </a:r>
          </a:p>
        </p:txBody>
      </p:sp>
      <p:sp>
        <p:nvSpPr>
          <p:cNvPr id="3" name="Inhaltsplatzhalter 2">
            <a:extLst>
              <a:ext uri="{FF2B5EF4-FFF2-40B4-BE49-F238E27FC236}">
                <a16:creationId xmlns:a16="http://schemas.microsoft.com/office/drawing/2014/main" id="{4B92937F-9693-4A52-9957-F2D285CCFEC6}"/>
              </a:ext>
            </a:extLst>
          </p:cNvPr>
          <p:cNvSpPr>
            <a:spLocks noGrp="1"/>
          </p:cNvSpPr>
          <p:nvPr>
            <p:ph idx="1"/>
          </p:nvPr>
        </p:nvSpPr>
        <p:spPr/>
        <p:txBody>
          <a:bodyPr/>
          <a:lstStyle/>
          <a:p>
            <a:pPr marL="0" indent="0">
              <a:buNone/>
            </a:pPr>
            <a:r>
              <a:rPr lang="de-CH" dirty="0"/>
              <a:t>Kundenanforderungen evaluieren und Service konzipieren</a:t>
            </a:r>
          </a:p>
          <a:p>
            <a:pPr marL="0" indent="0">
              <a:buNone/>
            </a:pPr>
            <a:endParaRPr lang="de-CH" dirty="0"/>
          </a:p>
          <a:p>
            <a:r>
              <a:rPr lang="de-CH" dirty="0"/>
              <a:t>Service Design: Serviceanforderungen berücksichtigen</a:t>
            </a:r>
          </a:p>
          <a:p>
            <a:r>
              <a:rPr lang="de-CH" dirty="0"/>
              <a:t>Service entwerfen</a:t>
            </a:r>
          </a:p>
        </p:txBody>
      </p:sp>
    </p:spTree>
    <p:extLst>
      <p:ext uri="{BB962C8B-B14F-4D97-AF65-F5344CB8AC3E}">
        <p14:creationId xmlns:p14="http://schemas.microsoft.com/office/powerpoint/2010/main" val="11768731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4ECA0C-AA60-4689-B380-02266C5F97A2}"/>
              </a:ext>
            </a:extLst>
          </p:cNvPr>
          <p:cNvSpPr>
            <a:spLocks noGrp="1"/>
          </p:cNvSpPr>
          <p:nvPr>
            <p:ph type="title"/>
          </p:nvPr>
        </p:nvSpPr>
        <p:spPr/>
        <p:txBody>
          <a:bodyPr/>
          <a:lstStyle/>
          <a:p>
            <a:r>
              <a:rPr lang="de-CH" dirty="0"/>
              <a:t>Service Design - Übersicht</a:t>
            </a:r>
          </a:p>
        </p:txBody>
      </p:sp>
      <p:sp>
        <p:nvSpPr>
          <p:cNvPr id="3" name="Inhaltsplatzhalter 2">
            <a:extLst>
              <a:ext uri="{FF2B5EF4-FFF2-40B4-BE49-F238E27FC236}">
                <a16:creationId xmlns:a16="http://schemas.microsoft.com/office/drawing/2014/main" id="{02FDE2F8-B59E-473D-81CB-32BD94628BFA}"/>
              </a:ext>
            </a:extLst>
          </p:cNvPr>
          <p:cNvSpPr>
            <a:spLocks noGrp="1"/>
          </p:cNvSpPr>
          <p:nvPr>
            <p:ph idx="1"/>
          </p:nvPr>
        </p:nvSpPr>
        <p:spPr/>
        <p:txBody>
          <a:bodyPr/>
          <a:lstStyle/>
          <a:p>
            <a:pPr marL="0" indent="0">
              <a:buNone/>
            </a:pPr>
            <a:r>
              <a:rPr lang="de-CH" sz="2000" b="1" dirty="0"/>
              <a:t>Ziel und Zweck</a:t>
            </a:r>
          </a:p>
          <a:p>
            <a:r>
              <a:rPr lang="de-CH" sz="1800" dirty="0"/>
              <a:t>Ermittlung der Kundenanforderung und Überführung in Service- und Servicemanagement-Lösungen.</a:t>
            </a:r>
          </a:p>
          <a:p>
            <a:r>
              <a:rPr lang="de-CH" sz="1800" dirty="0"/>
              <a:t>Entwicklung neuer oder geänderter Services, die an eine Test- oder Produktionsumgebung übergeben werden.</a:t>
            </a:r>
          </a:p>
          <a:p>
            <a:pPr marL="0" indent="0">
              <a:buNone/>
            </a:pPr>
            <a:r>
              <a:rPr lang="de-CH" sz="2000" b="1" dirty="0"/>
              <a:t>Design von</a:t>
            </a:r>
          </a:p>
          <a:p>
            <a:r>
              <a:rPr lang="de-CH" sz="1800" dirty="0"/>
              <a:t>Servicelösungen, Managementinformationssystemen und –</a:t>
            </a:r>
            <a:r>
              <a:rPr lang="de-CH" sz="1800" dirty="0" err="1"/>
              <a:t>tools</a:t>
            </a:r>
            <a:r>
              <a:rPr lang="de-CH" sz="1800" dirty="0"/>
              <a:t>, Architektur, Prozess, Messmethoden und Messgrössen.</a:t>
            </a:r>
          </a:p>
          <a:p>
            <a:pPr marL="0" indent="0">
              <a:buNone/>
            </a:pPr>
            <a:endParaRPr lang="de-CH" sz="800" b="1" dirty="0"/>
          </a:p>
          <a:p>
            <a:pPr marL="0" indent="0">
              <a:buNone/>
            </a:pPr>
            <a:r>
              <a:rPr lang="de-CH" sz="2000" b="1" dirty="0"/>
              <a:t>Service Design Prozesse nach ITIL</a:t>
            </a:r>
          </a:p>
          <a:p>
            <a:pPr marL="0" indent="0">
              <a:buNone/>
            </a:pPr>
            <a:r>
              <a:rPr lang="de-CH" sz="1600" dirty="0"/>
              <a:t>Service Catalogue Management</a:t>
            </a:r>
          </a:p>
          <a:p>
            <a:pPr marL="0" indent="0">
              <a:buNone/>
            </a:pPr>
            <a:r>
              <a:rPr lang="de-CH" sz="1600" dirty="0"/>
              <a:t>Service Level Management</a:t>
            </a:r>
          </a:p>
          <a:p>
            <a:pPr marL="0" indent="0">
              <a:buNone/>
            </a:pPr>
            <a:r>
              <a:rPr lang="de-CH" sz="1600" dirty="0" err="1"/>
              <a:t>Availability</a:t>
            </a:r>
            <a:r>
              <a:rPr lang="de-CH" sz="1600" dirty="0"/>
              <a:t> Management</a:t>
            </a:r>
          </a:p>
          <a:p>
            <a:pPr marL="0" indent="0">
              <a:buNone/>
            </a:pPr>
            <a:r>
              <a:rPr lang="de-CH" sz="1600" dirty="0" err="1"/>
              <a:t>Capacity</a:t>
            </a:r>
            <a:r>
              <a:rPr lang="de-CH" sz="1600" dirty="0"/>
              <a:t> Management</a:t>
            </a:r>
          </a:p>
          <a:p>
            <a:pPr marL="0" indent="0">
              <a:buNone/>
            </a:pPr>
            <a:r>
              <a:rPr lang="de-CH" sz="1600" dirty="0"/>
              <a:t>IT Service Continuity Management</a:t>
            </a:r>
          </a:p>
          <a:p>
            <a:pPr marL="0" indent="0">
              <a:buNone/>
            </a:pPr>
            <a:r>
              <a:rPr lang="de-CH" sz="1600" dirty="0"/>
              <a:t>Information Security Management</a:t>
            </a:r>
          </a:p>
          <a:p>
            <a:pPr marL="0" indent="0">
              <a:buNone/>
            </a:pPr>
            <a:r>
              <a:rPr lang="de-CH" sz="1600" dirty="0"/>
              <a:t>Supplier Management</a:t>
            </a:r>
          </a:p>
        </p:txBody>
      </p:sp>
      <p:pic>
        <p:nvPicPr>
          <p:cNvPr id="3074" name="Picture 2" descr="ITIL Service Design - An Ephemeral Overview and Concepts Involved">
            <a:extLst>
              <a:ext uri="{FF2B5EF4-FFF2-40B4-BE49-F238E27FC236}">
                <a16:creationId xmlns:a16="http://schemas.microsoft.com/office/drawing/2014/main" id="{E1EE24E9-BB07-471A-8EFE-C1AF27D42A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088"/>
          <a:stretch/>
        </p:blipFill>
        <p:spPr bwMode="auto">
          <a:xfrm>
            <a:off x="5364088" y="4293096"/>
            <a:ext cx="3720836"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214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0CDA6624-CCD3-43A0-89B1-75FF3E59DA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1" r="4507" b="9532"/>
          <a:stretch/>
        </p:blipFill>
        <p:spPr bwMode="auto">
          <a:xfrm>
            <a:off x="2627784" y="3849866"/>
            <a:ext cx="5904656" cy="302433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C78F45E-4290-4D46-867D-878DE20B3E19}"/>
              </a:ext>
            </a:extLst>
          </p:cNvPr>
          <p:cNvSpPr>
            <a:spLocks noGrp="1"/>
          </p:cNvSpPr>
          <p:nvPr>
            <p:ph type="title"/>
          </p:nvPr>
        </p:nvSpPr>
        <p:spPr/>
        <p:txBody>
          <a:bodyPr/>
          <a:lstStyle/>
          <a:p>
            <a:r>
              <a:rPr lang="de-CH" dirty="0"/>
              <a:t>Service Design - Balanceakt</a:t>
            </a:r>
          </a:p>
        </p:txBody>
      </p:sp>
      <p:sp>
        <p:nvSpPr>
          <p:cNvPr id="3" name="Inhaltsplatzhalter 2">
            <a:extLst>
              <a:ext uri="{FF2B5EF4-FFF2-40B4-BE49-F238E27FC236}">
                <a16:creationId xmlns:a16="http://schemas.microsoft.com/office/drawing/2014/main" id="{89F3BAA8-0D32-4E3E-B1B3-2417B4B89EF4}"/>
              </a:ext>
            </a:extLst>
          </p:cNvPr>
          <p:cNvSpPr>
            <a:spLocks noGrp="1"/>
          </p:cNvSpPr>
          <p:nvPr>
            <p:ph idx="1"/>
          </p:nvPr>
        </p:nvSpPr>
        <p:spPr/>
        <p:txBody>
          <a:bodyPr/>
          <a:lstStyle/>
          <a:p>
            <a:pPr marL="0" indent="0">
              <a:buNone/>
            </a:pPr>
            <a:r>
              <a:rPr lang="de-CH" sz="2000" dirty="0"/>
              <a:t>Es muss sichergestellt werden, dass die benötigte Utility und </a:t>
            </a:r>
            <a:r>
              <a:rPr lang="de-CH" sz="2000" dirty="0" err="1"/>
              <a:t>Warranty</a:t>
            </a:r>
            <a:r>
              <a:rPr lang="de-CH" sz="2000" dirty="0"/>
              <a:t> durch den «</a:t>
            </a:r>
            <a:r>
              <a:rPr lang="de-CH" sz="2000" dirty="0" err="1"/>
              <a:t>designed</a:t>
            </a:r>
            <a:r>
              <a:rPr lang="de-CH" sz="2000" dirty="0"/>
              <a:t>» Service geliefert werden kann.</a:t>
            </a:r>
          </a:p>
          <a:p>
            <a:pPr marL="0" indent="0">
              <a:buNone/>
            </a:pPr>
            <a:r>
              <a:rPr lang="de-CH" sz="2000" dirty="0"/>
              <a:t>Die gewünschte Funktionalität und Qualität mit den vorhandenen Ressourcen in der geplanten Zeit zu realisieren</a:t>
            </a:r>
          </a:p>
          <a:p>
            <a:pPr marL="0" indent="0">
              <a:buNone/>
            </a:pPr>
            <a:endParaRPr lang="de-CH" sz="2000" dirty="0"/>
          </a:p>
          <a:p>
            <a:pPr marL="0" indent="0">
              <a:buNone/>
            </a:pPr>
            <a:r>
              <a:rPr lang="de-CH" sz="2000" b="1" dirty="0" err="1"/>
              <a:t>Blanced</a:t>
            </a:r>
            <a:r>
              <a:rPr lang="de-CH" sz="2000" b="1" dirty="0"/>
              <a:t> Design</a:t>
            </a:r>
          </a:p>
          <a:p>
            <a:pPr marL="0" indent="0">
              <a:buNone/>
            </a:pPr>
            <a:r>
              <a:rPr lang="de-CH" sz="2000" dirty="0"/>
              <a:t>Folgende 3 Aspekte werden betrachtet:</a:t>
            </a:r>
          </a:p>
          <a:p>
            <a:r>
              <a:rPr lang="de-CH" sz="2000" dirty="0"/>
              <a:t>Funktionalität</a:t>
            </a:r>
          </a:p>
          <a:p>
            <a:r>
              <a:rPr lang="de-CH" sz="2000" dirty="0"/>
              <a:t>Ressourcen</a:t>
            </a:r>
          </a:p>
          <a:p>
            <a:r>
              <a:rPr lang="de-CH" sz="2000" dirty="0"/>
              <a:t>Planung</a:t>
            </a:r>
          </a:p>
        </p:txBody>
      </p:sp>
    </p:spTree>
    <p:extLst>
      <p:ext uri="{BB962C8B-B14F-4D97-AF65-F5344CB8AC3E}">
        <p14:creationId xmlns:p14="http://schemas.microsoft.com/office/powerpoint/2010/main" val="33699559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2952B-47F4-4F4D-9DF3-761F66D73FC2}"/>
              </a:ext>
            </a:extLst>
          </p:cNvPr>
          <p:cNvSpPr>
            <a:spLocks noGrp="1"/>
          </p:cNvSpPr>
          <p:nvPr>
            <p:ph type="title"/>
          </p:nvPr>
        </p:nvSpPr>
        <p:spPr/>
        <p:txBody>
          <a:bodyPr/>
          <a:lstStyle/>
          <a:p>
            <a:r>
              <a:rPr lang="de-CH" dirty="0"/>
              <a:t>Service Design - Aufgabe</a:t>
            </a:r>
          </a:p>
        </p:txBody>
      </p:sp>
      <p:sp>
        <p:nvSpPr>
          <p:cNvPr id="12" name="Inhaltsplatzhalter 2">
            <a:extLst>
              <a:ext uri="{FF2B5EF4-FFF2-40B4-BE49-F238E27FC236}">
                <a16:creationId xmlns:a16="http://schemas.microsoft.com/office/drawing/2014/main" id="{775FDF09-B8F0-4996-8283-8D3F2B80DCA6}"/>
              </a:ext>
            </a:extLst>
          </p:cNvPr>
          <p:cNvSpPr>
            <a:spLocks noGrp="1"/>
          </p:cNvSpPr>
          <p:nvPr>
            <p:ph idx="1"/>
          </p:nvPr>
        </p:nvSpPr>
        <p:spPr>
          <a:xfrm>
            <a:off x="457200" y="1600200"/>
            <a:ext cx="8579296" cy="4525963"/>
          </a:xfrm>
        </p:spPr>
        <p:txBody>
          <a:bodyPr anchor="t"/>
          <a:lstStyle/>
          <a:p>
            <a:r>
              <a:rPr lang="de-CH" sz="2800" b="0" i="0" dirty="0">
                <a:effectLst/>
                <a:latin typeface="Arial"/>
                <a:cs typeface="Arial"/>
              </a:rPr>
              <a:t>Aufgaben</a:t>
            </a:r>
            <a:r>
              <a:rPr lang="de-CH" sz="2800" dirty="0">
                <a:latin typeface="Arial"/>
                <a:cs typeface="Arial"/>
              </a:rPr>
              <a:t>:</a:t>
            </a:r>
            <a:r>
              <a:rPr lang="de-CH" b="0" i="0" dirty="0">
                <a:effectLst/>
                <a:latin typeface="Arial"/>
                <a:cs typeface="Arial"/>
              </a:rPr>
              <a:t>	</a:t>
            </a:r>
          </a:p>
          <a:p>
            <a:pPr marL="2781300" indent="-457200">
              <a:buFont typeface="+mj-lt"/>
              <a:buAutoNum type="arabicPeriod"/>
            </a:pPr>
            <a:r>
              <a:rPr lang="de-CH" sz="1400" dirty="0"/>
              <a:t>Bilden Sie 4x 3er Gruppe und 2x 2er Gruppe.</a:t>
            </a:r>
          </a:p>
          <a:p>
            <a:pPr marL="2781300" indent="-457200">
              <a:buFont typeface="+mj-lt"/>
              <a:buAutoNum type="arabicPeriod"/>
            </a:pPr>
            <a:r>
              <a:rPr lang="de-CH" sz="1400" dirty="0"/>
              <a:t>Wählen Sie einer dieser Themen:</a:t>
            </a:r>
          </a:p>
          <a:p>
            <a:pPr marL="0" indent="0">
              <a:spcBef>
                <a:spcPts val="0"/>
              </a:spcBef>
              <a:buNone/>
            </a:pPr>
            <a:r>
              <a:rPr lang="de-CH" sz="1800" dirty="0">
                <a:highlight>
                  <a:srgbClr val="FFFF00"/>
                </a:highlight>
              </a:rPr>
              <a:t>Service Catalogue Management</a:t>
            </a:r>
            <a:r>
              <a:rPr lang="de-CH" sz="1800" dirty="0"/>
              <a:t>, </a:t>
            </a:r>
            <a:r>
              <a:rPr lang="de-CH" sz="1800" dirty="0">
                <a:highlight>
                  <a:srgbClr val="00FF00"/>
                </a:highlight>
              </a:rPr>
              <a:t>Service Level Management</a:t>
            </a:r>
            <a:r>
              <a:rPr lang="de-CH" sz="1800" dirty="0"/>
              <a:t>, </a:t>
            </a:r>
            <a:r>
              <a:rPr lang="de-CH" sz="1800" dirty="0" err="1">
                <a:highlight>
                  <a:srgbClr val="00FFFF"/>
                </a:highlight>
              </a:rPr>
              <a:t>Availability</a:t>
            </a:r>
            <a:r>
              <a:rPr lang="de-CH" sz="1800" dirty="0">
                <a:highlight>
                  <a:srgbClr val="00FFFF"/>
                </a:highlight>
              </a:rPr>
              <a:t> Management</a:t>
            </a:r>
            <a:r>
              <a:rPr lang="de-CH" sz="1800" dirty="0"/>
              <a:t>, </a:t>
            </a:r>
            <a:r>
              <a:rPr lang="de-CH" sz="1800" dirty="0" err="1">
                <a:highlight>
                  <a:srgbClr val="FF00FF"/>
                </a:highlight>
              </a:rPr>
              <a:t>Capacity</a:t>
            </a:r>
            <a:r>
              <a:rPr lang="de-CH" sz="1800" dirty="0">
                <a:highlight>
                  <a:srgbClr val="FF00FF"/>
                </a:highlight>
              </a:rPr>
              <a:t> Management</a:t>
            </a:r>
            <a:r>
              <a:rPr lang="de-CH" sz="1800" dirty="0"/>
              <a:t>, </a:t>
            </a:r>
            <a:r>
              <a:rPr lang="de-CH" sz="1800" dirty="0">
                <a:highlight>
                  <a:srgbClr val="FF0000"/>
                </a:highlight>
              </a:rPr>
              <a:t>IT Service Continuity Management</a:t>
            </a:r>
            <a:r>
              <a:rPr lang="de-CH" sz="1800" dirty="0"/>
              <a:t>, </a:t>
            </a:r>
          </a:p>
          <a:p>
            <a:pPr marL="0" indent="0">
              <a:spcBef>
                <a:spcPts val="0"/>
              </a:spcBef>
              <a:buNone/>
            </a:pPr>
            <a:r>
              <a:rPr lang="de-CH" sz="1800" dirty="0">
                <a:highlight>
                  <a:srgbClr val="C0C0C0"/>
                </a:highlight>
              </a:rPr>
              <a:t>Information Security Management</a:t>
            </a:r>
            <a:r>
              <a:rPr lang="de-CH" sz="1800" dirty="0"/>
              <a:t>, </a:t>
            </a:r>
            <a:r>
              <a:rPr lang="de-CH" sz="1800" dirty="0">
                <a:highlight>
                  <a:srgbClr val="EED0C0"/>
                </a:highlight>
              </a:rPr>
              <a:t>Supplier Management</a:t>
            </a:r>
          </a:p>
          <a:p>
            <a:pPr marL="2781300" indent="-457200">
              <a:buFont typeface="+mj-lt"/>
              <a:buAutoNum type="arabicPeriod" startAt="3"/>
            </a:pPr>
            <a:r>
              <a:rPr lang="de-CH" sz="1400" dirty="0"/>
              <a:t>Recherchieren Sie im </a:t>
            </a:r>
            <a:r>
              <a:rPr lang="de-CH" sz="1400" dirty="0" err="1"/>
              <a:t>Compendio</a:t>
            </a:r>
            <a:r>
              <a:rPr lang="de-CH" sz="1400" dirty="0"/>
              <a:t> Kapitel 3+4 zu Ihrem Thema.</a:t>
            </a:r>
          </a:p>
          <a:p>
            <a:pPr marL="2781300" indent="-457200">
              <a:buFont typeface="+mj-lt"/>
              <a:buAutoNum type="arabicPeriod" startAt="3"/>
            </a:pPr>
            <a:r>
              <a:rPr lang="de-CH" sz="1400" dirty="0"/>
              <a:t>Recherchieren Sie im Internet zu ihrem Thema.</a:t>
            </a:r>
          </a:p>
          <a:p>
            <a:pPr marL="2781300" indent="-457200">
              <a:buFont typeface="+mj-lt"/>
              <a:buAutoNum type="arabicPeriod" startAt="3"/>
            </a:pPr>
            <a:r>
              <a:rPr lang="de-CH" sz="1400" dirty="0"/>
              <a:t>Erstellen Sie eine eigene Zusammenfassung und präsentieren Sie diese.</a:t>
            </a:r>
          </a:p>
          <a:p>
            <a:pPr>
              <a:spcBef>
                <a:spcPts val="0"/>
              </a:spcBef>
            </a:pPr>
            <a:r>
              <a:rPr lang="de-CH" sz="2800" dirty="0"/>
              <a:t>Zeit:		</a:t>
            </a:r>
            <a:r>
              <a:rPr lang="de-CH" sz="1400" dirty="0"/>
              <a:t>Recherche/Vorbereitung:	40 Minuten</a:t>
            </a:r>
          </a:p>
          <a:p>
            <a:pPr marL="0" indent="0">
              <a:spcBef>
                <a:spcPts val="0"/>
              </a:spcBef>
              <a:buNone/>
            </a:pPr>
            <a:r>
              <a:rPr lang="de-CH" sz="1400" dirty="0"/>
              <a:t>			Präsentation:		3 Minuten</a:t>
            </a:r>
          </a:p>
          <a:p>
            <a:pPr marL="358775" lvl="1">
              <a:spcBef>
                <a:spcPts val="0"/>
              </a:spcBef>
              <a:buFont typeface="Arial" panose="020B0604020202020204" pitchFamily="34" charset="0"/>
              <a:buChar char="•"/>
            </a:pPr>
            <a:r>
              <a:rPr lang="de-CH" dirty="0"/>
              <a:t>Rahmenbedingungen</a:t>
            </a:r>
          </a:p>
          <a:p>
            <a:pPr marL="2781300" lvl="1" indent="-457200">
              <a:buBlip>
                <a:blip r:embed="rId3"/>
              </a:buBlip>
            </a:pPr>
            <a:r>
              <a:rPr lang="de-CH" sz="1400" dirty="0"/>
              <a:t>Gruppenarbeit</a:t>
            </a:r>
          </a:p>
          <a:p>
            <a:pPr marL="2781300" lvl="1" indent="-457200">
              <a:buBlip>
                <a:blip r:embed="rId3"/>
              </a:buBlip>
            </a:pPr>
            <a:r>
              <a:rPr lang="de-CH" sz="1400" dirty="0"/>
              <a:t>Ein Thema darf nur von einer Gruppe gewählt werden.</a:t>
            </a:r>
          </a:p>
          <a:p>
            <a:pPr>
              <a:spcBef>
                <a:spcPts val="0"/>
              </a:spcBef>
            </a:pPr>
            <a:r>
              <a:rPr lang="de-CH" sz="2800" dirty="0">
                <a:latin typeface="Arial"/>
                <a:cs typeface="Arial"/>
              </a:rPr>
              <a:t>Abgabe: </a:t>
            </a:r>
            <a:r>
              <a:rPr lang="de-CH" dirty="0">
                <a:latin typeface="Arial"/>
                <a:cs typeface="Arial"/>
              </a:rPr>
              <a:t>		</a:t>
            </a:r>
            <a:r>
              <a:rPr lang="de-CH" sz="1400" dirty="0">
                <a:latin typeface="Arial"/>
                <a:cs typeface="Arial"/>
              </a:rPr>
              <a:t>Abgabeform frei wählbar (Name des </a:t>
            </a:r>
            <a:r>
              <a:rPr lang="de-CH" sz="1400" dirty="0" err="1">
                <a:latin typeface="Arial"/>
                <a:cs typeface="Arial"/>
              </a:rPr>
              <a:t>Prozesses.endung</a:t>
            </a:r>
            <a:r>
              <a:rPr lang="de-CH" sz="1400" dirty="0">
                <a:latin typeface="Arial"/>
                <a:cs typeface="Arial"/>
              </a:rPr>
              <a:t>). 					Ablageort im SharePoint unter «ITIL/Service Design».</a:t>
            </a:r>
          </a:p>
        </p:txBody>
      </p:sp>
    </p:spTree>
    <p:extLst>
      <p:ext uri="{BB962C8B-B14F-4D97-AF65-F5344CB8AC3E}">
        <p14:creationId xmlns:p14="http://schemas.microsoft.com/office/powerpoint/2010/main" val="24410142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D6762-610E-4354-B21A-8D9A1CBD7CE4}"/>
              </a:ext>
            </a:extLst>
          </p:cNvPr>
          <p:cNvSpPr>
            <a:spLocks noGrp="1"/>
          </p:cNvSpPr>
          <p:nvPr>
            <p:ph type="title"/>
          </p:nvPr>
        </p:nvSpPr>
        <p:spPr/>
        <p:txBody>
          <a:bodyPr>
            <a:normAutofit fontScale="90000"/>
          </a:bodyPr>
          <a:lstStyle/>
          <a:p>
            <a:r>
              <a:rPr lang="de-CH" dirty="0"/>
              <a:t>Service Design – </a:t>
            </a:r>
            <a:r>
              <a:rPr lang="de-CH" sz="4000" dirty="0"/>
              <a:t>Zusammenfassung Managementprozesse</a:t>
            </a:r>
          </a:p>
        </p:txBody>
      </p:sp>
      <p:sp>
        <p:nvSpPr>
          <p:cNvPr id="3" name="Inhaltsplatzhalter 2">
            <a:extLst>
              <a:ext uri="{FF2B5EF4-FFF2-40B4-BE49-F238E27FC236}">
                <a16:creationId xmlns:a16="http://schemas.microsoft.com/office/drawing/2014/main" id="{DE5C579A-39C9-40EB-8DB5-E96EFF49BA38}"/>
              </a:ext>
            </a:extLst>
          </p:cNvPr>
          <p:cNvSpPr>
            <a:spLocks noGrp="1"/>
          </p:cNvSpPr>
          <p:nvPr>
            <p:ph idx="1"/>
          </p:nvPr>
        </p:nvSpPr>
        <p:spPr>
          <a:xfrm>
            <a:off x="457200" y="1600200"/>
            <a:ext cx="8686800" cy="4525963"/>
          </a:xfrm>
        </p:spPr>
        <p:txBody>
          <a:bodyPr/>
          <a:lstStyle/>
          <a:p>
            <a:pPr marL="0" indent="0">
              <a:buNone/>
            </a:pPr>
            <a:endParaRPr lang="de-CH" sz="1800" dirty="0"/>
          </a:p>
          <a:p>
            <a:pPr marL="0" indent="0">
              <a:buNone/>
            </a:pPr>
            <a:r>
              <a:rPr lang="de-CH" sz="1800" b="0" i="0" dirty="0">
                <a:effectLst/>
                <a:highlight>
                  <a:srgbClr val="FFFF00"/>
                </a:highlight>
                <a:latin typeface="Arial" panose="020B0604020202020204" pitchFamily="34" charset="0"/>
              </a:rPr>
              <a:t>Service Catalogue Management</a:t>
            </a:r>
            <a:r>
              <a:rPr lang="de-CH" sz="1800" b="0" i="0" dirty="0">
                <a:effectLst/>
                <a:latin typeface="Arial" panose="020B0604020202020204" pitchFamily="34" charset="0"/>
              </a:rPr>
              <a:t>: Stellt sicher, dass ein Servicekatalog entwickelt und gepflegt wird, der präzise Information zu allen in Betrieb befindlichen und geplanten Services enthält.</a:t>
            </a:r>
            <a:endParaRPr lang="de-CH" sz="1800" dirty="0"/>
          </a:p>
          <a:p>
            <a:pPr marL="0" indent="0">
              <a:buNone/>
            </a:pPr>
            <a:r>
              <a:rPr lang="de-CH" sz="1800" b="0" i="0" dirty="0">
                <a:effectLst/>
                <a:highlight>
                  <a:srgbClr val="00FF00"/>
                </a:highlight>
                <a:latin typeface="Arial" panose="020B0604020202020204" pitchFamily="34" charset="0"/>
              </a:rPr>
              <a:t>Service Level Management</a:t>
            </a:r>
            <a:r>
              <a:rPr lang="de-CH" sz="1800" b="0" i="0" dirty="0">
                <a:effectLst/>
                <a:latin typeface="Arial" panose="020B0604020202020204" pitchFamily="34" charset="0"/>
              </a:rPr>
              <a:t>: Setzt die Kundenanforderungen in Dienstleistungsprodukte um, plant Service Levels und vereinbart diese mittels SLA.</a:t>
            </a:r>
            <a:endParaRPr lang="de-CH" sz="1800" dirty="0"/>
          </a:p>
          <a:p>
            <a:pPr marL="0" indent="0">
              <a:buNone/>
            </a:pPr>
            <a:r>
              <a:rPr lang="de-CH" sz="1800" b="0" i="0" dirty="0" err="1">
                <a:effectLst/>
                <a:highlight>
                  <a:srgbClr val="00FFFF"/>
                </a:highlight>
                <a:latin typeface="Arial" panose="020B0604020202020204" pitchFamily="34" charset="0"/>
              </a:rPr>
              <a:t>Capacity</a:t>
            </a:r>
            <a:r>
              <a:rPr lang="de-CH" sz="1800" b="0" i="0" dirty="0">
                <a:effectLst/>
                <a:highlight>
                  <a:srgbClr val="00FFFF"/>
                </a:highlight>
                <a:latin typeface="Arial" panose="020B0604020202020204" pitchFamily="34" charset="0"/>
              </a:rPr>
              <a:t> Management</a:t>
            </a:r>
            <a:r>
              <a:rPr lang="de-CH" sz="1800" b="0" i="0" dirty="0">
                <a:effectLst/>
                <a:latin typeface="Arial" panose="020B0604020202020204" pitchFamily="34" charset="0"/>
              </a:rPr>
              <a:t>: Erstellt aus den Anforderungen des Kunden den Kapazitätsplan und überwacht dessen Einhaltung.</a:t>
            </a:r>
            <a:endParaRPr lang="de-CH" sz="1800" dirty="0"/>
          </a:p>
          <a:p>
            <a:pPr marL="0" indent="0">
              <a:buNone/>
            </a:pPr>
            <a:r>
              <a:rPr lang="de-CH" sz="1800" b="0" i="0" dirty="0" err="1">
                <a:effectLst/>
                <a:highlight>
                  <a:srgbClr val="FF00FF"/>
                </a:highlight>
                <a:latin typeface="Arial" panose="020B0604020202020204" pitchFamily="34" charset="0"/>
              </a:rPr>
              <a:t>Availability</a:t>
            </a:r>
            <a:r>
              <a:rPr lang="de-CH" sz="1800" b="0" i="0" dirty="0">
                <a:effectLst/>
                <a:highlight>
                  <a:srgbClr val="FF00FF"/>
                </a:highlight>
                <a:latin typeface="Arial" panose="020B0604020202020204" pitchFamily="34" charset="0"/>
              </a:rPr>
              <a:t> Management</a:t>
            </a:r>
            <a:r>
              <a:rPr lang="de-CH" sz="1800" b="0" i="0" dirty="0">
                <a:effectLst/>
                <a:latin typeface="Arial" panose="020B0604020202020204" pitchFamily="34" charset="0"/>
              </a:rPr>
              <a:t>: Definiert aufgrund der Geschäftsanforderungen ein allgemeines und ein servicespezifisches Verfügbarkeitsniveau, plant dessen Umsetzung und überwacht die vereinbarten Parameter der Servicequalität</a:t>
            </a:r>
            <a:r>
              <a:rPr lang="de-CH" sz="1800" dirty="0"/>
              <a:t>.</a:t>
            </a:r>
          </a:p>
          <a:p>
            <a:pPr marL="0" indent="0">
              <a:buNone/>
            </a:pPr>
            <a:r>
              <a:rPr lang="de-CH" sz="1800" b="0" i="0" dirty="0">
                <a:effectLst/>
                <a:highlight>
                  <a:srgbClr val="FF0000"/>
                </a:highlight>
                <a:latin typeface="Arial" panose="020B0604020202020204" pitchFamily="34" charset="0"/>
              </a:rPr>
              <a:t>Service </a:t>
            </a:r>
            <a:r>
              <a:rPr lang="de-CH" sz="1800" b="0" i="0" dirty="0" err="1">
                <a:effectLst/>
                <a:highlight>
                  <a:srgbClr val="FF0000"/>
                </a:highlight>
                <a:latin typeface="Arial" panose="020B0604020202020204" pitchFamily="34" charset="0"/>
              </a:rPr>
              <a:t>Contiuity</a:t>
            </a:r>
            <a:r>
              <a:rPr lang="de-CH" sz="1800" b="0" i="0" dirty="0">
                <a:effectLst/>
                <a:highlight>
                  <a:srgbClr val="FF0000"/>
                </a:highlight>
                <a:latin typeface="Arial" panose="020B0604020202020204" pitchFamily="34" charset="0"/>
              </a:rPr>
              <a:t> Management</a:t>
            </a:r>
            <a:r>
              <a:rPr lang="de-CH" sz="1800" b="0" i="0" dirty="0">
                <a:effectLst/>
                <a:latin typeface="Arial" panose="020B0604020202020204" pitchFamily="34" charset="0"/>
              </a:rPr>
              <a:t>: Definiert und plant alle Massnahmen und Prozesse für unvorhergesehene Katastrophenfälle.</a:t>
            </a:r>
            <a:endParaRPr lang="de-CH" sz="1800" dirty="0"/>
          </a:p>
          <a:p>
            <a:pPr marL="0" indent="0">
              <a:buNone/>
            </a:pPr>
            <a:r>
              <a:rPr lang="de-CH" sz="1800" b="0" i="0" dirty="0" err="1">
                <a:effectLst/>
                <a:highlight>
                  <a:srgbClr val="C0C0C0"/>
                </a:highlight>
                <a:latin typeface="Arial" panose="020B0604020202020204" pitchFamily="34" charset="0"/>
              </a:rPr>
              <a:t>lnformation</a:t>
            </a:r>
            <a:r>
              <a:rPr lang="de-CH" sz="1800" b="0" i="0" dirty="0">
                <a:effectLst/>
                <a:highlight>
                  <a:srgbClr val="C0C0C0"/>
                </a:highlight>
                <a:latin typeface="Arial" panose="020B0604020202020204" pitchFamily="34" charset="0"/>
              </a:rPr>
              <a:t> Security Management</a:t>
            </a:r>
            <a:r>
              <a:rPr lang="de-CH" sz="1800" b="0" i="0" dirty="0">
                <a:effectLst/>
                <a:latin typeface="Arial" panose="020B0604020202020204" pitchFamily="34" charset="0"/>
              </a:rPr>
              <a:t>: Befasst sich mit der Planung, Einführung und Durchsetzung eines definierten Schutzniveaus. DSG</a:t>
            </a:r>
          </a:p>
          <a:p>
            <a:pPr marL="0" indent="0">
              <a:buNone/>
            </a:pPr>
            <a:r>
              <a:rPr lang="de-CH" sz="1800" b="0" i="0" dirty="0">
                <a:effectLst/>
                <a:highlight>
                  <a:srgbClr val="EED0C0"/>
                </a:highlight>
                <a:latin typeface="Arial" panose="020B0604020202020204" pitchFamily="34" charset="0"/>
              </a:rPr>
              <a:t>Supplier Management</a:t>
            </a:r>
            <a:r>
              <a:rPr lang="de-CH" sz="1800" b="0" i="0" dirty="0">
                <a:effectLst/>
                <a:latin typeface="Arial" panose="020B0604020202020204" pitchFamily="34" charset="0"/>
              </a:rPr>
              <a:t>: Kümmert sich um das Management der Lieferanten und deren Services.</a:t>
            </a:r>
            <a:endParaRPr lang="de-CH" sz="1800" dirty="0"/>
          </a:p>
        </p:txBody>
      </p:sp>
    </p:spTree>
    <p:extLst>
      <p:ext uri="{BB962C8B-B14F-4D97-AF65-F5344CB8AC3E}">
        <p14:creationId xmlns:p14="http://schemas.microsoft.com/office/powerpoint/2010/main" val="26886043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B41EE0-3887-4AAA-A618-AB5E67B33BE5}"/>
              </a:ext>
            </a:extLst>
          </p:cNvPr>
          <p:cNvSpPr>
            <a:spLocks noGrp="1"/>
          </p:cNvSpPr>
          <p:nvPr>
            <p:ph type="title"/>
          </p:nvPr>
        </p:nvSpPr>
        <p:spPr/>
        <p:txBody>
          <a:bodyPr>
            <a:normAutofit fontScale="90000"/>
          </a:bodyPr>
          <a:lstStyle/>
          <a:p>
            <a:r>
              <a:rPr lang="de-CH" dirty="0"/>
              <a:t>Service Design – </a:t>
            </a:r>
            <a:r>
              <a:rPr lang="de-CH" sz="4000" dirty="0"/>
              <a:t>Serviceanforderungen berücksichtigen</a:t>
            </a:r>
          </a:p>
        </p:txBody>
      </p:sp>
      <p:sp>
        <p:nvSpPr>
          <p:cNvPr id="3" name="Inhaltsplatzhalter 2">
            <a:extLst>
              <a:ext uri="{FF2B5EF4-FFF2-40B4-BE49-F238E27FC236}">
                <a16:creationId xmlns:a16="http://schemas.microsoft.com/office/drawing/2014/main" id="{9F7BCADD-DB6D-4E1D-BC81-8FD0D70C82CE}"/>
              </a:ext>
            </a:extLst>
          </p:cNvPr>
          <p:cNvSpPr>
            <a:spLocks noGrp="1"/>
          </p:cNvSpPr>
          <p:nvPr>
            <p:ph idx="1"/>
          </p:nvPr>
        </p:nvSpPr>
        <p:spPr/>
        <p:txBody>
          <a:bodyPr/>
          <a:lstStyle/>
          <a:p>
            <a:pPr marL="0" indent="0">
              <a:buNone/>
            </a:pPr>
            <a:endParaRPr lang="de-CH" sz="2000" dirty="0"/>
          </a:p>
          <a:p>
            <a:pPr marL="0" indent="0">
              <a:buNone/>
            </a:pPr>
            <a:r>
              <a:rPr lang="de-CH" dirty="0"/>
              <a:t>Ablauf</a:t>
            </a:r>
          </a:p>
          <a:p>
            <a:r>
              <a:rPr lang="de-CH" sz="2000" dirty="0"/>
              <a:t>Informationen recherchieren</a:t>
            </a:r>
          </a:p>
          <a:p>
            <a:r>
              <a:rPr lang="de-CH" sz="2000" dirty="0"/>
              <a:t>Prozesse und Ressourcen evaluieren</a:t>
            </a:r>
          </a:p>
          <a:p>
            <a:r>
              <a:rPr lang="de-CH" sz="2000" dirty="0"/>
              <a:t>Konzept für die Umsetzung erarbeiten und präsentieren</a:t>
            </a:r>
          </a:p>
          <a:p>
            <a:r>
              <a:rPr lang="de-CH" sz="2000" dirty="0"/>
              <a:t>Zusammenarbeit beim Service Design regeln</a:t>
            </a:r>
          </a:p>
          <a:p>
            <a:r>
              <a:rPr lang="de-CH" sz="2000" dirty="0"/>
              <a:t>Anforderungen ermitteln und IT-Service spezifizieren</a:t>
            </a:r>
          </a:p>
          <a:p>
            <a:r>
              <a:rPr lang="de-CH" sz="2000" dirty="0"/>
              <a:t>Berücksichtigung der 4 P</a:t>
            </a:r>
          </a:p>
          <a:p>
            <a:r>
              <a:rPr lang="de-CH" sz="2000" dirty="0"/>
              <a:t>Spannungsfelder bzw. Zielkonflikte (Balanceakt)</a:t>
            </a:r>
          </a:p>
          <a:p>
            <a:r>
              <a:rPr lang="de-CH" sz="2000" dirty="0"/>
              <a:t>Service beschreiben und spezifizieren</a:t>
            </a:r>
          </a:p>
          <a:p>
            <a:r>
              <a:rPr lang="de-CH" sz="2000" dirty="0"/>
              <a:t>Supplier für die Umsetzung evaluieren</a:t>
            </a:r>
          </a:p>
          <a:p>
            <a:r>
              <a:rPr lang="de-CH" sz="2000" dirty="0"/>
              <a:t>Service Packages für das Outsourcing festlegen</a:t>
            </a:r>
          </a:p>
          <a:p>
            <a:pPr marL="0" indent="0">
              <a:buNone/>
            </a:pPr>
            <a:endParaRPr lang="de-CH" dirty="0"/>
          </a:p>
        </p:txBody>
      </p:sp>
    </p:spTree>
    <p:extLst>
      <p:ext uri="{BB962C8B-B14F-4D97-AF65-F5344CB8AC3E}">
        <p14:creationId xmlns:p14="http://schemas.microsoft.com/office/powerpoint/2010/main" val="32907236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26862-0DAF-46EB-BF7F-2762383206D0}"/>
              </a:ext>
            </a:extLst>
          </p:cNvPr>
          <p:cNvSpPr>
            <a:spLocks noGrp="1"/>
          </p:cNvSpPr>
          <p:nvPr>
            <p:ph type="title"/>
          </p:nvPr>
        </p:nvSpPr>
        <p:spPr/>
        <p:txBody>
          <a:bodyPr>
            <a:normAutofit fontScale="90000"/>
          </a:bodyPr>
          <a:lstStyle/>
          <a:p>
            <a:r>
              <a:rPr lang="de-CH" dirty="0"/>
              <a:t>Service Design – </a:t>
            </a:r>
            <a:br>
              <a:rPr lang="de-CH" dirty="0"/>
            </a:br>
            <a:r>
              <a:rPr lang="de-CH" dirty="0"/>
              <a:t>Informationen recherchieren</a:t>
            </a:r>
          </a:p>
        </p:txBody>
      </p:sp>
      <p:sp>
        <p:nvSpPr>
          <p:cNvPr id="3" name="Inhaltsplatzhalter 2">
            <a:extLst>
              <a:ext uri="{FF2B5EF4-FFF2-40B4-BE49-F238E27FC236}">
                <a16:creationId xmlns:a16="http://schemas.microsoft.com/office/drawing/2014/main" id="{B098584B-4896-44B3-9D51-DE22281ADBBD}"/>
              </a:ext>
            </a:extLst>
          </p:cNvPr>
          <p:cNvSpPr>
            <a:spLocks noGrp="1"/>
          </p:cNvSpPr>
          <p:nvPr>
            <p:ph idx="1"/>
          </p:nvPr>
        </p:nvSpPr>
        <p:spPr/>
        <p:txBody>
          <a:bodyPr/>
          <a:lstStyle/>
          <a:p>
            <a:pPr marL="0" indent="0">
              <a:buNone/>
            </a:pPr>
            <a:endParaRPr lang="de-CH" sz="2000" dirty="0"/>
          </a:p>
          <a:p>
            <a:pPr marL="0" indent="0">
              <a:buNone/>
            </a:pPr>
            <a:r>
              <a:rPr lang="de-CH" sz="2000" b="1" dirty="0"/>
              <a:t>Ziel</a:t>
            </a:r>
          </a:p>
          <a:p>
            <a:pPr marL="0" indent="0">
              <a:buNone/>
            </a:pPr>
            <a:r>
              <a:rPr lang="de-CH" sz="2000" dirty="0"/>
              <a:t>IST-Zustand kennen.</a:t>
            </a:r>
          </a:p>
          <a:p>
            <a:pPr marL="0" indent="0">
              <a:buNone/>
            </a:pPr>
            <a:r>
              <a:rPr lang="de-CH" sz="2000" dirty="0"/>
              <a:t>	Anforderungen kennenlernen.</a:t>
            </a:r>
          </a:p>
          <a:p>
            <a:pPr marL="0" indent="0">
              <a:buNone/>
            </a:pPr>
            <a:r>
              <a:rPr lang="de-CH" sz="2000" dirty="0"/>
              <a:t>	Jetzige Aktivitäten und Prozesse des Kunden kennenlernen</a:t>
            </a:r>
          </a:p>
          <a:p>
            <a:pPr marL="0" indent="0">
              <a:buNone/>
            </a:pPr>
            <a:endParaRPr lang="de-CH" sz="2000" dirty="0"/>
          </a:p>
          <a:p>
            <a:pPr marL="0" indent="0">
              <a:buNone/>
            </a:pPr>
            <a:r>
              <a:rPr lang="de-CH" sz="2000" b="1" dirty="0"/>
              <a:t>Methoden</a:t>
            </a:r>
          </a:p>
          <a:p>
            <a:r>
              <a:rPr lang="de-CH" sz="2000" dirty="0"/>
              <a:t>Stakeholder befragen</a:t>
            </a:r>
          </a:p>
          <a:p>
            <a:r>
              <a:rPr lang="de-CH" sz="2000" dirty="0"/>
              <a:t>Aufnahme der bestehenden Services und Systeme vornehmen</a:t>
            </a:r>
          </a:p>
          <a:p>
            <a:r>
              <a:rPr lang="de-CH" sz="2000" dirty="0"/>
              <a:t>Dokumente auswerten</a:t>
            </a:r>
          </a:p>
        </p:txBody>
      </p:sp>
    </p:spTree>
    <p:extLst>
      <p:ext uri="{BB962C8B-B14F-4D97-AF65-F5344CB8AC3E}">
        <p14:creationId xmlns:p14="http://schemas.microsoft.com/office/powerpoint/2010/main" val="8646793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7BD9D3-4F24-4581-8D9B-EDDBD9AC504C}"/>
              </a:ext>
            </a:extLst>
          </p:cNvPr>
          <p:cNvSpPr>
            <a:spLocks noGrp="1"/>
          </p:cNvSpPr>
          <p:nvPr>
            <p:ph type="title"/>
          </p:nvPr>
        </p:nvSpPr>
        <p:spPr/>
        <p:txBody>
          <a:bodyPr>
            <a:normAutofit fontScale="90000"/>
          </a:bodyPr>
          <a:lstStyle/>
          <a:p>
            <a:r>
              <a:rPr lang="de-CH" dirty="0"/>
              <a:t>Service Design – Ressourcen evaluieren</a:t>
            </a:r>
          </a:p>
        </p:txBody>
      </p:sp>
      <p:sp>
        <p:nvSpPr>
          <p:cNvPr id="3" name="Inhaltsplatzhalter 2">
            <a:extLst>
              <a:ext uri="{FF2B5EF4-FFF2-40B4-BE49-F238E27FC236}">
                <a16:creationId xmlns:a16="http://schemas.microsoft.com/office/drawing/2014/main" id="{861CF56A-FF20-4B23-9ABE-BB5922304A38}"/>
              </a:ext>
            </a:extLst>
          </p:cNvPr>
          <p:cNvSpPr>
            <a:spLocks noGrp="1"/>
          </p:cNvSpPr>
          <p:nvPr>
            <p:ph idx="1"/>
          </p:nvPr>
        </p:nvSpPr>
        <p:spPr/>
        <p:txBody>
          <a:bodyPr/>
          <a:lstStyle/>
          <a:p>
            <a:pPr marL="0" indent="0">
              <a:buNone/>
            </a:pPr>
            <a:endParaRPr lang="de-CH" sz="2000" dirty="0"/>
          </a:p>
          <a:p>
            <a:pPr marL="0" indent="0">
              <a:buNone/>
            </a:pPr>
            <a:r>
              <a:rPr lang="de-CH" sz="2000" b="1" dirty="0"/>
              <a:t>Ziel</a:t>
            </a:r>
          </a:p>
          <a:p>
            <a:pPr marL="0" indent="0">
              <a:buNone/>
            </a:pPr>
            <a:r>
              <a:rPr lang="de-CH" sz="2000" dirty="0"/>
              <a:t>Aufwandschätzung der benötigten Ressourcen eines Service (Was und wieviel)</a:t>
            </a:r>
          </a:p>
          <a:p>
            <a:pPr marL="0" indent="0">
              <a:buNone/>
            </a:pPr>
            <a:endParaRPr lang="de-CH" sz="800" dirty="0"/>
          </a:p>
          <a:p>
            <a:pPr marL="0" indent="0">
              <a:buNone/>
            </a:pPr>
            <a:r>
              <a:rPr lang="de-CH" sz="2000" b="1" dirty="0"/>
              <a:t>Methode</a:t>
            </a:r>
          </a:p>
          <a:p>
            <a:pPr marL="0" indent="0">
              <a:buNone/>
            </a:pPr>
            <a:r>
              <a:rPr lang="de-CH" sz="2000" dirty="0"/>
              <a:t>Der Aufwand der Ressourcen werden geschätzt! Basis für die Ressourcenschätzung sind vergleichbare Services, Erfahrung und die Fragestellungen wie </a:t>
            </a:r>
            <a:r>
              <a:rPr lang="de-CH" sz="2000" dirty="0" err="1"/>
              <a:t>z.b.</a:t>
            </a:r>
            <a:r>
              <a:rPr lang="de-CH" sz="2000" dirty="0"/>
              <a:t> «Wie lange benötigt ein Mitarbeiter, um diese Aktivität zu erledigen?».</a:t>
            </a:r>
          </a:p>
          <a:p>
            <a:pPr marL="0" indent="0">
              <a:buNone/>
            </a:pPr>
            <a:endParaRPr lang="de-CH" sz="800" dirty="0"/>
          </a:p>
          <a:p>
            <a:pPr marL="0" indent="0">
              <a:buNone/>
            </a:pPr>
            <a:r>
              <a:rPr lang="de-CH" sz="2000" b="1" dirty="0"/>
              <a:t>Grundregeln der Aufwandschätzung</a:t>
            </a:r>
          </a:p>
          <a:p>
            <a:r>
              <a:rPr lang="de-CH" sz="2000" dirty="0"/>
              <a:t>Je genauer die Information ist, desto besser wird die Schätzung</a:t>
            </a:r>
          </a:p>
          <a:p>
            <a:r>
              <a:rPr lang="de-CH" sz="2000" dirty="0"/>
              <a:t>Die Schätzobjekte sollten in kleine möglichst konkrete Teile zerlegt werden</a:t>
            </a:r>
          </a:p>
          <a:p>
            <a:r>
              <a:rPr lang="de-CH" sz="2000" dirty="0"/>
              <a:t>Das Schätzen von </a:t>
            </a:r>
            <a:r>
              <a:rPr lang="de-CH" sz="2000" dirty="0" err="1"/>
              <a:t>Ressoourcen</a:t>
            </a:r>
            <a:r>
              <a:rPr lang="de-CH" sz="2000" dirty="0"/>
              <a:t> ist ein kontinuierlicher Prozess</a:t>
            </a:r>
          </a:p>
          <a:p>
            <a:pPr marL="0" indent="0">
              <a:buNone/>
            </a:pPr>
            <a:endParaRPr lang="de-CH" sz="2000" dirty="0"/>
          </a:p>
        </p:txBody>
      </p:sp>
    </p:spTree>
    <p:extLst>
      <p:ext uri="{BB962C8B-B14F-4D97-AF65-F5344CB8AC3E}">
        <p14:creationId xmlns:p14="http://schemas.microsoft.com/office/powerpoint/2010/main" val="6831326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7BD9D3-4F24-4581-8D9B-EDDBD9AC504C}"/>
              </a:ext>
            </a:extLst>
          </p:cNvPr>
          <p:cNvSpPr>
            <a:spLocks noGrp="1"/>
          </p:cNvSpPr>
          <p:nvPr>
            <p:ph type="title"/>
          </p:nvPr>
        </p:nvSpPr>
        <p:spPr/>
        <p:txBody>
          <a:bodyPr>
            <a:normAutofit fontScale="90000"/>
          </a:bodyPr>
          <a:lstStyle/>
          <a:p>
            <a:r>
              <a:rPr lang="de-CH" dirty="0"/>
              <a:t>Service Design – Ressourcen evaluieren</a:t>
            </a:r>
          </a:p>
        </p:txBody>
      </p:sp>
      <p:sp>
        <p:nvSpPr>
          <p:cNvPr id="3" name="Inhaltsplatzhalter 2">
            <a:extLst>
              <a:ext uri="{FF2B5EF4-FFF2-40B4-BE49-F238E27FC236}">
                <a16:creationId xmlns:a16="http://schemas.microsoft.com/office/drawing/2014/main" id="{861CF56A-FF20-4B23-9ABE-BB5922304A38}"/>
              </a:ext>
            </a:extLst>
          </p:cNvPr>
          <p:cNvSpPr>
            <a:spLocks noGrp="1"/>
          </p:cNvSpPr>
          <p:nvPr>
            <p:ph idx="1"/>
          </p:nvPr>
        </p:nvSpPr>
        <p:spPr>
          <a:xfrm>
            <a:off x="457200" y="1600200"/>
            <a:ext cx="9803432" cy="4525963"/>
          </a:xfrm>
        </p:spPr>
        <p:txBody>
          <a:bodyPr/>
          <a:lstStyle/>
          <a:p>
            <a:pPr marL="0" indent="0">
              <a:buNone/>
            </a:pPr>
            <a:endParaRPr lang="de-CH" sz="2000" dirty="0"/>
          </a:p>
          <a:p>
            <a:pPr marL="0" indent="0">
              <a:buNone/>
            </a:pPr>
            <a:r>
              <a:rPr lang="de-CH" sz="2000" b="1" dirty="0" err="1"/>
              <a:t>Einfussfaktoren</a:t>
            </a:r>
            <a:endParaRPr lang="de-CH" sz="2000" b="1" dirty="0"/>
          </a:p>
          <a:p>
            <a:pPr marL="0" indent="0">
              <a:buNone/>
              <a:tabLst>
                <a:tab pos="2420938" algn="l"/>
              </a:tabLst>
            </a:pPr>
            <a:r>
              <a:rPr lang="de-CH" sz="1800" dirty="0"/>
              <a:t>Produktbezogene:	Quantität, Qualität, Komplexität</a:t>
            </a:r>
          </a:p>
          <a:p>
            <a:pPr marL="0" indent="0">
              <a:buNone/>
              <a:tabLst>
                <a:tab pos="2420938" algn="l"/>
              </a:tabLst>
            </a:pPr>
            <a:r>
              <a:rPr lang="de-CH" sz="1800" dirty="0"/>
              <a:t>Prozessbezogene:	Prozessdauer, Personalqualität, Informatikunterstützung</a:t>
            </a:r>
          </a:p>
          <a:p>
            <a:pPr marL="0" indent="0">
              <a:buNone/>
            </a:pPr>
            <a:endParaRPr lang="de-CH" sz="800" dirty="0"/>
          </a:p>
          <a:p>
            <a:pPr marL="0" indent="0">
              <a:buNone/>
            </a:pPr>
            <a:r>
              <a:rPr lang="de-CH" sz="2000" b="1" dirty="0"/>
              <a:t>Qualitätsmerkmale mit Einfluss auf die Ressourcen</a:t>
            </a:r>
          </a:p>
          <a:p>
            <a:pPr marL="0" indent="0">
              <a:buNone/>
            </a:pPr>
            <a:endParaRPr lang="de-CH" sz="2000" b="1" dirty="0"/>
          </a:p>
        </p:txBody>
      </p:sp>
      <p:pic>
        <p:nvPicPr>
          <p:cNvPr id="3074" name="Picture 2">
            <a:extLst>
              <a:ext uri="{FF2B5EF4-FFF2-40B4-BE49-F238E27FC236}">
                <a16:creationId xmlns:a16="http://schemas.microsoft.com/office/drawing/2014/main" id="{B6D100D3-1CB7-40D2-ABF0-12511CE0D0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789" b="4354"/>
          <a:stretch/>
        </p:blipFill>
        <p:spPr bwMode="auto">
          <a:xfrm>
            <a:off x="2865313" y="3717032"/>
            <a:ext cx="3413373"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4682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D847F9-BCE4-4905-AFC7-24114ECDC5A2}"/>
              </a:ext>
            </a:extLst>
          </p:cNvPr>
          <p:cNvSpPr>
            <a:spLocks noGrp="1"/>
          </p:cNvSpPr>
          <p:nvPr>
            <p:ph type="title"/>
          </p:nvPr>
        </p:nvSpPr>
        <p:spPr/>
        <p:txBody>
          <a:bodyPr>
            <a:normAutofit fontScale="90000"/>
          </a:bodyPr>
          <a:lstStyle/>
          <a:p>
            <a:r>
              <a:rPr lang="de-CH" dirty="0"/>
              <a:t>Service Design – Ressourcen evaluieren</a:t>
            </a:r>
          </a:p>
        </p:txBody>
      </p:sp>
      <p:sp>
        <p:nvSpPr>
          <p:cNvPr id="3" name="Inhaltsplatzhalter 2">
            <a:extLst>
              <a:ext uri="{FF2B5EF4-FFF2-40B4-BE49-F238E27FC236}">
                <a16:creationId xmlns:a16="http://schemas.microsoft.com/office/drawing/2014/main" id="{5CF15FC7-5315-48B5-BEEA-F1D10F01F001}"/>
              </a:ext>
            </a:extLst>
          </p:cNvPr>
          <p:cNvSpPr>
            <a:spLocks noGrp="1"/>
          </p:cNvSpPr>
          <p:nvPr>
            <p:ph idx="1"/>
          </p:nvPr>
        </p:nvSpPr>
        <p:spPr/>
        <p:txBody>
          <a:bodyPr/>
          <a:lstStyle/>
          <a:p>
            <a:pPr marL="0" indent="0">
              <a:buNone/>
            </a:pPr>
            <a:endParaRPr lang="de-CH" sz="2000" dirty="0"/>
          </a:p>
          <a:p>
            <a:pPr marL="0" indent="0">
              <a:buNone/>
            </a:pPr>
            <a:r>
              <a:rPr lang="de-CH" sz="2000" b="1" dirty="0"/>
              <a:t>Aufwandschätzung Erfahrungen</a:t>
            </a:r>
          </a:p>
          <a:p>
            <a:pPr marL="0" indent="0">
              <a:buNone/>
            </a:pPr>
            <a:r>
              <a:rPr lang="de-CH" sz="2000" dirty="0"/>
              <a:t>Personal:		Pikettzeiten, Ersatzzeiten, Ferienabwesenheit, 			Krankheit</a:t>
            </a:r>
          </a:p>
          <a:p>
            <a:pPr marL="0" indent="0">
              <a:buNone/>
            </a:pPr>
            <a:r>
              <a:rPr lang="de-CH" sz="2000" dirty="0"/>
              <a:t>Programmierung:	Quantität = Anzahl Zeilen oder Anzahl 				Anweisungen</a:t>
            </a:r>
          </a:p>
          <a:p>
            <a:pPr marL="0" indent="0">
              <a:buNone/>
            </a:pPr>
            <a:r>
              <a:rPr lang="de-CH" sz="2000" dirty="0"/>
              <a:t>Überwachung:		1~2 Personen müssen die Systeme dauern 			überwachen und ein Techniker und ein 				Spezialist für DB </a:t>
            </a:r>
            <a:r>
              <a:rPr lang="de-CH" sz="2000" dirty="0" err="1"/>
              <a:t>nüssen</a:t>
            </a:r>
            <a:r>
              <a:rPr lang="de-CH" sz="2000" dirty="0"/>
              <a:t> während des 				laufenden Betriebs ebenfalls anwesend sein</a:t>
            </a:r>
          </a:p>
        </p:txBody>
      </p:sp>
    </p:spTree>
    <p:extLst>
      <p:ext uri="{BB962C8B-B14F-4D97-AF65-F5344CB8AC3E}">
        <p14:creationId xmlns:p14="http://schemas.microsoft.com/office/powerpoint/2010/main" val="40936709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AD24A4-5A8C-4237-BB6D-E8CDDA8E2E5A}"/>
              </a:ext>
            </a:extLst>
          </p:cNvPr>
          <p:cNvSpPr>
            <a:spLocks noGrp="1"/>
          </p:cNvSpPr>
          <p:nvPr>
            <p:ph type="title"/>
          </p:nvPr>
        </p:nvSpPr>
        <p:spPr>
          <a:xfrm>
            <a:off x="539552" y="692696"/>
            <a:ext cx="8458200" cy="1143000"/>
          </a:xfrm>
        </p:spPr>
        <p:txBody>
          <a:bodyPr>
            <a:normAutofit fontScale="90000"/>
          </a:bodyPr>
          <a:lstStyle/>
          <a:p>
            <a:r>
              <a:rPr lang="de-CH" dirty="0"/>
              <a:t>Service Design – Konzept für die Umsetzung erarbeiten und präsentieren</a:t>
            </a:r>
          </a:p>
        </p:txBody>
      </p:sp>
      <p:sp>
        <p:nvSpPr>
          <p:cNvPr id="3" name="Inhaltsplatzhalter 2">
            <a:extLst>
              <a:ext uri="{FF2B5EF4-FFF2-40B4-BE49-F238E27FC236}">
                <a16:creationId xmlns:a16="http://schemas.microsoft.com/office/drawing/2014/main" id="{EEB1449F-BCEA-4C24-8631-A4B3CE3AF6E6}"/>
              </a:ext>
            </a:extLst>
          </p:cNvPr>
          <p:cNvSpPr>
            <a:spLocks noGrp="1"/>
          </p:cNvSpPr>
          <p:nvPr>
            <p:ph idx="1"/>
          </p:nvPr>
        </p:nvSpPr>
        <p:spPr>
          <a:xfrm>
            <a:off x="457200" y="1600200"/>
            <a:ext cx="8867328" cy="4525963"/>
          </a:xfrm>
        </p:spPr>
        <p:txBody>
          <a:bodyPr/>
          <a:lstStyle/>
          <a:p>
            <a:pPr marL="0" indent="0">
              <a:buNone/>
            </a:pPr>
            <a:endParaRPr lang="de-CH" sz="2000" dirty="0"/>
          </a:p>
          <a:p>
            <a:pPr marL="0" indent="0">
              <a:buNone/>
            </a:pPr>
            <a:endParaRPr lang="de-CH" sz="2000" dirty="0"/>
          </a:p>
          <a:p>
            <a:pPr marL="0" indent="0">
              <a:buNone/>
            </a:pPr>
            <a:r>
              <a:rPr lang="de-CH" sz="2000" b="1" dirty="0"/>
              <a:t>Ziel</a:t>
            </a:r>
          </a:p>
          <a:p>
            <a:pPr marL="0" indent="0">
              <a:buNone/>
            </a:pPr>
            <a:r>
              <a:rPr lang="de-CH" sz="2000" dirty="0"/>
              <a:t>Umsetzungskonzept der Geschäftsleitung des Kunden und des eigenen Unternehmens präsentieren, damit danach effektiv mit den Arbeiten für die Umsetzung begonnen werden kann.</a:t>
            </a:r>
          </a:p>
          <a:p>
            <a:pPr marL="0" indent="0">
              <a:buNone/>
            </a:pPr>
            <a:endParaRPr lang="de-CH" sz="2000" dirty="0"/>
          </a:p>
          <a:p>
            <a:pPr marL="0" indent="0">
              <a:buNone/>
            </a:pPr>
            <a:r>
              <a:rPr lang="de-CH" sz="2000" b="1" dirty="0"/>
              <a:t>Inhalt</a:t>
            </a:r>
          </a:p>
          <a:p>
            <a:pPr marL="0" indent="0">
              <a:buNone/>
            </a:pPr>
            <a:r>
              <a:rPr lang="de-CH" sz="2000" dirty="0"/>
              <a:t>Folgende Fragen sollen beantwortet werden:</a:t>
            </a:r>
          </a:p>
          <a:p>
            <a:r>
              <a:rPr lang="de-CH" sz="2000" dirty="0"/>
              <a:t>Was soll umgesetzt werden? </a:t>
            </a:r>
            <a:r>
              <a:rPr lang="de-CH" sz="1800" dirty="0"/>
              <a:t>(</a:t>
            </a:r>
            <a:r>
              <a:rPr lang="de-CH" sz="1800" i="1" dirty="0"/>
              <a:t>Services aufzeigen</a:t>
            </a:r>
            <a:r>
              <a:rPr lang="de-CH" sz="1800" dirty="0"/>
              <a:t>)</a:t>
            </a:r>
          </a:p>
          <a:p>
            <a:r>
              <a:rPr lang="de-CH" sz="2000" dirty="0"/>
              <a:t>Wie soll etwas umgesetzt werden? </a:t>
            </a:r>
            <a:r>
              <a:rPr lang="de-CH" sz="1800" dirty="0"/>
              <a:t>(</a:t>
            </a:r>
            <a:r>
              <a:rPr lang="de-CH" sz="1800" i="1" dirty="0"/>
              <a:t>Einführungsplan</a:t>
            </a:r>
            <a:r>
              <a:rPr lang="de-CH" sz="1800" dirty="0"/>
              <a:t>)</a:t>
            </a:r>
          </a:p>
          <a:p>
            <a:r>
              <a:rPr lang="de-CH" sz="2000" dirty="0"/>
              <a:t>Von wem soll es umgesetzt werden? </a:t>
            </a:r>
            <a:r>
              <a:rPr lang="de-CH" sz="1800" i="1" dirty="0"/>
              <a:t>(</a:t>
            </a:r>
            <a:r>
              <a:rPr lang="de-CH" sz="1800" i="1" dirty="0" err="1"/>
              <a:t>Suppliers</a:t>
            </a:r>
            <a:r>
              <a:rPr lang="de-CH" sz="1800" i="1" dirty="0"/>
              <a:t>, Personal, Ressourcen </a:t>
            </a:r>
            <a:r>
              <a:rPr lang="de-CH" sz="1800" i="1" dirty="0" err="1"/>
              <a:t>ect.</a:t>
            </a:r>
            <a:r>
              <a:rPr lang="de-CH" sz="1800" i="1" dirty="0"/>
              <a:t>)</a:t>
            </a:r>
          </a:p>
          <a:p>
            <a:r>
              <a:rPr lang="de-CH" sz="2000" dirty="0"/>
              <a:t>Bis wann soll es umgesetzt werden? </a:t>
            </a:r>
            <a:r>
              <a:rPr lang="de-CH" sz="1800" i="1" dirty="0"/>
              <a:t>(Aufwandschätzung, Terminplanung, Materialplanung, Finanzplanung, Risikomanagement, Personal-/Teamplanung)</a:t>
            </a:r>
          </a:p>
        </p:txBody>
      </p:sp>
    </p:spTree>
    <p:extLst>
      <p:ext uri="{BB962C8B-B14F-4D97-AF65-F5344CB8AC3E}">
        <p14:creationId xmlns:p14="http://schemas.microsoft.com/office/powerpoint/2010/main" val="22757153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0369DB-BFA2-4E77-84FA-BA20FC8A967E}"/>
              </a:ext>
            </a:extLst>
          </p:cNvPr>
          <p:cNvSpPr>
            <a:spLocks noGrp="1"/>
          </p:cNvSpPr>
          <p:nvPr>
            <p:ph type="title"/>
          </p:nvPr>
        </p:nvSpPr>
        <p:spPr/>
        <p:txBody>
          <a:bodyPr/>
          <a:lstStyle/>
          <a:p>
            <a:r>
              <a:rPr lang="de-CH" dirty="0"/>
              <a:t>Fragebogen über Lehrperson</a:t>
            </a:r>
          </a:p>
        </p:txBody>
      </p:sp>
      <p:sp>
        <p:nvSpPr>
          <p:cNvPr id="3" name="Inhaltsplatzhalter 2">
            <a:extLst>
              <a:ext uri="{FF2B5EF4-FFF2-40B4-BE49-F238E27FC236}">
                <a16:creationId xmlns:a16="http://schemas.microsoft.com/office/drawing/2014/main" id="{64E9B67F-6E19-4025-B0F8-DA9D0BA419CE}"/>
              </a:ext>
            </a:extLst>
          </p:cNvPr>
          <p:cNvSpPr>
            <a:spLocks noGrp="1"/>
          </p:cNvSpPr>
          <p:nvPr>
            <p:ph idx="1"/>
          </p:nvPr>
        </p:nvSpPr>
        <p:spPr/>
        <p:txBody>
          <a:bodyPr/>
          <a:lstStyle/>
          <a:p>
            <a:pPr algn="l" rtl="0" fontAlgn="base"/>
            <a:endParaRPr lang="de-CH" sz="2400" b="0" i="0" dirty="0">
              <a:solidFill>
                <a:srgbClr val="000000"/>
              </a:solidFill>
              <a:effectLst/>
            </a:endParaRPr>
          </a:p>
          <a:p>
            <a:pPr algn="l" rtl="0" fontAlgn="base">
              <a:buFont typeface="Arial" panose="020B0604020202020204" pitchFamily="34" charset="0"/>
              <a:buChar char="•"/>
            </a:pPr>
            <a:r>
              <a:rPr lang="de-CH" sz="2400" b="0" i="0" u="none" strike="noStrike" dirty="0">
                <a:solidFill>
                  <a:srgbClr val="000000"/>
                </a:solidFill>
                <a:effectLst/>
              </a:rPr>
              <a:t>Warum: 	Damit ich mich kontinuierlich verbessern kann 		und so den Lehrstoff noch besser übermitteln 		kann.</a:t>
            </a:r>
            <a:r>
              <a:rPr lang="en-US" sz="2400" b="0" i="0" dirty="0">
                <a:solidFill>
                  <a:srgbClr val="000000"/>
                </a:solidFill>
                <a:effectLst/>
              </a:rPr>
              <a:t>​</a:t>
            </a:r>
          </a:p>
          <a:p>
            <a:pPr algn="l" rtl="0" fontAlgn="base">
              <a:buFont typeface="Arial" panose="020B0604020202020204" pitchFamily="34" charset="0"/>
              <a:buChar char="•"/>
            </a:pPr>
            <a:r>
              <a:rPr lang="de-CH" sz="2400" b="0" i="0" u="none" strike="noStrike" dirty="0">
                <a:solidFill>
                  <a:srgbClr val="000000"/>
                </a:solidFill>
                <a:effectLst/>
              </a:rPr>
              <a:t>Zeit: 	Nehmen Sie sich die Zeit, die Sie brauchen.</a:t>
            </a:r>
            <a:r>
              <a:rPr lang="en-US" sz="2400" b="0" i="0" dirty="0">
                <a:solidFill>
                  <a:srgbClr val="000000"/>
                </a:solidFill>
                <a:effectLst/>
              </a:rPr>
              <a:t>​</a:t>
            </a:r>
          </a:p>
          <a:p>
            <a:pPr marL="0" indent="0" algn="l" rtl="0" fontAlgn="base">
              <a:buNone/>
            </a:pPr>
            <a:endParaRPr lang="en-US" sz="2400" b="0" i="0" dirty="0">
              <a:solidFill>
                <a:srgbClr val="000000"/>
              </a:solidFill>
              <a:effectLst/>
            </a:endParaRPr>
          </a:p>
          <a:p>
            <a:pPr algn="l" rtl="0" fontAlgn="base">
              <a:buBlip>
                <a:blip r:embed="rId2"/>
              </a:buBlip>
            </a:pPr>
            <a:r>
              <a:rPr lang="de-CH" sz="2400" b="0" i="0" u="none" strike="noStrike" dirty="0">
                <a:solidFill>
                  <a:srgbClr val="000000"/>
                </a:solidFill>
                <a:effectLst/>
              </a:rPr>
              <a:t>Wenn Sie fertig sind, bleiben Sie an Ihrem Platz und arbeiten Sie am Fallbeispiel.</a:t>
            </a:r>
            <a:r>
              <a:rPr lang="de-CH" sz="2400" b="0" i="0" dirty="0">
                <a:solidFill>
                  <a:srgbClr val="000000"/>
                </a:solidFill>
                <a:effectLst/>
              </a:rPr>
              <a:t>​</a:t>
            </a:r>
          </a:p>
          <a:p>
            <a:pPr marL="0" indent="0" algn="l" rtl="0" fontAlgn="base">
              <a:buNone/>
            </a:pPr>
            <a:endParaRPr lang="de-CH" sz="2400" b="0" i="0" dirty="0">
              <a:solidFill>
                <a:srgbClr val="000000"/>
              </a:solidFill>
              <a:effectLst/>
            </a:endParaRPr>
          </a:p>
          <a:p>
            <a:pPr algn="l" rtl="0" fontAlgn="base">
              <a:buFont typeface="Arial" panose="020B0604020202020204" pitchFamily="34" charset="0"/>
              <a:buChar char="•"/>
            </a:pPr>
            <a:r>
              <a:rPr lang="de-CH" sz="2400" b="0" i="0" u="none" strike="noStrike" dirty="0">
                <a:solidFill>
                  <a:srgbClr val="000000"/>
                </a:solidFill>
                <a:effectLst/>
              </a:rPr>
              <a:t>Link: </a:t>
            </a:r>
            <a:r>
              <a:rPr lang="en-US" sz="2400" b="0" i="0" dirty="0">
                <a:solidFill>
                  <a:srgbClr val="000000"/>
                </a:solidFill>
                <a:effectLst/>
              </a:rPr>
              <a:t>​</a:t>
            </a:r>
          </a:p>
          <a:p>
            <a:pPr marL="0" indent="0" algn="ctr" rtl="0" fontAlgn="base">
              <a:buNone/>
            </a:pPr>
            <a:r>
              <a:rPr lang="de-CH" sz="2400" b="1" i="0" u="none" strike="noStrike" dirty="0">
                <a:solidFill>
                  <a:srgbClr val="000000"/>
                </a:solidFill>
                <a:effectLst/>
              </a:rPr>
              <a:t>Herzlichen Dank für Ihr Feedback </a:t>
            </a:r>
            <a:r>
              <a:rPr lang="de-CH" sz="4000" b="1" i="0" u="none" strike="noStrike" dirty="0">
                <a:solidFill>
                  <a:srgbClr val="000000"/>
                </a:solidFill>
                <a:effectLst/>
              </a:rPr>
              <a:t>☺</a:t>
            </a:r>
            <a:r>
              <a:rPr lang="de-CH" sz="4000" b="0" i="0" dirty="0">
                <a:solidFill>
                  <a:srgbClr val="000000"/>
                </a:solidFill>
                <a:effectLst/>
              </a:rPr>
              <a:t>​</a:t>
            </a:r>
          </a:p>
          <a:p>
            <a:pPr marL="0" indent="0">
              <a:buNone/>
            </a:pPr>
            <a:endParaRPr lang="de-CH" sz="2400" dirty="0"/>
          </a:p>
        </p:txBody>
      </p:sp>
    </p:spTree>
    <p:extLst>
      <p:ext uri="{BB962C8B-B14F-4D97-AF65-F5344CB8AC3E}">
        <p14:creationId xmlns:p14="http://schemas.microsoft.com/office/powerpoint/2010/main" val="41264742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idx="4294967295"/>
          </p:nvPr>
        </p:nvSpPr>
        <p:spPr>
          <a:xfrm>
            <a:off x="395536" y="2967087"/>
            <a:ext cx="8568952" cy="1470025"/>
          </a:xfrm>
        </p:spPr>
        <p:txBody>
          <a:bodyPr>
            <a:normAutofit fontScale="90000"/>
          </a:bodyPr>
          <a:lstStyle/>
          <a:p>
            <a:pPr algn="ctr"/>
            <a:r>
              <a:rPr lang="de-CH" dirty="0">
                <a:latin typeface="Arial"/>
                <a:cs typeface="Arial"/>
              </a:rPr>
              <a:t> </a:t>
            </a:r>
            <a:br>
              <a:rPr lang="de-CH" dirty="0">
                <a:latin typeface="Arial" panose="020B0604020202020204" pitchFamily="34" charset="0"/>
                <a:cs typeface="Arial" panose="020B0604020202020204" pitchFamily="34" charset="0"/>
              </a:rPr>
            </a:br>
            <a:br>
              <a:rPr lang="de-CH" dirty="0">
                <a:latin typeface="Arial" panose="020B0604020202020204" pitchFamily="34" charset="0"/>
                <a:cs typeface="Arial" panose="020B0604020202020204" pitchFamily="34" charset="0"/>
              </a:rPr>
            </a:br>
            <a:r>
              <a:rPr lang="de-CH" dirty="0">
                <a:latin typeface="Arial"/>
                <a:cs typeface="Arial"/>
              </a:rPr>
              <a:t> Modul 156</a:t>
            </a:r>
            <a:br>
              <a:rPr lang="de-CH" dirty="0">
                <a:latin typeface="Arial" panose="020B0604020202020204" pitchFamily="34" charset="0"/>
                <a:cs typeface="Arial" panose="020B0604020202020204" pitchFamily="34" charset="0"/>
              </a:rPr>
            </a:br>
            <a:r>
              <a:rPr lang="de-CH" dirty="0">
                <a:latin typeface="Arial"/>
                <a:cs typeface="Arial"/>
              </a:rPr>
              <a:t>Neue Services entwickeln </a:t>
            </a:r>
            <a:br>
              <a:rPr lang="de-CH" dirty="0">
                <a:latin typeface="Arial"/>
                <a:cs typeface="Arial"/>
              </a:rPr>
            </a:br>
            <a:r>
              <a:rPr lang="de-CH" dirty="0">
                <a:latin typeface="Arial"/>
                <a:cs typeface="Arial"/>
              </a:rPr>
              <a:t>und </a:t>
            </a:r>
            <a:br>
              <a:rPr lang="de-CH" dirty="0">
                <a:latin typeface="Arial"/>
                <a:cs typeface="Arial"/>
              </a:rPr>
            </a:br>
            <a:r>
              <a:rPr lang="de-CH" dirty="0">
                <a:latin typeface="Arial"/>
                <a:cs typeface="Arial"/>
              </a:rPr>
              <a:t>Einführung planen</a:t>
            </a:r>
            <a:br>
              <a:rPr lang="de-CH" dirty="0">
                <a:latin typeface="Arial"/>
                <a:cs typeface="Arial"/>
              </a:rPr>
            </a:br>
            <a:br>
              <a:rPr lang="de-CH" dirty="0">
                <a:latin typeface="Arial"/>
                <a:cs typeface="Arial"/>
              </a:rPr>
            </a:b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p:txBody>
      </p:sp>
      <p:sp>
        <p:nvSpPr>
          <p:cNvPr id="6" name="Untertitel 4"/>
          <p:cNvSpPr txBox="1">
            <a:spLocks/>
          </p:cNvSpPr>
          <p:nvPr/>
        </p:nvSpPr>
        <p:spPr>
          <a:xfrm>
            <a:off x="3887924" y="1196752"/>
            <a:ext cx="1368152" cy="6229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de-CH" b="1" dirty="0">
                <a:solidFill>
                  <a:schemeClr val="accent3">
                    <a:lumMod val="75000"/>
                  </a:schemeClr>
                </a:solidFill>
                <a:latin typeface="Arial" panose="020B0604020202020204" pitchFamily="34" charset="0"/>
                <a:cs typeface="Arial" panose="020B0604020202020204" pitchFamily="34" charset="0"/>
              </a:rPr>
              <a:t>Tag 4</a:t>
            </a:r>
          </a:p>
        </p:txBody>
      </p:sp>
    </p:spTree>
    <p:extLst>
      <p:ext uri="{BB962C8B-B14F-4D97-AF65-F5344CB8AC3E}">
        <p14:creationId xmlns:p14="http://schemas.microsoft.com/office/powerpoint/2010/main" val="34901268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bwMode="auto">
          <a:xfrm>
            <a:off x="611188" y="1628800"/>
            <a:ext cx="8353425" cy="4032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CH" altLang="de-DE" sz="1800" dirty="0">
                <a:latin typeface="Arial" panose="020B0604020202020204" pitchFamily="34" charset="0"/>
                <a:cs typeface="Arial" panose="020B0604020202020204" pitchFamily="34" charset="0"/>
              </a:rPr>
              <a:t>Begrüssung</a:t>
            </a:r>
            <a:endParaRPr lang="de-CH" altLang="de-DE" sz="1800" dirty="0"/>
          </a:p>
          <a:p>
            <a:pPr>
              <a:defRPr/>
            </a:pPr>
            <a:r>
              <a:rPr lang="de-CH" altLang="de-DE" sz="1800" dirty="0">
                <a:latin typeface="Arial" panose="020B0604020202020204" pitchFamily="34" charset="0"/>
                <a:cs typeface="Arial" panose="020B0604020202020204" pitchFamily="34" charset="0"/>
              </a:rPr>
              <a:t>Agenda</a:t>
            </a:r>
          </a:p>
          <a:p>
            <a:pPr>
              <a:defRPr/>
            </a:pPr>
            <a:r>
              <a:rPr lang="de-CH" altLang="de-DE" sz="1800" dirty="0">
                <a:latin typeface="Arial"/>
                <a:cs typeface="Arial"/>
              </a:rPr>
              <a:t>Modulübersicht M156</a:t>
            </a:r>
          </a:p>
          <a:p>
            <a:pPr>
              <a:defRPr/>
            </a:pPr>
            <a:r>
              <a:rPr lang="de-CH" altLang="de-DE" sz="1800" dirty="0">
                <a:latin typeface="Arial" panose="020B0604020202020204" pitchFamily="34" charset="0"/>
                <a:cs typeface="Arial" panose="020B0604020202020204" pitchFamily="34" charset="0"/>
              </a:rPr>
              <a:t>Ziele Tag </a:t>
            </a:r>
            <a:r>
              <a:rPr lang="de-CH" altLang="de-DE" sz="1800" dirty="0"/>
              <a:t>4</a:t>
            </a:r>
            <a:endParaRPr lang="de-CH" altLang="de-DE" sz="1800" dirty="0">
              <a:latin typeface="Arial" panose="020B0604020202020204" pitchFamily="34" charset="0"/>
              <a:cs typeface="Arial" panose="020B0604020202020204" pitchFamily="34" charset="0"/>
            </a:endParaRPr>
          </a:p>
          <a:p>
            <a:pPr>
              <a:defRPr/>
            </a:pPr>
            <a:r>
              <a:rPr lang="de-CH" altLang="de-DE" sz="1800" dirty="0"/>
              <a:t>Besprechung der Prüfung</a:t>
            </a:r>
          </a:p>
          <a:p>
            <a:pPr>
              <a:defRPr/>
            </a:pPr>
            <a:r>
              <a:rPr lang="de-CH" altLang="de-DE" sz="1800" dirty="0"/>
              <a:t>Besprechung des Fragebogens</a:t>
            </a:r>
          </a:p>
          <a:p>
            <a:pPr>
              <a:defRPr/>
            </a:pPr>
            <a:r>
              <a:rPr lang="de-CH" altLang="de-DE" sz="1800" dirty="0"/>
              <a:t>Service Design – Zusammenarbeit regeln</a:t>
            </a:r>
            <a:endParaRPr lang="de-CH" altLang="de-DE" sz="1800" dirty="0">
              <a:latin typeface="Arial" panose="020B0604020202020204" pitchFamily="34" charset="0"/>
              <a:cs typeface="Arial" panose="020B0604020202020204" pitchFamily="34" charset="0"/>
            </a:endParaRPr>
          </a:p>
          <a:p>
            <a:pPr>
              <a:defRPr/>
            </a:pPr>
            <a:r>
              <a:rPr lang="de-CH" sz="1800" dirty="0"/>
              <a:t>Anforderungen ermitteln und IT Service spezifizieren</a:t>
            </a:r>
          </a:p>
          <a:p>
            <a:pPr>
              <a:defRPr/>
            </a:pPr>
            <a:r>
              <a:rPr lang="de-CH" altLang="de-DE" sz="1800" dirty="0"/>
              <a:t>Service Design – Berücksichtigung der 4P’s</a:t>
            </a:r>
            <a:endParaRPr lang="de-CH" altLang="de-DE" sz="1800" dirty="0">
              <a:latin typeface="Arial" panose="020B0604020202020204" pitchFamily="34" charset="0"/>
              <a:cs typeface="Arial" panose="020B0604020202020204" pitchFamily="34" charset="0"/>
            </a:endParaRPr>
          </a:p>
          <a:p>
            <a:pPr>
              <a:defRPr/>
            </a:pPr>
            <a:r>
              <a:rPr lang="de-CH" altLang="de-DE" sz="1800" dirty="0"/>
              <a:t>Am Fallbeispiel GLOBALFASHION arbeiten</a:t>
            </a:r>
          </a:p>
          <a:p>
            <a:pPr>
              <a:defRPr/>
            </a:pPr>
            <a:r>
              <a:rPr lang="de-CH" altLang="de-DE" sz="1800" dirty="0"/>
              <a:t>Services beschreiben und spezifizieren</a:t>
            </a:r>
          </a:p>
          <a:p>
            <a:pPr>
              <a:defRPr/>
            </a:pPr>
            <a:r>
              <a:rPr lang="de-CH" altLang="de-DE" sz="1800" dirty="0"/>
              <a:t>Kommunikation zwischen Servicegeber und Servicenehmer</a:t>
            </a:r>
          </a:p>
          <a:p>
            <a:pPr>
              <a:defRPr/>
            </a:pPr>
            <a:r>
              <a:rPr lang="de-CH" altLang="de-DE" sz="1800" dirty="0"/>
              <a:t>Supplier für die Umsetzung evaluieren</a:t>
            </a:r>
          </a:p>
          <a:p>
            <a:pPr>
              <a:defRPr/>
            </a:pPr>
            <a:r>
              <a:rPr lang="de-CH" altLang="de-DE" sz="1800" dirty="0"/>
              <a:t>Service Packages für das Outsourcing festlegen</a:t>
            </a:r>
          </a:p>
          <a:p>
            <a:pPr>
              <a:defRPr/>
            </a:pPr>
            <a:r>
              <a:rPr lang="de-CH" altLang="de-DE" sz="1800" dirty="0"/>
              <a:t>Am Fallbeispiel GLOBALFASHION arbeiten</a:t>
            </a:r>
          </a:p>
          <a:p>
            <a:pPr>
              <a:defRPr/>
            </a:pPr>
            <a:r>
              <a:rPr lang="de-CH" altLang="de-DE" sz="1800" dirty="0">
                <a:latin typeface="Arial"/>
                <a:cs typeface="Arial"/>
              </a:rPr>
              <a:t>Zusammenfassung</a:t>
            </a:r>
            <a:endParaRPr lang="de-CH" altLang="de-DE" sz="1800" dirty="0"/>
          </a:p>
          <a:p>
            <a:pPr marL="0" indent="0">
              <a:buNone/>
              <a:defRPr/>
            </a:pPr>
            <a:br>
              <a:rPr lang="de-CH" altLang="de-DE" dirty="0">
                <a:latin typeface="Arial" panose="020B0604020202020204" pitchFamily="34" charset="0"/>
                <a:cs typeface="Arial" panose="020B0604020202020204" pitchFamily="34" charset="0"/>
              </a:rPr>
            </a:br>
            <a:br>
              <a:rPr lang="de-CH" altLang="de-DE" dirty="0">
                <a:latin typeface="Arial" panose="020B0604020202020204" pitchFamily="34" charset="0"/>
                <a:cs typeface="Arial" panose="020B0604020202020204" pitchFamily="34" charset="0"/>
              </a:rPr>
            </a:br>
            <a:r>
              <a:rPr lang="de-CH" altLang="de-DE" dirty="0">
                <a:latin typeface="Arial" panose="020B0604020202020204" pitchFamily="34" charset="0"/>
                <a:cs typeface="Arial" panose="020B0604020202020204" pitchFamily="34" charset="0"/>
              </a:rPr>
              <a:t>		</a:t>
            </a: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83D08A87-77E7-4D0C-8F68-D8AB08E47968}"/>
              </a:ext>
            </a:extLst>
          </p:cNvPr>
          <p:cNvSpPr txBox="1">
            <a:spLocks/>
          </p:cNvSpPr>
          <p:nvPr/>
        </p:nvSpPr>
        <p:spPr>
          <a:xfrm>
            <a:off x="539552" y="692696"/>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CH" dirty="0"/>
              <a:t>Agenda Tag 4</a:t>
            </a:r>
          </a:p>
        </p:txBody>
      </p:sp>
    </p:spTree>
    <p:extLst>
      <p:ext uri="{BB962C8B-B14F-4D97-AF65-F5344CB8AC3E}">
        <p14:creationId xmlns:p14="http://schemas.microsoft.com/office/powerpoint/2010/main" val="29843624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p:cNvSpPr txBox="1">
            <a:spLocks noChangeArrowheads="1"/>
          </p:cNvSpPr>
          <p:nvPr/>
        </p:nvSpPr>
        <p:spPr bwMode="auto">
          <a:xfrm>
            <a:off x="684212" y="1775704"/>
            <a:ext cx="410381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tabLst>
                <a:tab pos="628650" algn="l"/>
              </a:tabLst>
              <a:defRPr/>
            </a:pPr>
            <a:r>
              <a:rPr lang="de-CH" altLang="de-DE" sz="1500" b="1" dirty="0">
                <a:latin typeface="+mn-lt"/>
              </a:rPr>
              <a:t>Tag 1	</a:t>
            </a:r>
            <a:r>
              <a:rPr lang="de-CH" altLang="de-DE" sz="1500" dirty="0">
                <a:latin typeface="+mn-lt"/>
              </a:rPr>
              <a:t>Start ins Modul 156</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Start der Arbeit am Fallbeispiel</a:t>
            </a:r>
            <a:endParaRPr lang="de-CH" altLang="de-DE" sz="1500" dirty="0">
              <a:solidFill>
                <a:schemeClr val="tx2">
                  <a:lumMod val="75000"/>
                </a:schemeClr>
              </a:solidFill>
              <a:latin typeface="+mn-lt"/>
            </a:endParaRPr>
          </a:p>
        </p:txBody>
      </p:sp>
      <p:sp>
        <p:nvSpPr>
          <p:cNvPr id="5" name="Textfeld 2"/>
          <p:cNvSpPr txBox="1">
            <a:spLocks noChangeArrowheads="1"/>
          </p:cNvSpPr>
          <p:nvPr/>
        </p:nvSpPr>
        <p:spPr bwMode="auto">
          <a:xfrm>
            <a:off x="4932040" y="1772816"/>
            <a:ext cx="396044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nchor="t">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2</a:t>
            </a:r>
            <a:r>
              <a:rPr lang="de-CH" altLang="de-DE" sz="1500" dirty="0">
                <a:latin typeface="+mn-lt"/>
              </a:rPr>
              <a:t>	</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Fallbearbeitung</a:t>
            </a:r>
            <a:endParaRPr lang="de-CH" altLang="de-DE" sz="1500" dirty="0">
              <a:solidFill>
                <a:schemeClr val="tx2">
                  <a:lumMod val="75000"/>
                </a:schemeClr>
              </a:solidFill>
              <a:latin typeface="+mn-lt"/>
            </a:endParaRPr>
          </a:p>
        </p:txBody>
      </p:sp>
      <p:sp>
        <p:nvSpPr>
          <p:cNvPr id="6" name="Textfeld 3"/>
          <p:cNvSpPr txBox="1">
            <a:spLocks noChangeArrowheads="1"/>
          </p:cNvSpPr>
          <p:nvPr/>
        </p:nvSpPr>
        <p:spPr bwMode="auto">
          <a:xfrm>
            <a:off x="698046" y="2618709"/>
            <a:ext cx="4103811"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3</a:t>
            </a:r>
          </a:p>
          <a:p>
            <a:pPr eaLnBrk="1" hangingPunct="1">
              <a:defRPr/>
            </a:pPr>
            <a:r>
              <a:rPr lang="de-CH" altLang="de-DE" sz="1500" b="1" dirty="0">
                <a:solidFill>
                  <a:srgbClr val="00B050"/>
                </a:solidFill>
                <a:latin typeface="+mn-lt"/>
              </a:rPr>
              <a:t>Theorieprüfung </a:t>
            </a:r>
            <a:r>
              <a:rPr lang="de-CH" altLang="de-DE" sz="1500" dirty="0">
                <a:latin typeface="+mn-lt"/>
              </a:rPr>
              <a:t>Teil A</a:t>
            </a:r>
          </a:p>
          <a:p>
            <a:pPr eaLnBrk="1" hangingPunct="1">
              <a:defRPr/>
            </a:pPr>
            <a:r>
              <a:rPr lang="de-CH" altLang="de-DE" sz="1500" b="1" dirty="0">
                <a:latin typeface="+mn-lt"/>
              </a:rPr>
              <a:t>Service Design, Fallbearbeitung</a:t>
            </a:r>
            <a:endParaRPr lang="de-CH" altLang="de-DE" sz="1500" dirty="0">
              <a:solidFill>
                <a:schemeClr val="tx2">
                  <a:lumMod val="75000"/>
                </a:schemeClr>
              </a:solidFill>
              <a:latin typeface="+mn-lt"/>
            </a:endParaRPr>
          </a:p>
        </p:txBody>
      </p:sp>
      <p:sp>
        <p:nvSpPr>
          <p:cNvPr id="7" name="Textfeld 5"/>
          <p:cNvSpPr txBox="1">
            <a:spLocks noChangeArrowheads="1"/>
          </p:cNvSpPr>
          <p:nvPr/>
        </p:nvSpPr>
        <p:spPr bwMode="auto">
          <a:xfrm>
            <a:off x="4954924" y="2618709"/>
            <a:ext cx="3939802" cy="776253"/>
          </a:xfrm>
          <a:prstGeom prst="rect">
            <a:avLst/>
          </a:prstGeom>
          <a:solidFill>
            <a:schemeClr val="accent3">
              <a:lumMod val="60000"/>
              <a:lumOff val="4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4     	</a:t>
            </a:r>
            <a:endParaRPr lang="de-CH" altLang="de-DE" sz="1500" dirty="0">
              <a:latin typeface="+mn-lt"/>
            </a:endParaRPr>
          </a:p>
          <a:p>
            <a:pPr eaLnBrk="1" hangingPunct="1">
              <a:defRPr/>
            </a:pPr>
            <a:r>
              <a:rPr lang="de-CH" altLang="de-DE" sz="1500" b="1" dirty="0">
                <a:latin typeface="+mn-lt"/>
              </a:rPr>
              <a:t>Service Design</a:t>
            </a:r>
          </a:p>
          <a:p>
            <a:pPr eaLnBrk="1" hangingPunct="1">
              <a:defRPr/>
            </a:pPr>
            <a:r>
              <a:rPr lang="de-CH" altLang="de-DE" sz="1500" b="1" dirty="0">
                <a:latin typeface="+mn-lt"/>
              </a:rPr>
              <a:t>Service entwerfen, Fallbearbeitung</a:t>
            </a:r>
          </a:p>
        </p:txBody>
      </p:sp>
      <p:sp>
        <p:nvSpPr>
          <p:cNvPr id="8" name="Textfeld 6"/>
          <p:cNvSpPr txBox="1">
            <a:spLocks noChangeArrowheads="1"/>
          </p:cNvSpPr>
          <p:nvPr/>
        </p:nvSpPr>
        <p:spPr bwMode="auto">
          <a:xfrm>
            <a:off x="698046" y="3473776"/>
            <a:ext cx="4094761" cy="776253"/>
          </a:xfrm>
          <a:prstGeom prst="rect">
            <a:avLst/>
          </a:prstGeom>
          <a:solidFill>
            <a:schemeClr val="accent2">
              <a:lumMod val="20000"/>
              <a:lumOff val="8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5</a:t>
            </a:r>
            <a:r>
              <a:rPr lang="de-CH" altLang="de-DE" sz="1500" dirty="0">
                <a:latin typeface="+mn-lt"/>
              </a:rPr>
              <a:t>     </a:t>
            </a:r>
            <a:r>
              <a:rPr lang="de-CH" altLang="de-DE" sz="1500" b="1" dirty="0">
                <a:solidFill>
                  <a:srgbClr val="FF0000"/>
                </a:solidFill>
                <a:latin typeface="+mn-lt"/>
              </a:rPr>
              <a:t>Kein Unterricht</a:t>
            </a:r>
            <a:r>
              <a:rPr lang="de-CH" altLang="de-DE" sz="1500" dirty="0">
                <a:latin typeface="+mn-lt"/>
              </a:rPr>
              <a:t>	 </a:t>
            </a:r>
            <a:br>
              <a:rPr lang="de-CH" altLang="de-DE" sz="1500" dirty="0">
                <a:latin typeface="+mn-lt"/>
              </a:rPr>
            </a:br>
            <a:r>
              <a:rPr lang="de-CH" altLang="de-DE" sz="1500" b="1" dirty="0">
                <a:latin typeface="+mn-lt"/>
              </a:rPr>
              <a:t>Knabenschiessen</a:t>
            </a:r>
          </a:p>
          <a:p>
            <a:pPr eaLnBrk="1" hangingPunct="1">
              <a:defRPr/>
            </a:pPr>
            <a:r>
              <a:rPr lang="de-CH" altLang="de-DE" sz="1500" dirty="0">
                <a:latin typeface="+mn-lt"/>
              </a:rPr>
              <a:t>Teil B lesen und Repetitionsfragen beantworten</a:t>
            </a:r>
          </a:p>
        </p:txBody>
      </p:sp>
      <p:sp>
        <p:nvSpPr>
          <p:cNvPr id="9" name="Textfeld 7"/>
          <p:cNvSpPr txBox="1">
            <a:spLocks noChangeArrowheads="1"/>
          </p:cNvSpPr>
          <p:nvPr/>
        </p:nvSpPr>
        <p:spPr bwMode="auto">
          <a:xfrm>
            <a:off x="4952678" y="3482510"/>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6      	</a:t>
            </a:r>
            <a:br>
              <a:rPr lang="de-CH" altLang="de-DE" sz="1500" dirty="0">
                <a:latin typeface="+mn-lt"/>
              </a:rPr>
            </a:br>
            <a:r>
              <a:rPr lang="de-CH" altLang="de-DE" sz="1500" b="1" dirty="0">
                <a:latin typeface="+mn-lt"/>
              </a:rPr>
              <a:t>Service entwerfen</a:t>
            </a:r>
            <a:endParaRPr lang="de-CH" altLang="de-DE" sz="1500" dirty="0">
              <a:latin typeface="+mn-lt"/>
            </a:endParaRPr>
          </a:p>
          <a:p>
            <a:pPr eaLnBrk="1" hangingPunct="1">
              <a:defRPr/>
            </a:pPr>
            <a:r>
              <a:rPr lang="de-CH" altLang="de-DE" sz="1500" b="1" dirty="0">
                <a:latin typeface="+mn-lt"/>
              </a:rPr>
              <a:t>Fallbearbeitung</a:t>
            </a:r>
            <a:endParaRPr lang="de-CH" altLang="de-DE" sz="1500" dirty="0"/>
          </a:p>
        </p:txBody>
      </p:sp>
      <p:sp>
        <p:nvSpPr>
          <p:cNvPr id="10" name="Textfeld 8"/>
          <p:cNvSpPr txBox="1">
            <a:spLocks noChangeArrowheads="1"/>
          </p:cNvSpPr>
          <p:nvPr/>
        </p:nvSpPr>
        <p:spPr bwMode="auto">
          <a:xfrm>
            <a:off x="688738" y="4346311"/>
            <a:ext cx="4094760"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7</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B</a:t>
            </a:r>
            <a:endParaRPr lang="de-CH" altLang="de-DE" sz="1500" dirty="0">
              <a:solidFill>
                <a:schemeClr val="tx2">
                  <a:lumMod val="75000"/>
                </a:schemeClr>
              </a:solidFill>
              <a:latin typeface="+mn-lt"/>
            </a:endParaRPr>
          </a:p>
          <a:p>
            <a:pPr eaLnBrk="1" hangingPunct="1">
              <a:defRPr/>
            </a:pPr>
            <a:r>
              <a:rPr lang="de-CH" altLang="de-DE" sz="1500" b="1" dirty="0">
                <a:latin typeface="+mn-lt"/>
              </a:rPr>
              <a:t>Service testen und einführen</a:t>
            </a:r>
          </a:p>
          <a:p>
            <a:pPr eaLnBrk="1" hangingPunct="1">
              <a:defRPr/>
            </a:pPr>
            <a:r>
              <a:rPr lang="de-CH" altLang="de-DE" sz="1500" b="1" dirty="0">
                <a:latin typeface="+mn-lt"/>
              </a:rPr>
              <a:t>Fallbearbeitung </a:t>
            </a:r>
            <a:endParaRPr lang="de-CH" altLang="de-DE" sz="1500" dirty="0">
              <a:latin typeface="+mn-lt"/>
            </a:endParaRPr>
          </a:p>
        </p:txBody>
      </p:sp>
      <p:sp>
        <p:nvSpPr>
          <p:cNvPr id="13" name="Titel 1"/>
          <p:cNvSpPr>
            <a:spLocks noGrp="1"/>
          </p:cNvSpPr>
          <p:nvPr>
            <p:ph type="title"/>
          </p:nvPr>
        </p:nvSpPr>
        <p:spPr bwMode="auto">
          <a:xfrm>
            <a:off x="576263" y="1065213"/>
            <a:ext cx="8229600" cy="7796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de-CH" altLang="de-DE" dirty="0"/>
              <a:t>Modulübersicht</a:t>
            </a:r>
          </a:p>
        </p:txBody>
      </p:sp>
      <p:sp>
        <p:nvSpPr>
          <p:cNvPr id="12" name="Textfeld 8"/>
          <p:cNvSpPr txBox="1">
            <a:spLocks noChangeArrowheads="1"/>
          </p:cNvSpPr>
          <p:nvPr/>
        </p:nvSpPr>
        <p:spPr bwMode="auto">
          <a:xfrm>
            <a:off x="4955781" y="4346311"/>
            <a:ext cx="3936699"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8</a:t>
            </a:r>
            <a:r>
              <a:rPr lang="de-CH" altLang="de-DE" sz="1500" b="1" dirty="0">
                <a:solidFill>
                  <a:srgbClr val="FF0000"/>
                </a:solidFill>
                <a:latin typeface="+mn-lt"/>
              </a:rPr>
              <a:t>	</a:t>
            </a:r>
            <a:br>
              <a:rPr lang="de-CH" altLang="de-DE" sz="1500" dirty="0">
                <a:latin typeface="+mn-lt"/>
              </a:rPr>
            </a:br>
            <a:r>
              <a:rPr lang="de-CH" altLang="de-DE" sz="1500" b="1" dirty="0">
                <a:latin typeface="+mn-lt"/>
              </a:rPr>
              <a:t>Service testen und einführen</a:t>
            </a:r>
          </a:p>
          <a:p>
            <a:pPr eaLnBrk="1" hangingPunct="1">
              <a:defRPr/>
            </a:pPr>
            <a:r>
              <a:rPr lang="de-CH" altLang="de-DE" sz="1500" b="1" dirty="0">
                <a:latin typeface="+mn-lt"/>
              </a:rPr>
              <a:t>Service betreiben und sicherstellen</a:t>
            </a:r>
          </a:p>
          <a:p>
            <a:pPr eaLnBrk="1" hangingPunct="1">
              <a:defRPr/>
            </a:pPr>
            <a:r>
              <a:rPr lang="de-CH" altLang="de-DE" sz="1500" b="1" dirty="0">
                <a:latin typeface="+mn-lt"/>
              </a:rPr>
              <a:t>Fallbearbeitung</a:t>
            </a:r>
          </a:p>
        </p:txBody>
      </p:sp>
      <p:sp>
        <p:nvSpPr>
          <p:cNvPr id="11" name="Textfeld 8">
            <a:extLst>
              <a:ext uri="{FF2B5EF4-FFF2-40B4-BE49-F238E27FC236}">
                <a16:creationId xmlns:a16="http://schemas.microsoft.com/office/drawing/2014/main" id="{698F8C34-5D37-4526-B94A-0D2A54A3387B}"/>
              </a:ext>
            </a:extLst>
          </p:cNvPr>
          <p:cNvSpPr txBox="1">
            <a:spLocks noChangeArrowheads="1"/>
          </p:cNvSpPr>
          <p:nvPr/>
        </p:nvSpPr>
        <p:spPr bwMode="auto">
          <a:xfrm>
            <a:off x="4944078" y="5463427"/>
            <a:ext cx="39484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10</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C</a:t>
            </a:r>
          </a:p>
          <a:p>
            <a:pPr eaLnBrk="1" hangingPunct="1">
              <a:defRPr/>
            </a:pPr>
            <a:r>
              <a:rPr lang="de-CH" altLang="de-DE" sz="1500" b="1" dirty="0">
                <a:latin typeface="+mn-lt"/>
              </a:rPr>
              <a:t>Präsentation der Gruppenarbeit und Abgabe</a:t>
            </a:r>
          </a:p>
        </p:txBody>
      </p:sp>
      <p:sp>
        <p:nvSpPr>
          <p:cNvPr id="14" name="Textfeld 8">
            <a:extLst>
              <a:ext uri="{FF2B5EF4-FFF2-40B4-BE49-F238E27FC236}">
                <a16:creationId xmlns:a16="http://schemas.microsoft.com/office/drawing/2014/main" id="{7F758D1E-F2A4-4187-A8A9-210570580300}"/>
              </a:ext>
            </a:extLst>
          </p:cNvPr>
          <p:cNvSpPr txBox="1">
            <a:spLocks noChangeArrowheads="1"/>
          </p:cNvSpPr>
          <p:nvPr/>
        </p:nvSpPr>
        <p:spPr bwMode="auto">
          <a:xfrm>
            <a:off x="683568" y="5463427"/>
            <a:ext cx="409476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9</a:t>
            </a:r>
            <a:r>
              <a:rPr lang="de-CH" altLang="de-DE" sz="1500" dirty="0">
                <a:latin typeface="+mn-lt"/>
              </a:rPr>
              <a:t>	</a:t>
            </a:r>
            <a:br>
              <a:rPr lang="de-CH" altLang="de-DE" sz="1500" dirty="0">
                <a:latin typeface="+mn-lt"/>
              </a:rPr>
            </a:br>
            <a:r>
              <a:rPr lang="de-CH" altLang="de-DE" sz="1500" b="1" dirty="0">
                <a:latin typeface="+mn-lt"/>
              </a:rPr>
              <a:t>Service betreiben und sicherstellen</a:t>
            </a:r>
            <a:br>
              <a:rPr lang="de-CH" altLang="de-DE" sz="1500" dirty="0">
                <a:latin typeface="+mn-lt"/>
              </a:rPr>
            </a:br>
            <a:r>
              <a:rPr lang="de-CH" altLang="de-DE" sz="1500" b="1" dirty="0">
                <a:latin typeface="+mn-lt"/>
              </a:rPr>
              <a:t>Fallbearbeitung</a:t>
            </a:r>
          </a:p>
        </p:txBody>
      </p:sp>
      <p:sp>
        <p:nvSpPr>
          <p:cNvPr id="15" name="Textfeld 14">
            <a:extLst>
              <a:ext uri="{FF2B5EF4-FFF2-40B4-BE49-F238E27FC236}">
                <a16:creationId xmlns:a16="http://schemas.microsoft.com/office/drawing/2014/main" id="{C2B75F72-6EB0-4408-BA86-85097E1BE411}"/>
              </a:ext>
            </a:extLst>
          </p:cNvPr>
          <p:cNvSpPr txBox="1"/>
          <p:nvPr/>
        </p:nvSpPr>
        <p:spPr>
          <a:xfrm>
            <a:off x="576263" y="6381328"/>
            <a:ext cx="5098090" cy="369332"/>
          </a:xfrm>
          <a:prstGeom prst="rect">
            <a:avLst/>
          </a:prstGeom>
          <a:noFill/>
        </p:spPr>
        <p:txBody>
          <a:bodyPr wrap="square">
            <a:spAutoFit/>
          </a:bodyPr>
          <a:lstStyle/>
          <a:p>
            <a:r>
              <a:rPr lang="de-CH" b="0" i="0" dirty="0">
                <a:solidFill>
                  <a:srgbClr val="000000"/>
                </a:solidFill>
                <a:effectLst/>
                <a:latin typeface="Arial" panose="020B0604020202020204" pitchFamily="34" charset="0"/>
                <a:cs typeface="Arial" panose="020B0604020202020204" pitchFamily="34" charset="0"/>
              </a:rPr>
              <a:t> </a:t>
            </a:r>
            <a:r>
              <a:rPr lang="de-CH" b="1" dirty="0">
                <a:solidFill>
                  <a:srgbClr val="000000"/>
                </a:solidFill>
                <a:latin typeface="Arial" panose="020B0604020202020204" pitchFamily="34" charset="0"/>
                <a:cs typeface="Arial" panose="020B0604020202020204" pitchFamily="34" charset="0"/>
              </a:rPr>
              <a:t>Detaillierte Übersicht, siehe</a:t>
            </a:r>
            <a:r>
              <a:rPr lang="de-CH" dirty="0">
                <a:solidFill>
                  <a:srgbClr val="000000"/>
                </a:solidFill>
                <a:latin typeface="Arial" panose="020B0604020202020204" pitchFamily="34" charset="0"/>
                <a:cs typeface="Arial" panose="020B0604020202020204" pitchFamily="34" charset="0"/>
              </a:rPr>
              <a:t>; </a:t>
            </a:r>
            <a:r>
              <a:rPr lang="de-CH" dirty="0">
                <a:solidFill>
                  <a:srgbClr val="000000"/>
                </a:solidFill>
                <a:highlight>
                  <a:srgbClr val="FF0000"/>
                </a:highlight>
                <a:latin typeface="Arial" panose="020B0604020202020204" pitchFamily="34" charset="0"/>
                <a:cs typeface="Arial" panose="020B0604020202020204" pitchFamily="34" charset="0"/>
              </a:rPr>
              <a:t>Fächertagebuch</a:t>
            </a:r>
            <a:endParaRPr lang="de-CH" dirty="0">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95460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30460-1292-4F79-AB67-CAAC85276F80}"/>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EA55207E-BE99-46A2-9346-9FB8169E3689}"/>
              </a:ext>
            </a:extLst>
          </p:cNvPr>
          <p:cNvSpPr>
            <a:spLocks noGrp="1"/>
          </p:cNvSpPr>
          <p:nvPr>
            <p:ph idx="1"/>
          </p:nvPr>
        </p:nvSpPr>
        <p:spPr/>
        <p:txBody>
          <a:bodyPr/>
          <a:lstStyle/>
          <a:p>
            <a:endParaRPr lang="de-CH"/>
          </a:p>
        </p:txBody>
      </p:sp>
      <p:pic>
        <p:nvPicPr>
          <p:cNvPr id="11266" name="Picture 2">
            <a:extLst>
              <a:ext uri="{FF2B5EF4-FFF2-40B4-BE49-F238E27FC236}">
                <a16:creationId xmlns:a16="http://schemas.microsoft.com/office/drawing/2014/main" id="{CB57909C-18FA-417E-96FC-B07BA05F9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8645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A42B15-E95B-4A22-8E38-0A9BFBDD5F11}"/>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952D9900-6DF6-44BC-8B09-0D14BC550632}"/>
              </a:ext>
            </a:extLst>
          </p:cNvPr>
          <p:cNvSpPr>
            <a:spLocks noGrp="1"/>
          </p:cNvSpPr>
          <p:nvPr>
            <p:ph idx="1"/>
          </p:nvPr>
        </p:nvSpPr>
        <p:spPr/>
        <p:txBody>
          <a:bodyPr/>
          <a:lstStyle/>
          <a:p>
            <a:endParaRPr lang="de-CH"/>
          </a:p>
        </p:txBody>
      </p:sp>
      <p:pic>
        <p:nvPicPr>
          <p:cNvPr id="12290" name="Picture 2">
            <a:extLst>
              <a:ext uri="{FF2B5EF4-FFF2-40B4-BE49-F238E27FC236}">
                <a16:creationId xmlns:a16="http://schemas.microsoft.com/office/drawing/2014/main" id="{769659E1-C3C0-439C-93A9-C30B34C1B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7132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72B598-D503-4EF2-AAA2-492B348C031C}"/>
              </a:ext>
            </a:extLst>
          </p:cNvPr>
          <p:cNvSpPr>
            <a:spLocks noGrp="1"/>
          </p:cNvSpPr>
          <p:nvPr>
            <p:ph type="title"/>
          </p:nvPr>
        </p:nvSpPr>
        <p:spPr/>
        <p:txBody>
          <a:bodyPr>
            <a:normAutofit fontScale="90000"/>
          </a:bodyPr>
          <a:lstStyle/>
          <a:p>
            <a:r>
              <a:rPr lang="de-CH" dirty="0"/>
              <a:t>Service Design – Zusammenarbeit regeln</a:t>
            </a:r>
          </a:p>
        </p:txBody>
      </p:sp>
      <p:sp>
        <p:nvSpPr>
          <p:cNvPr id="3" name="Inhaltsplatzhalter 2">
            <a:extLst>
              <a:ext uri="{FF2B5EF4-FFF2-40B4-BE49-F238E27FC236}">
                <a16:creationId xmlns:a16="http://schemas.microsoft.com/office/drawing/2014/main" id="{803EF9C1-B205-43D8-B9E6-F9255A8DDD62}"/>
              </a:ext>
            </a:extLst>
          </p:cNvPr>
          <p:cNvSpPr>
            <a:spLocks noGrp="1"/>
          </p:cNvSpPr>
          <p:nvPr>
            <p:ph idx="1"/>
          </p:nvPr>
        </p:nvSpPr>
        <p:spPr/>
        <p:txBody>
          <a:bodyPr/>
          <a:lstStyle/>
          <a:p>
            <a:pPr marL="0" indent="0">
              <a:buNone/>
            </a:pPr>
            <a:endParaRPr lang="de-CH" sz="2000" dirty="0"/>
          </a:p>
          <a:p>
            <a:pPr marL="0" indent="0">
              <a:buNone/>
            </a:pPr>
            <a:r>
              <a:rPr lang="de-CH" sz="2000" b="1" dirty="0"/>
              <a:t>Rollen</a:t>
            </a:r>
          </a:p>
          <a:p>
            <a:pPr marL="0" indent="0">
              <a:buNone/>
            </a:pPr>
            <a:r>
              <a:rPr lang="de-CH" sz="2000" dirty="0" err="1"/>
              <a:t>Availability</a:t>
            </a:r>
            <a:r>
              <a:rPr lang="de-CH" sz="2000" dirty="0"/>
              <a:t> Manager</a:t>
            </a:r>
          </a:p>
          <a:p>
            <a:pPr marL="0" indent="0">
              <a:buNone/>
            </a:pPr>
            <a:r>
              <a:rPr lang="de-CH" sz="2000" dirty="0"/>
              <a:t>	Definiert, analysiert, misst und verbessert die Verfügbarkeit von 	IT-Services basierend auf den SLAs.</a:t>
            </a:r>
          </a:p>
          <a:p>
            <a:pPr marL="0" indent="0">
              <a:buNone/>
            </a:pPr>
            <a:r>
              <a:rPr lang="de-CH" sz="2000" dirty="0"/>
              <a:t>	Neue Services: Bereitstellung der notwendigen Verfügbarkeit 	des Systems</a:t>
            </a:r>
          </a:p>
          <a:p>
            <a:pPr marL="0" indent="0">
              <a:buNone/>
            </a:pPr>
            <a:r>
              <a:rPr lang="de-CH" sz="2000" dirty="0" err="1"/>
              <a:t>Capacity</a:t>
            </a:r>
            <a:r>
              <a:rPr lang="de-CH" sz="2000" dirty="0"/>
              <a:t> Manager</a:t>
            </a:r>
          </a:p>
          <a:p>
            <a:pPr marL="0" indent="0">
              <a:buNone/>
            </a:pPr>
            <a:r>
              <a:rPr lang="de-CH" sz="2000" dirty="0"/>
              <a:t>	Stellt sicher, dass die vereinbarten Service Levels aus 	Kapazitätssicht wirtschaftlich erbracht werden.</a:t>
            </a:r>
          </a:p>
          <a:p>
            <a:pPr marL="0" indent="0">
              <a:buNone/>
            </a:pPr>
            <a:r>
              <a:rPr lang="de-CH" sz="2000" dirty="0"/>
              <a:t>	Neue Service: Bereitstellung der notwendigen Kapazitäten</a:t>
            </a:r>
          </a:p>
          <a:p>
            <a:pPr marL="0" indent="0">
              <a:buNone/>
            </a:pPr>
            <a:r>
              <a:rPr lang="de-CH" sz="2000" dirty="0"/>
              <a:t>Service Catalogue Manager</a:t>
            </a:r>
          </a:p>
          <a:p>
            <a:pPr marL="0" indent="0">
              <a:buNone/>
            </a:pPr>
            <a:r>
              <a:rPr lang="de-CH" sz="2000" dirty="0"/>
              <a:t>	Erstellung und Pflege des Service Katalogs auf Basis des 	Service Portfolios. Alle Informationen sind präzise, aktuell und 	allen Berechtigen zugänglich</a:t>
            </a:r>
          </a:p>
          <a:p>
            <a:pPr marL="0" indent="0">
              <a:buNone/>
            </a:pPr>
            <a:endParaRPr lang="de-CH" sz="2000" dirty="0"/>
          </a:p>
        </p:txBody>
      </p:sp>
    </p:spTree>
    <p:extLst>
      <p:ext uri="{BB962C8B-B14F-4D97-AF65-F5344CB8AC3E}">
        <p14:creationId xmlns:p14="http://schemas.microsoft.com/office/powerpoint/2010/main" val="39541853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E8298A-DC23-42EA-9D76-6EE0E3A5070D}"/>
              </a:ext>
            </a:extLst>
          </p:cNvPr>
          <p:cNvSpPr>
            <a:spLocks noGrp="1"/>
          </p:cNvSpPr>
          <p:nvPr>
            <p:ph type="title"/>
          </p:nvPr>
        </p:nvSpPr>
        <p:spPr/>
        <p:txBody>
          <a:bodyPr>
            <a:normAutofit fontScale="90000"/>
          </a:bodyPr>
          <a:lstStyle/>
          <a:p>
            <a:r>
              <a:rPr lang="de-CH" dirty="0"/>
              <a:t>Service Design – Zusammenarbeit regeln</a:t>
            </a:r>
          </a:p>
        </p:txBody>
      </p:sp>
      <p:sp>
        <p:nvSpPr>
          <p:cNvPr id="3" name="Inhaltsplatzhalter 2">
            <a:extLst>
              <a:ext uri="{FF2B5EF4-FFF2-40B4-BE49-F238E27FC236}">
                <a16:creationId xmlns:a16="http://schemas.microsoft.com/office/drawing/2014/main" id="{34197F05-6716-49B1-AA94-F824AA9659E4}"/>
              </a:ext>
            </a:extLst>
          </p:cNvPr>
          <p:cNvSpPr>
            <a:spLocks noGrp="1"/>
          </p:cNvSpPr>
          <p:nvPr>
            <p:ph idx="1"/>
          </p:nvPr>
        </p:nvSpPr>
        <p:spPr/>
        <p:txBody>
          <a:bodyPr/>
          <a:lstStyle/>
          <a:p>
            <a:pPr marL="0" indent="0">
              <a:buNone/>
            </a:pPr>
            <a:endParaRPr lang="de-CH" sz="2000" dirty="0"/>
          </a:p>
          <a:p>
            <a:pPr marL="0" indent="0">
              <a:buNone/>
            </a:pPr>
            <a:r>
              <a:rPr lang="de-CH" sz="2000" dirty="0"/>
              <a:t>Information Security Manager</a:t>
            </a:r>
          </a:p>
          <a:p>
            <a:pPr marL="0" indent="0">
              <a:buNone/>
            </a:pPr>
            <a:r>
              <a:rPr lang="de-CH" sz="2000" dirty="0"/>
              <a:t>	Gewährleistet den </a:t>
            </a:r>
            <a:r>
              <a:rPr lang="de-CH" sz="2000" dirty="0" err="1"/>
              <a:t>Schutzt</a:t>
            </a:r>
            <a:r>
              <a:rPr lang="de-CH" sz="2000" dirty="0"/>
              <a:t> der IT-Services, der IT-</a:t>
            </a:r>
            <a:r>
              <a:rPr lang="de-CH" sz="2000" dirty="0" err="1"/>
              <a:t>Infrastrukur</a:t>
            </a:r>
            <a:r>
              <a:rPr lang="de-CH" sz="2000" dirty="0"/>
              <a:t>, 	der IT-Komponenten, Informationen und Daten eines 	</a:t>
            </a:r>
            <a:r>
              <a:rPr lang="de-CH" sz="2000" dirty="0" err="1"/>
              <a:t>Unternehmes</a:t>
            </a:r>
            <a:r>
              <a:rPr lang="de-CH" sz="2000" dirty="0"/>
              <a:t> hinsichtlich ihrer Vertraulichkeit, Integrität und 	Verfügbarkeit.</a:t>
            </a:r>
          </a:p>
          <a:p>
            <a:pPr marL="0" indent="0">
              <a:buNone/>
            </a:pPr>
            <a:r>
              <a:rPr lang="de-CH" sz="2000" dirty="0"/>
              <a:t>	Neuen Service: Bereitstellung der notwendigen Massnahmen</a:t>
            </a:r>
          </a:p>
          <a:p>
            <a:pPr marL="0" indent="0">
              <a:buNone/>
            </a:pPr>
            <a:r>
              <a:rPr lang="de-CH" sz="2000" dirty="0"/>
              <a:t>Service Design Manager</a:t>
            </a:r>
          </a:p>
          <a:p>
            <a:pPr marL="0" indent="0">
              <a:buNone/>
            </a:pPr>
            <a:r>
              <a:rPr lang="de-CH" sz="2000" dirty="0"/>
              <a:t>	Gestaltung von neuen oder bereits vorhanden Services.</a:t>
            </a:r>
          </a:p>
          <a:p>
            <a:pPr marL="0" indent="0">
              <a:buNone/>
            </a:pPr>
            <a:r>
              <a:rPr lang="de-CH" sz="2000" dirty="0"/>
              <a:t>	Anforderungen wie die IT-Servicestrategie, Wirtschaftlichkeit, 	Prozesse, Regeln usw. müssen dabei beachtet werden.</a:t>
            </a:r>
          </a:p>
          <a:p>
            <a:pPr marL="0" indent="0">
              <a:buNone/>
            </a:pPr>
            <a:r>
              <a:rPr lang="de-CH" sz="2000" dirty="0"/>
              <a:t>Service Level Manager</a:t>
            </a:r>
          </a:p>
          <a:p>
            <a:pPr marL="0" indent="0">
              <a:buNone/>
            </a:pPr>
            <a:r>
              <a:rPr lang="de-CH" sz="2000" dirty="0"/>
              <a:t>	Verantwortung für die Errichtung von korrekten SLAs samt 	allen Prozessen und Dokumenten. Überwachung und 	Reporting der Zielerreichung.</a:t>
            </a:r>
          </a:p>
        </p:txBody>
      </p:sp>
    </p:spTree>
    <p:extLst>
      <p:ext uri="{BB962C8B-B14F-4D97-AF65-F5344CB8AC3E}">
        <p14:creationId xmlns:p14="http://schemas.microsoft.com/office/powerpoint/2010/main" val="32185243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E8298A-DC23-42EA-9D76-6EE0E3A5070D}"/>
              </a:ext>
            </a:extLst>
          </p:cNvPr>
          <p:cNvSpPr>
            <a:spLocks noGrp="1"/>
          </p:cNvSpPr>
          <p:nvPr>
            <p:ph type="title"/>
          </p:nvPr>
        </p:nvSpPr>
        <p:spPr/>
        <p:txBody>
          <a:bodyPr>
            <a:normAutofit fontScale="90000"/>
          </a:bodyPr>
          <a:lstStyle/>
          <a:p>
            <a:r>
              <a:rPr lang="de-CH" dirty="0"/>
              <a:t>Service Design – Zusammenarbeit regeln</a:t>
            </a:r>
          </a:p>
        </p:txBody>
      </p:sp>
      <p:sp>
        <p:nvSpPr>
          <p:cNvPr id="3" name="Inhaltsplatzhalter 2">
            <a:extLst>
              <a:ext uri="{FF2B5EF4-FFF2-40B4-BE49-F238E27FC236}">
                <a16:creationId xmlns:a16="http://schemas.microsoft.com/office/drawing/2014/main" id="{34197F05-6716-49B1-AA94-F824AA9659E4}"/>
              </a:ext>
            </a:extLst>
          </p:cNvPr>
          <p:cNvSpPr>
            <a:spLocks noGrp="1"/>
          </p:cNvSpPr>
          <p:nvPr>
            <p:ph idx="1"/>
          </p:nvPr>
        </p:nvSpPr>
        <p:spPr/>
        <p:txBody>
          <a:bodyPr/>
          <a:lstStyle/>
          <a:p>
            <a:pPr marL="0" indent="0">
              <a:buNone/>
            </a:pPr>
            <a:endParaRPr lang="de-CH" sz="2000" dirty="0"/>
          </a:p>
          <a:p>
            <a:pPr marL="0" indent="0">
              <a:buNone/>
            </a:pPr>
            <a:r>
              <a:rPr lang="de-CH" sz="2000" dirty="0"/>
              <a:t>Service </a:t>
            </a:r>
            <a:r>
              <a:rPr lang="de-CH" sz="2000" dirty="0" err="1"/>
              <a:t>Owner</a:t>
            </a:r>
            <a:endParaRPr lang="de-CH" sz="2000" dirty="0"/>
          </a:p>
          <a:p>
            <a:pPr marL="0" indent="0">
              <a:buNone/>
            </a:pPr>
            <a:r>
              <a:rPr lang="de-CH" sz="2000" dirty="0"/>
              <a:t>	Service Verantwortlicher.</a:t>
            </a:r>
          </a:p>
          <a:p>
            <a:pPr marL="0" indent="0">
              <a:buNone/>
            </a:pPr>
            <a:r>
              <a:rPr lang="de-CH" sz="2000" dirty="0"/>
              <a:t>	Verantwortung für das Management der IT-Services über den 	gesamten Lebenszyklus.</a:t>
            </a:r>
          </a:p>
          <a:p>
            <a:pPr marL="0" indent="0">
              <a:buNone/>
            </a:pPr>
            <a:r>
              <a:rPr lang="de-CH" sz="2000" dirty="0"/>
              <a:t>	Pflege der Service Strategie und des Service Portfolios</a:t>
            </a:r>
          </a:p>
          <a:p>
            <a:pPr marL="0" indent="0">
              <a:buNone/>
            </a:pPr>
            <a:r>
              <a:rPr lang="de-CH" sz="2000" dirty="0"/>
              <a:t>Supplier Manager</a:t>
            </a:r>
          </a:p>
          <a:p>
            <a:pPr marL="0" indent="0">
              <a:buNone/>
            </a:pPr>
            <a:r>
              <a:rPr lang="de-CH" sz="2000" dirty="0"/>
              <a:t>	Evaluierung geeigneter Lieferanten, Sicherstellung der 	Vertragserfüllung, Review und Bewertung von externen 	Lieferanten</a:t>
            </a:r>
          </a:p>
          <a:p>
            <a:pPr marL="0" indent="0">
              <a:buNone/>
            </a:pPr>
            <a:endParaRPr lang="de-CH" sz="2000" dirty="0"/>
          </a:p>
          <a:p>
            <a:pPr marL="0" indent="0">
              <a:buNone/>
            </a:pPr>
            <a:r>
              <a:rPr lang="de-CH" sz="2000" b="1" dirty="0"/>
              <a:t>Hinweis</a:t>
            </a:r>
          </a:p>
          <a:p>
            <a:pPr marL="0" indent="0">
              <a:buNone/>
            </a:pPr>
            <a:r>
              <a:rPr lang="de-CH" sz="2000" dirty="0"/>
              <a:t>	Einzelne Rollen können auch zusammengefasst und durch 	eine Person wahrgenommen werden.</a:t>
            </a:r>
          </a:p>
          <a:p>
            <a:pPr marL="0" indent="0">
              <a:buNone/>
            </a:pPr>
            <a:endParaRPr lang="de-CH" sz="2000" dirty="0"/>
          </a:p>
        </p:txBody>
      </p:sp>
    </p:spTree>
    <p:extLst>
      <p:ext uri="{BB962C8B-B14F-4D97-AF65-F5344CB8AC3E}">
        <p14:creationId xmlns:p14="http://schemas.microsoft.com/office/powerpoint/2010/main" val="23876457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5A64AE-5C27-441D-8EC8-89ADC3AAAD39}"/>
              </a:ext>
            </a:extLst>
          </p:cNvPr>
          <p:cNvSpPr>
            <a:spLocks noGrp="1"/>
          </p:cNvSpPr>
          <p:nvPr>
            <p:ph type="title"/>
          </p:nvPr>
        </p:nvSpPr>
        <p:spPr>
          <a:xfrm>
            <a:off x="539552" y="692696"/>
            <a:ext cx="8568952" cy="1143000"/>
          </a:xfrm>
        </p:spPr>
        <p:txBody>
          <a:bodyPr>
            <a:normAutofit fontScale="90000"/>
          </a:bodyPr>
          <a:lstStyle/>
          <a:p>
            <a:r>
              <a:rPr lang="de-CH" dirty="0"/>
              <a:t>Service Design – Anforderungen ermitteln und IT Service spezifizieren</a:t>
            </a:r>
          </a:p>
        </p:txBody>
      </p:sp>
      <p:sp>
        <p:nvSpPr>
          <p:cNvPr id="3" name="Inhaltsplatzhalter 2">
            <a:extLst>
              <a:ext uri="{FF2B5EF4-FFF2-40B4-BE49-F238E27FC236}">
                <a16:creationId xmlns:a16="http://schemas.microsoft.com/office/drawing/2014/main" id="{2F4CDBC2-9037-429E-8ADB-5D270763A6BB}"/>
              </a:ext>
            </a:extLst>
          </p:cNvPr>
          <p:cNvSpPr>
            <a:spLocks noGrp="1"/>
          </p:cNvSpPr>
          <p:nvPr>
            <p:ph idx="1"/>
          </p:nvPr>
        </p:nvSpPr>
        <p:spPr/>
        <p:txBody>
          <a:bodyPr/>
          <a:lstStyle/>
          <a:p>
            <a:pPr marL="0" indent="0">
              <a:buNone/>
            </a:pPr>
            <a:endParaRPr lang="de-CH" sz="2000" dirty="0"/>
          </a:p>
          <a:p>
            <a:pPr marL="0" indent="0">
              <a:buNone/>
            </a:pPr>
            <a:r>
              <a:rPr lang="de-CH" sz="2000" dirty="0"/>
              <a:t>Prozess der Anforderungsspezifikation</a:t>
            </a:r>
          </a:p>
        </p:txBody>
      </p:sp>
      <p:pic>
        <p:nvPicPr>
          <p:cNvPr id="4098" name="Picture 2">
            <a:extLst>
              <a:ext uri="{FF2B5EF4-FFF2-40B4-BE49-F238E27FC236}">
                <a16:creationId xmlns:a16="http://schemas.microsoft.com/office/drawing/2014/main" id="{7DF8AFF6-C8EA-4F2B-9212-4129F3A379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 t="8609" r="5000" b="8609"/>
          <a:stretch/>
        </p:blipFill>
        <p:spPr bwMode="auto">
          <a:xfrm>
            <a:off x="539552" y="2492896"/>
            <a:ext cx="8229600"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1771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5A64AE-5C27-441D-8EC8-89ADC3AAAD39}"/>
              </a:ext>
            </a:extLst>
          </p:cNvPr>
          <p:cNvSpPr>
            <a:spLocks noGrp="1"/>
          </p:cNvSpPr>
          <p:nvPr>
            <p:ph type="title"/>
          </p:nvPr>
        </p:nvSpPr>
        <p:spPr>
          <a:xfrm>
            <a:off x="539552" y="692696"/>
            <a:ext cx="8568952" cy="1143000"/>
          </a:xfrm>
        </p:spPr>
        <p:txBody>
          <a:bodyPr>
            <a:normAutofit fontScale="90000"/>
          </a:bodyPr>
          <a:lstStyle/>
          <a:p>
            <a:r>
              <a:rPr lang="de-CH" dirty="0"/>
              <a:t>Service Design – Anforderungen ermitteln und IT Service spezifizieren</a:t>
            </a:r>
          </a:p>
        </p:txBody>
      </p:sp>
      <p:sp>
        <p:nvSpPr>
          <p:cNvPr id="3" name="Inhaltsplatzhalter 2">
            <a:extLst>
              <a:ext uri="{FF2B5EF4-FFF2-40B4-BE49-F238E27FC236}">
                <a16:creationId xmlns:a16="http://schemas.microsoft.com/office/drawing/2014/main" id="{2F4CDBC2-9037-429E-8ADB-5D270763A6BB}"/>
              </a:ext>
            </a:extLst>
          </p:cNvPr>
          <p:cNvSpPr>
            <a:spLocks noGrp="1"/>
          </p:cNvSpPr>
          <p:nvPr>
            <p:ph idx="1"/>
          </p:nvPr>
        </p:nvSpPr>
        <p:spPr>
          <a:xfrm>
            <a:off x="457200" y="1600200"/>
            <a:ext cx="8651304" cy="4525963"/>
          </a:xfrm>
        </p:spPr>
        <p:txBody>
          <a:bodyPr/>
          <a:lstStyle/>
          <a:p>
            <a:pPr marL="0" indent="0">
              <a:buNone/>
            </a:pPr>
            <a:endParaRPr lang="de-CH" sz="2000" dirty="0"/>
          </a:p>
          <a:p>
            <a:pPr marL="0" indent="0">
              <a:buNone/>
            </a:pPr>
            <a:r>
              <a:rPr lang="de-CH" sz="2000" dirty="0"/>
              <a:t>Wenn Sie Kundenanforderungen für einen neuen Service ermitteln, sollten Sie folgende </a:t>
            </a:r>
            <a:r>
              <a:rPr lang="de-CH" sz="2000" b="1" dirty="0"/>
              <a:t>Regeln</a:t>
            </a:r>
            <a:r>
              <a:rPr lang="de-CH" sz="2000" dirty="0"/>
              <a:t> beachten:</a:t>
            </a:r>
          </a:p>
          <a:p>
            <a:pPr marL="0" indent="0">
              <a:buNone/>
            </a:pPr>
            <a:endParaRPr lang="de-CH" sz="2000" dirty="0"/>
          </a:p>
          <a:p>
            <a:pPr>
              <a:tabLst>
                <a:tab pos="2962275" algn="l"/>
              </a:tabLst>
            </a:pPr>
            <a:r>
              <a:rPr lang="de-CH" sz="2000" b="1" dirty="0"/>
              <a:t>Vollständig</a:t>
            </a:r>
            <a:r>
              <a:rPr lang="de-CH" sz="2000" dirty="0"/>
              <a:t>: 	Anforderungen vollständig beschreiben</a:t>
            </a:r>
          </a:p>
          <a:p>
            <a:pPr>
              <a:tabLst>
                <a:tab pos="2962275" algn="l"/>
              </a:tabLst>
            </a:pPr>
            <a:r>
              <a:rPr lang="de-CH" sz="2000" b="1" dirty="0"/>
              <a:t>Eindeutig definieren</a:t>
            </a:r>
            <a:r>
              <a:rPr lang="de-CH" sz="2000" dirty="0"/>
              <a:t>:	Anforderungen eindeutig nach der SMART 		Methode beschreiben.</a:t>
            </a:r>
          </a:p>
          <a:p>
            <a:pPr>
              <a:tabLst>
                <a:tab pos="2962275" algn="l"/>
              </a:tabLst>
            </a:pPr>
            <a:r>
              <a:rPr lang="de-CH" sz="2000" b="1" dirty="0"/>
              <a:t>Identifizierbar</a:t>
            </a:r>
            <a:r>
              <a:rPr lang="de-CH" sz="2000" dirty="0"/>
              <a:t>:	Anforderung mit einer Nummer oder Kennung 	versehen</a:t>
            </a:r>
          </a:p>
          <a:p>
            <a:pPr>
              <a:tabLst>
                <a:tab pos="2962275" algn="l"/>
              </a:tabLst>
            </a:pPr>
            <a:r>
              <a:rPr lang="de-CH" sz="2000" b="1" dirty="0"/>
              <a:t>Nachprüfbar</a:t>
            </a:r>
            <a:r>
              <a:rPr lang="de-CH" sz="2000" dirty="0"/>
              <a:t>:	Die Anforderungen werden mit Abnahmekriterien 	verknüpft. Die Abnahmekriterien sind die Basis 	für die Test Cases.</a:t>
            </a:r>
          </a:p>
        </p:txBody>
      </p:sp>
    </p:spTree>
    <p:extLst>
      <p:ext uri="{BB962C8B-B14F-4D97-AF65-F5344CB8AC3E}">
        <p14:creationId xmlns:p14="http://schemas.microsoft.com/office/powerpoint/2010/main" val="34122514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67067-5C4C-4C5B-B7C5-F91AA67C149F}"/>
              </a:ext>
            </a:extLst>
          </p:cNvPr>
          <p:cNvSpPr>
            <a:spLocks noGrp="1"/>
          </p:cNvSpPr>
          <p:nvPr>
            <p:ph type="title"/>
          </p:nvPr>
        </p:nvSpPr>
        <p:spPr/>
        <p:txBody>
          <a:bodyPr>
            <a:normAutofit fontScale="90000"/>
          </a:bodyPr>
          <a:lstStyle/>
          <a:p>
            <a:r>
              <a:rPr lang="de-CH" dirty="0"/>
              <a:t>Service Design – Berücksichtigung der 4P</a:t>
            </a:r>
          </a:p>
        </p:txBody>
      </p:sp>
      <p:sp>
        <p:nvSpPr>
          <p:cNvPr id="4" name="Rectangle 3">
            <a:extLst>
              <a:ext uri="{FF2B5EF4-FFF2-40B4-BE49-F238E27FC236}">
                <a16:creationId xmlns:a16="http://schemas.microsoft.com/office/drawing/2014/main" id="{E4709DC8-131F-4F29-AC75-C5B0383D278A}"/>
              </a:ext>
            </a:extLst>
          </p:cNvPr>
          <p:cNvSpPr txBox="1">
            <a:spLocks noChangeArrowheads="1"/>
          </p:cNvSpPr>
          <p:nvPr/>
        </p:nvSpPr>
        <p:spPr>
          <a:xfrm>
            <a:off x="611560" y="1915485"/>
            <a:ext cx="4680520" cy="4177811"/>
          </a:xfrm>
          <a:prstGeom prst="rect">
            <a:avLst/>
          </a:prstGeom>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buSzPct val="85000"/>
              <a:buNone/>
            </a:pPr>
            <a:r>
              <a:rPr lang="de-DE" sz="1600" b="1" dirty="0">
                <a:ea typeface="MS PGothic" charset="0"/>
              </a:rPr>
              <a:t>4P‘s</a:t>
            </a:r>
            <a:r>
              <a:rPr lang="de-DE" sz="1600" dirty="0">
                <a:ea typeface="MS PGothic" charset="0"/>
              </a:rPr>
              <a:t> für erfolgreiches Service Management.</a:t>
            </a:r>
          </a:p>
          <a:p>
            <a:pPr marL="0" indent="0">
              <a:lnSpc>
                <a:spcPct val="130000"/>
              </a:lnSpc>
              <a:buSzPct val="85000"/>
              <a:buNone/>
            </a:pPr>
            <a:r>
              <a:rPr lang="de-DE" sz="1600" dirty="0">
                <a:ea typeface="MS PGothic" charset="0"/>
              </a:rPr>
              <a:t>Alle Beteiligten an einem Service berücksichtigen, involvieren und einbinden.</a:t>
            </a:r>
          </a:p>
          <a:p>
            <a:pPr>
              <a:lnSpc>
                <a:spcPct val="130000"/>
              </a:lnSpc>
              <a:buSzPct val="85000"/>
            </a:pPr>
            <a:r>
              <a:rPr lang="de-DE" sz="1600" b="1" dirty="0">
                <a:ea typeface="MS PGothic" charset="0"/>
              </a:rPr>
              <a:t>People</a:t>
            </a:r>
            <a:br>
              <a:rPr lang="de-DE" sz="1600" dirty="0">
                <a:ea typeface="MS PGothic" charset="0"/>
              </a:rPr>
            </a:br>
            <a:r>
              <a:rPr lang="de-DE" sz="1400" dirty="0">
                <a:ea typeface="MS PGothic" charset="0"/>
              </a:rPr>
              <a:t>Personen mit adäquaten Skills, entsprechendem Training und dem richtigen Serviceverständnis</a:t>
            </a:r>
          </a:p>
          <a:p>
            <a:pPr>
              <a:lnSpc>
                <a:spcPct val="130000"/>
              </a:lnSpc>
              <a:buSzPct val="85000"/>
            </a:pPr>
            <a:r>
              <a:rPr lang="de-DE" sz="1600" b="1" dirty="0" err="1">
                <a:ea typeface="MS PGothic" charset="0"/>
              </a:rPr>
              <a:t>Process</a:t>
            </a:r>
            <a:br>
              <a:rPr lang="de-DE" sz="1600" dirty="0">
                <a:ea typeface="MS PGothic" charset="0"/>
              </a:rPr>
            </a:br>
            <a:r>
              <a:rPr lang="de-DE" sz="1400" dirty="0">
                <a:ea typeface="MS PGothic" charset="0"/>
              </a:rPr>
              <a:t>Effektive und effiziente Service Management-Prozesse</a:t>
            </a:r>
          </a:p>
          <a:p>
            <a:pPr>
              <a:lnSpc>
                <a:spcPct val="130000"/>
              </a:lnSpc>
              <a:buSzPct val="85000"/>
            </a:pPr>
            <a:r>
              <a:rPr lang="de-DE" sz="1600" b="1" dirty="0">
                <a:ea typeface="MS PGothic" charset="0"/>
              </a:rPr>
              <a:t>Products (Technologie)</a:t>
            </a:r>
            <a:br>
              <a:rPr lang="de-DE" sz="1600" dirty="0">
                <a:ea typeface="MS PGothic" charset="0"/>
              </a:rPr>
            </a:br>
            <a:r>
              <a:rPr lang="de-DE" sz="1400" dirty="0">
                <a:ea typeface="MS PGothic" charset="0"/>
              </a:rPr>
              <a:t>Gute IT-Infrastruktur, d.h. Werkzeuge und Technologie</a:t>
            </a:r>
          </a:p>
          <a:p>
            <a:pPr>
              <a:lnSpc>
                <a:spcPct val="130000"/>
              </a:lnSpc>
            </a:pPr>
            <a:r>
              <a:rPr lang="de-DE" sz="1600" b="1" dirty="0">
                <a:ea typeface="MS PGothic" charset="0"/>
              </a:rPr>
              <a:t>Partners</a:t>
            </a:r>
            <a:br>
              <a:rPr lang="de-DE" sz="1600" b="1" dirty="0">
                <a:ea typeface="MS PGothic" charset="0"/>
              </a:rPr>
            </a:br>
            <a:r>
              <a:rPr lang="de-DE" sz="1400" dirty="0">
                <a:ea typeface="MS PGothic" charset="0"/>
              </a:rPr>
              <a:t>Zuverlässige externe Anbieter, Zulieferer, Hersteller</a:t>
            </a:r>
          </a:p>
        </p:txBody>
      </p:sp>
      <p:sp>
        <p:nvSpPr>
          <p:cNvPr id="5" name="Oval 4">
            <a:extLst>
              <a:ext uri="{FF2B5EF4-FFF2-40B4-BE49-F238E27FC236}">
                <a16:creationId xmlns:a16="http://schemas.microsoft.com/office/drawing/2014/main" id="{EF4EF71E-C17C-4C08-BC49-CD525A992755}"/>
              </a:ext>
            </a:extLst>
          </p:cNvPr>
          <p:cNvSpPr>
            <a:spLocks noChangeArrowheads="1"/>
          </p:cNvSpPr>
          <p:nvPr/>
        </p:nvSpPr>
        <p:spPr bwMode="auto">
          <a:xfrm>
            <a:off x="6309708" y="2328015"/>
            <a:ext cx="2006111" cy="1965081"/>
          </a:xfrm>
          <a:prstGeom prst="ellipse">
            <a:avLst/>
          </a:prstGeom>
          <a:solidFill>
            <a:srgbClr val="FCD78E">
              <a:alpha val="50195"/>
            </a:srgbClr>
          </a:solidFill>
          <a:ln w="9525">
            <a:solidFill>
              <a:srgbClr val="EB9F07"/>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marL="175851" indent="-175851" algn="ctr">
              <a:spcBef>
                <a:spcPct val="30000"/>
              </a:spcBef>
              <a:buClr>
                <a:srgbClr val="0000CC"/>
              </a:buClr>
              <a:defRPr/>
            </a:pPr>
            <a:r>
              <a:rPr lang="de-DE" sz="1846" dirty="0">
                <a:solidFill>
                  <a:schemeClr val="tx1"/>
                </a:solidFill>
                <a:latin typeface="Calibri" panose="020F0502020204030204" pitchFamily="34" charset="0"/>
                <a:ea typeface="ＭＳ Ｐゴシック" charset="0"/>
                <a:cs typeface="+mn-cs"/>
              </a:rPr>
              <a:t>People</a:t>
            </a:r>
          </a:p>
          <a:p>
            <a:pPr marL="175851" indent="-175851" algn="ctr">
              <a:spcBef>
                <a:spcPct val="30000"/>
              </a:spcBef>
              <a:buClr>
                <a:srgbClr val="0000CC"/>
              </a:buClr>
              <a:defRPr/>
            </a:pPr>
            <a:endParaRPr lang="de-DE" sz="1846" dirty="0">
              <a:solidFill>
                <a:schemeClr val="tx1"/>
              </a:solidFill>
              <a:latin typeface="Calibri" panose="020F0502020204030204" pitchFamily="34" charset="0"/>
              <a:ea typeface="ＭＳ Ｐゴシック" charset="0"/>
              <a:cs typeface="+mn-cs"/>
            </a:endParaRPr>
          </a:p>
        </p:txBody>
      </p:sp>
      <p:sp>
        <p:nvSpPr>
          <p:cNvPr id="6" name="Oval 5">
            <a:extLst>
              <a:ext uri="{FF2B5EF4-FFF2-40B4-BE49-F238E27FC236}">
                <a16:creationId xmlns:a16="http://schemas.microsoft.com/office/drawing/2014/main" id="{8BB19F9A-C591-4051-B6C0-D7E18AC7E96A}"/>
              </a:ext>
            </a:extLst>
          </p:cNvPr>
          <p:cNvSpPr>
            <a:spLocks noChangeArrowheads="1"/>
          </p:cNvSpPr>
          <p:nvPr/>
        </p:nvSpPr>
        <p:spPr bwMode="auto">
          <a:xfrm>
            <a:off x="5417286" y="3208975"/>
            <a:ext cx="2006112" cy="1965081"/>
          </a:xfrm>
          <a:prstGeom prst="ellipse">
            <a:avLst/>
          </a:prstGeom>
          <a:solidFill>
            <a:srgbClr val="FCD78E">
              <a:alpha val="50195"/>
            </a:srgbClr>
          </a:solidFill>
          <a:ln w="9525">
            <a:solidFill>
              <a:srgbClr val="EB9F07"/>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marL="175851" indent="-175851" algn="ctr">
              <a:spcBef>
                <a:spcPct val="30000"/>
              </a:spcBef>
              <a:buClr>
                <a:srgbClr val="0000CC"/>
              </a:buClr>
              <a:defRPr/>
            </a:pPr>
            <a:r>
              <a:rPr lang="de-DE" sz="1846" dirty="0" err="1">
                <a:solidFill>
                  <a:schemeClr val="tx1"/>
                </a:solidFill>
                <a:latin typeface="Calibri" panose="020F0502020204030204" pitchFamily="34" charset="0"/>
                <a:ea typeface="ＭＳ Ｐゴシック" charset="0"/>
                <a:cs typeface="+mn-cs"/>
              </a:rPr>
              <a:t>Process</a:t>
            </a:r>
            <a:r>
              <a:rPr lang="de-DE" sz="1846" dirty="0">
                <a:solidFill>
                  <a:schemeClr val="tx1"/>
                </a:solidFill>
                <a:latin typeface="Calibri" panose="020F0502020204030204" pitchFamily="34" charset="0"/>
                <a:ea typeface="ＭＳ Ｐゴシック" charset="0"/>
                <a:cs typeface="+mn-cs"/>
              </a:rPr>
              <a:t>    </a:t>
            </a:r>
          </a:p>
        </p:txBody>
      </p:sp>
      <p:sp>
        <p:nvSpPr>
          <p:cNvPr id="7" name="Oval 6">
            <a:extLst>
              <a:ext uri="{FF2B5EF4-FFF2-40B4-BE49-F238E27FC236}">
                <a16:creationId xmlns:a16="http://schemas.microsoft.com/office/drawing/2014/main" id="{9CEBF6A8-11E2-466F-AF7C-8C73949BBFA3}"/>
              </a:ext>
            </a:extLst>
          </p:cNvPr>
          <p:cNvSpPr>
            <a:spLocks noChangeArrowheads="1"/>
          </p:cNvSpPr>
          <p:nvPr/>
        </p:nvSpPr>
        <p:spPr bwMode="auto">
          <a:xfrm>
            <a:off x="7102392" y="3189927"/>
            <a:ext cx="2006112" cy="1965080"/>
          </a:xfrm>
          <a:prstGeom prst="ellipse">
            <a:avLst/>
          </a:prstGeom>
          <a:solidFill>
            <a:srgbClr val="FCD78E">
              <a:alpha val="50195"/>
            </a:srgbClr>
          </a:solidFill>
          <a:ln w="9525">
            <a:solidFill>
              <a:srgbClr val="EB9F07"/>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marL="175851" indent="-175851" algn="ctr">
              <a:spcBef>
                <a:spcPct val="30000"/>
              </a:spcBef>
              <a:buClr>
                <a:srgbClr val="0000CC"/>
              </a:buClr>
              <a:defRPr/>
            </a:pPr>
            <a:r>
              <a:rPr lang="de-DE" sz="1846" dirty="0">
                <a:solidFill>
                  <a:schemeClr val="tx1"/>
                </a:solidFill>
                <a:latin typeface="Calibri" panose="020F0502020204030204" pitchFamily="34" charset="0"/>
                <a:ea typeface="ＭＳ Ｐゴシック" charset="0"/>
                <a:cs typeface="+mn-cs"/>
              </a:rPr>
              <a:t>          Products</a:t>
            </a:r>
          </a:p>
        </p:txBody>
      </p:sp>
      <p:sp>
        <p:nvSpPr>
          <p:cNvPr id="8" name="Oval 16">
            <a:extLst>
              <a:ext uri="{FF2B5EF4-FFF2-40B4-BE49-F238E27FC236}">
                <a16:creationId xmlns:a16="http://schemas.microsoft.com/office/drawing/2014/main" id="{0BEE6EDA-DC8C-41AA-8DEA-CC916A1B52CA}"/>
              </a:ext>
            </a:extLst>
          </p:cNvPr>
          <p:cNvSpPr>
            <a:spLocks noChangeArrowheads="1"/>
          </p:cNvSpPr>
          <p:nvPr/>
        </p:nvSpPr>
        <p:spPr bwMode="auto">
          <a:xfrm>
            <a:off x="6324361" y="4077072"/>
            <a:ext cx="2006111" cy="1965081"/>
          </a:xfrm>
          <a:prstGeom prst="ellipse">
            <a:avLst/>
          </a:prstGeom>
          <a:solidFill>
            <a:srgbClr val="FCD78E">
              <a:alpha val="50195"/>
            </a:srgbClr>
          </a:solidFill>
          <a:ln w="9525">
            <a:solidFill>
              <a:srgbClr val="EB9F07"/>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91302" tIns="45651" rIns="91302" bIns="45651" anchor="ctr"/>
          <a:lstStyle/>
          <a:p>
            <a:pPr marL="175851" indent="-175851" algn="ctr">
              <a:spcBef>
                <a:spcPct val="30000"/>
              </a:spcBef>
              <a:buClr>
                <a:srgbClr val="0000CC"/>
              </a:buClr>
              <a:defRPr/>
            </a:pPr>
            <a:endParaRPr lang="de-DE" sz="1846" dirty="0">
              <a:solidFill>
                <a:schemeClr val="tx1"/>
              </a:solidFill>
              <a:latin typeface="Calibri" panose="020F0502020204030204" pitchFamily="34" charset="0"/>
              <a:ea typeface="ＭＳ Ｐゴシック" charset="0"/>
              <a:cs typeface="+mn-cs"/>
            </a:endParaRPr>
          </a:p>
          <a:p>
            <a:pPr marL="175851" indent="-175851" algn="ctr">
              <a:spcBef>
                <a:spcPct val="30000"/>
              </a:spcBef>
              <a:buClr>
                <a:srgbClr val="0000CC"/>
              </a:buClr>
              <a:defRPr/>
            </a:pPr>
            <a:r>
              <a:rPr lang="de-DE" sz="1846" dirty="0">
                <a:solidFill>
                  <a:schemeClr val="tx1"/>
                </a:solidFill>
                <a:latin typeface="Calibri" panose="020F0502020204030204" pitchFamily="34" charset="0"/>
                <a:ea typeface="ＭＳ Ｐゴシック" charset="0"/>
                <a:cs typeface="+mn-cs"/>
              </a:rPr>
              <a:t>Partners</a:t>
            </a:r>
          </a:p>
        </p:txBody>
      </p:sp>
      <p:sp>
        <p:nvSpPr>
          <p:cNvPr id="9" name="Textfeld 8">
            <a:extLst>
              <a:ext uri="{FF2B5EF4-FFF2-40B4-BE49-F238E27FC236}">
                <a16:creationId xmlns:a16="http://schemas.microsoft.com/office/drawing/2014/main" id="{9FD0AC42-91E0-4EE1-8E3A-D0F4051A2ECF}"/>
              </a:ext>
            </a:extLst>
          </p:cNvPr>
          <p:cNvSpPr txBox="1"/>
          <p:nvPr/>
        </p:nvSpPr>
        <p:spPr>
          <a:xfrm>
            <a:off x="6974097" y="4021479"/>
            <a:ext cx="648072" cy="307777"/>
          </a:xfrm>
          <a:prstGeom prst="rect">
            <a:avLst/>
          </a:prstGeom>
          <a:noFill/>
        </p:spPr>
        <p:txBody>
          <a:bodyPr wrap="square" rtlCol="0">
            <a:spAutoFit/>
          </a:bodyPr>
          <a:lstStyle/>
          <a:p>
            <a:pPr algn="ctr"/>
            <a:r>
              <a:rPr lang="de-CH" sz="1400" dirty="0"/>
              <a:t>SM</a:t>
            </a:r>
          </a:p>
        </p:txBody>
      </p:sp>
    </p:spTree>
    <p:extLst>
      <p:ext uri="{BB962C8B-B14F-4D97-AF65-F5344CB8AC3E}">
        <p14:creationId xmlns:p14="http://schemas.microsoft.com/office/powerpoint/2010/main" val="5495217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2AC13A-07F8-44EB-879D-B48DCDC9AFCE}"/>
              </a:ext>
            </a:extLst>
          </p:cNvPr>
          <p:cNvSpPr>
            <a:spLocks noGrp="1"/>
          </p:cNvSpPr>
          <p:nvPr>
            <p:ph type="title"/>
          </p:nvPr>
        </p:nvSpPr>
        <p:spPr/>
        <p:txBody>
          <a:bodyPr>
            <a:normAutofit/>
          </a:bodyPr>
          <a:lstStyle/>
          <a:p>
            <a:endParaRPr lang="de-CH" dirty="0"/>
          </a:p>
        </p:txBody>
      </p:sp>
      <p:sp>
        <p:nvSpPr>
          <p:cNvPr id="3" name="Inhaltsplatzhalter 2">
            <a:extLst>
              <a:ext uri="{FF2B5EF4-FFF2-40B4-BE49-F238E27FC236}">
                <a16:creationId xmlns:a16="http://schemas.microsoft.com/office/drawing/2014/main" id="{D64C9384-4E0E-43E4-A787-EDA6A2150015}"/>
              </a:ext>
            </a:extLst>
          </p:cNvPr>
          <p:cNvSpPr>
            <a:spLocks noGrp="1"/>
          </p:cNvSpPr>
          <p:nvPr>
            <p:ph idx="1"/>
          </p:nvPr>
        </p:nvSpPr>
        <p:spPr/>
        <p:txBody>
          <a:bodyPr/>
          <a:lstStyle/>
          <a:p>
            <a:pPr marL="0" indent="0" algn="ctr">
              <a:buNone/>
            </a:pPr>
            <a:r>
              <a:rPr lang="de-CH" sz="4000" dirty="0"/>
              <a:t>Am Fallbeispiel</a:t>
            </a:r>
          </a:p>
          <a:p>
            <a:pPr marL="0" indent="0" algn="ctr">
              <a:buNone/>
            </a:pPr>
            <a:r>
              <a:rPr lang="de-CH" sz="4000" dirty="0"/>
              <a:t>GLOBALFASHION</a:t>
            </a:r>
          </a:p>
          <a:p>
            <a:pPr marL="0" indent="0" algn="ctr">
              <a:buNone/>
            </a:pPr>
            <a:r>
              <a:rPr lang="de-CH" sz="4000" dirty="0"/>
              <a:t>arbeiten</a:t>
            </a:r>
          </a:p>
        </p:txBody>
      </p:sp>
    </p:spTree>
    <p:extLst>
      <p:ext uri="{BB962C8B-B14F-4D97-AF65-F5344CB8AC3E}">
        <p14:creationId xmlns:p14="http://schemas.microsoft.com/office/powerpoint/2010/main" val="9944257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D1251-D424-4823-BCF3-06BCBD452B43}"/>
              </a:ext>
            </a:extLst>
          </p:cNvPr>
          <p:cNvSpPr>
            <a:spLocks noGrp="1"/>
          </p:cNvSpPr>
          <p:nvPr>
            <p:ph type="title"/>
          </p:nvPr>
        </p:nvSpPr>
        <p:spPr/>
        <p:txBody>
          <a:bodyPr>
            <a:normAutofit fontScale="90000"/>
          </a:bodyPr>
          <a:lstStyle/>
          <a:p>
            <a:r>
              <a:rPr lang="de-CH" dirty="0"/>
              <a:t>Service Design – Service beschreiben und spezifizieren</a:t>
            </a:r>
          </a:p>
        </p:txBody>
      </p:sp>
      <p:sp>
        <p:nvSpPr>
          <p:cNvPr id="3" name="Inhaltsplatzhalter 2">
            <a:extLst>
              <a:ext uri="{FF2B5EF4-FFF2-40B4-BE49-F238E27FC236}">
                <a16:creationId xmlns:a16="http://schemas.microsoft.com/office/drawing/2014/main" id="{E1D97FB5-3288-4E46-BD04-8F07DCC9E95F}"/>
              </a:ext>
            </a:extLst>
          </p:cNvPr>
          <p:cNvSpPr>
            <a:spLocks noGrp="1"/>
          </p:cNvSpPr>
          <p:nvPr>
            <p:ph idx="1"/>
          </p:nvPr>
        </p:nvSpPr>
        <p:spPr/>
        <p:txBody>
          <a:bodyPr/>
          <a:lstStyle/>
          <a:p>
            <a:pPr marL="0" indent="0">
              <a:buNone/>
            </a:pPr>
            <a:endParaRPr lang="de-CH" sz="2000" dirty="0"/>
          </a:p>
          <a:p>
            <a:pPr marL="0" indent="0">
              <a:buNone/>
            </a:pPr>
            <a:endParaRPr lang="de-CH" sz="2000" b="1" dirty="0"/>
          </a:p>
          <a:p>
            <a:pPr marL="0" indent="0">
              <a:buNone/>
            </a:pPr>
            <a:r>
              <a:rPr lang="de-CH" sz="2000" b="1" dirty="0"/>
              <a:t>Möglichkeiten</a:t>
            </a:r>
          </a:p>
          <a:p>
            <a:r>
              <a:rPr lang="de-CH" sz="2000" dirty="0"/>
              <a:t>Sie passen einen bestehenden Service an, wenn die Anforderungen an den neuen Service mit den Anforderungen an den bestehenden Service ähneln oder übereinstimmen</a:t>
            </a:r>
          </a:p>
          <a:p>
            <a:r>
              <a:rPr lang="de-CH" sz="2000" dirty="0"/>
              <a:t>Sie entwerfen einen neuen Service, wenn im Service-Portfolio kein entsprechender Service vorhanden ist.</a:t>
            </a:r>
          </a:p>
        </p:txBody>
      </p:sp>
    </p:spTree>
    <p:extLst>
      <p:ext uri="{BB962C8B-B14F-4D97-AF65-F5344CB8AC3E}">
        <p14:creationId xmlns:p14="http://schemas.microsoft.com/office/powerpoint/2010/main" val="15090208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D1251-D424-4823-BCF3-06BCBD452B43}"/>
              </a:ext>
            </a:extLst>
          </p:cNvPr>
          <p:cNvSpPr>
            <a:spLocks noGrp="1"/>
          </p:cNvSpPr>
          <p:nvPr>
            <p:ph type="title"/>
          </p:nvPr>
        </p:nvSpPr>
        <p:spPr/>
        <p:txBody>
          <a:bodyPr>
            <a:normAutofit fontScale="90000"/>
          </a:bodyPr>
          <a:lstStyle/>
          <a:p>
            <a:r>
              <a:rPr lang="de-CH" dirty="0"/>
              <a:t>Service Design – Service beschreiben und spezifizieren</a:t>
            </a:r>
          </a:p>
        </p:txBody>
      </p:sp>
      <p:sp>
        <p:nvSpPr>
          <p:cNvPr id="3" name="Inhaltsplatzhalter 2">
            <a:extLst>
              <a:ext uri="{FF2B5EF4-FFF2-40B4-BE49-F238E27FC236}">
                <a16:creationId xmlns:a16="http://schemas.microsoft.com/office/drawing/2014/main" id="{E1D97FB5-3288-4E46-BD04-8F07DCC9E95F}"/>
              </a:ext>
            </a:extLst>
          </p:cNvPr>
          <p:cNvSpPr>
            <a:spLocks noGrp="1"/>
          </p:cNvSpPr>
          <p:nvPr>
            <p:ph idx="1"/>
          </p:nvPr>
        </p:nvSpPr>
        <p:spPr/>
        <p:txBody>
          <a:bodyPr/>
          <a:lstStyle/>
          <a:p>
            <a:pPr marL="0" indent="0">
              <a:buNone/>
            </a:pPr>
            <a:endParaRPr lang="de-CH" sz="2000" dirty="0"/>
          </a:p>
          <a:p>
            <a:pPr marL="0" indent="0">
              <a:buNone/>
            </a:pPr>
            <a:endParaRPr lang="de-CH" sz="2000" b="1" dirty="0"/>
          </a:p>
          <a:p>
            <a:pPr marL="0" indent="0">
              <a:buNone/>
            </a:pPr>
            <a:r>
              <a:rPr lang="de-CH" sz="2000" b="1" dirty="0"/>
              <a:t>Entwicklungsschritte neuen Service entwickeln</a:t>
            </a:r>
          </a:p>
          <a:p>
            <a:pPr marL="0" indent="0">
              <a:buNone/>
            </a:pPr>
            <a:endParaRPr lang="de-CH" sz="2000" b="1" dirty="0"/>
          </a:p>
        </p:txBody>
      </p:sp>
      <p:pic>
        <p:nvPicPr>
          <p:cNvPr id="2050" name="Picture 2">
            <a:extLst>
              <a:ext uri="{FF2B5EF4-FFF2-40B4-BE49-F238E27FC236}">
                <a16:creationId xmlns:a16="http://schemas.microsoft.com/office/drawing/2014/main" id="{52A4FB31-1EBC-4784-BEBA-A8BED27FB3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29" t="7949" r="4609" b="7623"/>
          <a:stretch/>
        </p:blipFill>
        <p:spPr bwMode="auto">
          <a:xfrm>
            <a:off x="1403648" y="3140968"/>
            <a:ext cx="6336704" cy="3384376"/>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C1E8DD41-B02F-4AC0-A2EA-7A78314EF640}"/>
              </a:ext>
            </a:extLst>
          </p:cNvPr>
          <p:cNvPicPr>
            <a:picLocks noChangeAspect="1"/>
          </p:cNvPicPr>
          <p:nvPr/>
        </p:nvPicPr>
        <p:blipFill>
          <a:blip r:embed="rId4"/>
          <a:stretch>
            <a:fillRect/>
          </a:stretch>
        </p:blipFill>
        <p:spPr>
          <a:xfrm>
            <a:off x="1691680" y="2924944"/>
            <a:ext cx="480611" cy="504056"/>
          </a:xfrm>
          <a:prstGeom prst="rect">
            <a:avLst/>
          </a:prstGeom>
        </p:spPr>
      </p:pic>
      <p:pic>
        <p:nvPicPr>
          <p:cNvPr id="7" name="Grafik 6">
            <a:extLst>
              <a:ext uri="{FF2B5EF4-FFF2-40B4-BE49-F238E27FC236}">
                <a16:creationId xmlns:a16="http://schemas.microsoft.com/office/drawing/2014/main" id="{6192B420-12B8-4886-A1A4-FB4C15F5AF16}"/>
              </a:ext>
            </a:extLst>
          </p:cNvPr>
          <p:cNvPicPr>
            <a:picLocks noChangeAspect="1"/>
          </p:cNvPicPr>
          <p:nvPr/>
        </p:nvPicPr>
        <p:blipFill>
          <a:blip r:embed="rId5"/>
          <a:stretch>
            <a:fillRect/>
          </a:stretch>
        </p:blipFill>
        <p:spPr>
          <a:xfrm>
            <a:off x="3995936" y="2984754"/>
            <a:ext cx="407013" cy="460568"/>
          </a:xfrm>
          <a:prstGeom prst="rect">
            <a:avLst/>
          </a:prstGeom>
        </p:spPr>
      </p:pic>
      <p:pic>
        <p:nvPicPr>
          <p:cNvPr id="9" name="Grafik 8">
            <a:extLst>
              <a:ext uri="{FF2B5EF4-FFF2-40B4-BE49-F238E27FC236}">
                <a16:creationId xmlns:a16="http://schemas.microsoft.com/office/drawing/2014/main" id="{AB2BCEE3-6327-4A0B-BB37-E594A9028E00}"/>
              </a:ext>
            </a:extLst>
          </p:cNvPr>
          <p:cNvPicPr>
            <a:picLocks noChangeAspect="1"/>
          </p:cNvPicPr>
          <p:nvPr/>
        </p:nvPicPr>
        <p:blipFill rotWithShape="1">
          <a:blip r:embed="rId6"/>
          <a:srcRect l="1" r="6211" b="-18624"/>
          <a:stretch/>
        </p:blipFill>
        <p:spPr>
          <a:xfrm>
            <a:off x="6948264" y="3513729"/>
            <a:ext cx="360040" cy="441987"/>
          </a:xfrm>
          <a:prstGeom prst="rect">
            <a:avLst/>
          </a:prstGeom>
        </p:spPr>
      </p:pic>
      <p:pic>
        <p:nvPicPr>
          <p:cNvPr id="11" name="Grafik 10">
            <a:extLst>
              <a:ext uri="{FF2B5EF4-FFF2-40B4-BE49-F238E27FC236}">
                <a16:creationId xmlns:a16="http://schemas.microsoft.com/office/drawing/2014/main" id="{052DC273-F8AD-443B-B9C0-2AC1FB73078D}"/>
              </a:ext>
            </a:extLst>
          </p:cNvPr>
          <p:cNvPicPr>
            <a:picLocks noChangeAspect="1"/>
          </p:cNvPicPr>
          <p:nvPr/>
        </p:nvPicPr>
        <p:blipFill>
          <a:blip r:embed="rId7"/>
          <a:stretch>
            <a:fillRect/>
          </a:stretch>
        </p:blipFill>
        <p:spPr>
          <a:xfrm>
            <a:off x="3590361" y="5927655"/>
            <a:ext cx="426377" cy="414532"/>
          </a:xfrm>
          <a:prstGeom prst="rect">
            <a:avLst/>
          </a:prstGeom>
        </p:spPr>
      </p:pic>
    </p:spTree>
    <p:extLst>
      <p:ext uri="{BB962C8B-B14F-4D97-AF65-F5344CB8AC3E}">
        <p14:creationId xmlns:p14="http://schemas.microsoft.com/office/powerpoint/2010/main" val="415462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7DA36-7659-41FE-9240-C5AA85938C1B}"/>
              </a:ext>
            </a:extLst>
          </p:cNvPr>
          <p:cNvSpPr>
            <a:spLocks noGrp="1"/>
          </p:cNvSpPr>
          <p:nvPr>
            <p:ph type="title"/>
          </p:nvPr>
        </p:nvSpPr>
        <p:spPr/>
        <p:txBody>
          <a:bodyPr>
            <a:normAutofit fontScale="90000"/>
          </a:bodyPr>
          <a:lstStyle/>
          <a:p>
            <a:r>
              <a:rPr lang="de-CH" dirty="0"/>
              <a:t>Service Design – Service beschreiben und spezifizieren</a:t>
            </a:r>
          </a:p>
        </p:txBody>
      </p:sp>
      <p:sp>
        <p:nvSpPr>
          <p:cNvPr id="3" name="Inhaltsplatzhalter 2">
            <a:extLst>
              <a:ext uri="{FF2B5EF4-FFF2-40B4-BE49-F238E27FC236}">
                <a16:creationId xmlns:a16="http://schemas.microsoft.com/office/drawing/2014/main" id="{E8BB2643-FDA9-4ED3-8F65-F1DF91B9027B}"/>
              </a:ext>
            </a:extLst>
          </p:cNvPr>
          <p:cNvSpPr>
            <a:spLocks noGrp="1"/>
          </p:cNvSpPr>
          <p:nvPr>
            <p:ph idx="1"/>
          </p:nvPr>
        </p:nvSpPr>
        <p:spPr/>
        <p:txBody>
          <a:bodyPr/>
          <a:lstStyle/>
          <a:p>
            <a:pPr marL="0" indent="0">
              <a:buNone/>
            </a:pPr>
            <a:endParaRPr lang="de-CH" sz="2000" dirty="0"/>
          </a:p>
          <a:p>
            <a:pPr marL="0" indent="0">
              <a:buNone/>
            </a:pPr>
            <a:r>
              <a:rPr lang="de-CH" sz="2000" b="1" dirty="0"/>
              <a:t>Use Case</a:t>
            </a:r>
          </a:p>
          <a:p>
            <a:pPr marL="0" indent="0">
              <a:buNone/>
            </a:pPr>
            <a:r>
              <a:rPr lang="de-CH" sz="2000" dirty="0"/>
              <a:t>Beschreibt das Verhalten eines Systems aus Anwendersicht.</a:t>
            </a:r>
          </a:p>
          <a:p>
            <a:pPr marL="0" indent="0">
              <a:buNone/>
            </a:pPr>
            <a:r>
              <a:rPr lang="de-CH" sz="2000" dirty="0"/>
              <a:t>Ein Anwender ist eine Person, eine Rolle, eine Organisation oder ein anders System.</a:t>
            </a:r>
          </a:p>
          <a:p>
            <a:pPr marL="0" indent="0">
              <a:buNone/>
            </a:pPr>
            <a:endParaRPr lang="de-CH" sz="800" dirty="0"/>
          </a:p>
          <a:p>
            <a:pPr marL="0" indent="0">
              <a:buNone/>
            </a:pPr>
            <a:r>
              <a:rPr lang="de-CH" sz="2000" b="1" dirty="0"/>
              <a:t>Aufbau</a:t>
            </a:r>
          </a:p>
          <a:p>
            <a:pPr marL="0" indent="0">
              <a:buNone/>
            </a:pPr>
            <a:r>
              <a:rPr lang="de-CH" sz="2000" dirty="0"/>
              <a:t>Beschreibung</a:t>
            </a:r>
          </a:p>
          <a:p>
            <a:pPr marL="0" indent="0">
              <a:buNone/>
            </a:pPr>
            <a:r>
              <a:rPr lang="de-CH" sz="2000" dirty="0"/>
              <a:t>Status</a:t>
            </a:r>
          </a:p>
          <a:p>
            <a:pPr marL="0" indent="0">
              <a:buNone/>
            </a:pPr>
            <a:r>
              <a:rPr lang="de-CH" sz="2000" dirty="0"/>
              <a:t>Auslöser</a:t>
            </a:r>
          </a:p>
          <a:p>
            <a:pPr marL="0" indent="0">
              <a:buNone/>
            </a:pPr>
            <a:r>
              <a:rPr lang="de-CH" sz="2000" dirty="0"/>
              <a:t>Vorbedingung</a:t>
            </a:r>
          </a:p>
          <a:p>
            <a:pPr marL="0" indent="0">
              <a:buNone/>
            </a:pPr>
            <a:r>
              <a:rPr lang="de-CH" sz="2000" dirty="0"/>
              <a:t>Nachbedingung / Ergebnis</a:t>
            </a:r>
          </a:p>
          <a:p>
            <a:pPr marL="0" indent="0">
              <a:buNone/>
            </a:pPr>
            <a:r>
              <a:rPr lang="de-CH" sz="2000" dirty="0"/>
              <a:t>Standardablauf</a:t>
            </a:r>
          </a:p>
          <a:p>
            <a:pPr marL="0" indent="0">
              <a:buNone/>
            </a:pPr>
            <a:r>
              <a:rPr lang="de-CH" sz="2000" dirty="0"/>
              <a:t>Alternative </a:t>
            </a:r>
            <a:r>
              <a:rPr lang="de-CH" sz="2000" dirty="0" err="1"/>
              <a:t>Ablaufspritte</a:t>
            </a:r>
            <a:endParaRPr lang="de-CH" sz="2000" dirty="0"/>
          </a:p>
          <a:p>
            <a:pPr marL="0" indent="0">
              <a:buNone/>
            </a:pPr>
            <a:r>
              <a:rPr lang="de-CH" sz="2000" dirty="0"/>
              <a:t>Historie</a:t>
            </a:r>
          </a:p>
        </p:txBody>
      </p:sp>
      <p:pic>
        <p:nvPicPr>
          <p:cNvPr id="4098" name="Picture 2" descr="Webseite: Erstellen der Anwendungsfälle (use case) und der Szenarien">
            <a:extLst>
              <a:ext uri="{FF2B5EF4-FFF2-40B4-BE49-F238E27FC236}">
                <a16:creationId xmlns:a16="http://schemas.microsoft.com/office/drawing/2014/main" id="{08E9BC5F-F827-4DE4-BE61-D17A1E484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6352" y="3240360"/>
            <a:ext cx="4904638"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701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F8DE0E-D71B-432F-95AA-E7767981F708}"/>
              </a:ext>
            </a:extLst>
          </p:cNvPr>
          <p:cNvSpPr>
            <a:spLocks noGrp="1"/>
          </p:cNvSpPr>
          <p:nvPr>
            <p:ph type="title"/>
          </p:nvPr>
        </p:nvSpPr>
        <p:spPr/>
        <p:txBody>
          <a:bodyPr>
            <a:normAutofit fontScale="90000"/>
          </a:bodyPr>
          <a:lstStyle/>
          <a:p>
            <a:r>
              <a:rPr lang="de-CH" dirty="0"/>
              <a:t>Service Design – Service beschreiben und spezifizieren</a:t>
            </a:r>
          </a:p>
        </p:txBody>
      </p:sp>
      <p:sp>
        <p:nvSpPr>
          <p:cNvPr id="3" name="Inhaltsplatzhalter 2">
            <a:extLst>
              <a:ext uri="{FF2B5EF4-FFF2-40B4-BE49-F238E27FC236}">
                <a16:creationId xmlns:a16="http://schemas.microsoft.com/office/drawing/2014/main" id="{D7919454-EC57-428F-AF94-27DD2F3693D8}"/>
              </a:ext>
            </a:extLst>
          </p:cNvPr>
          <p:cNvSpPr>
            <a:spLocks noGrp="1"/>
          </p:cNvSpPr>
          <p:nvPr>
            <p:ph idx="1"/>
          </p:nvPr>
        </p:nvSpPr>
        <p:spPr/>
        <p:txBody>
          <a:bodyPr/>
          <a:lstStyle/>
          <a:p>
            <a:pPr marL="0" indent="0">
              <a:buNone/>
            </a:pPr>
            <a:endParaRPr lang="de-CH" sz="2000" dirty="0"/>
          </a:p>
          <a:p>
            <a:pPr marL="0" indent="0">
              <a:buNone/>
            </a:pPr>
            <a:r>
              <a:rPr lang="de-CH" sz="2000" b="1" dirty="0"/>
              <a:t>Aktivitätendiagramm</a:t>
            </a:r>
          </a:p>
          <a:p>
            <a:pPr marL="0" indent="0">
              <a:buNone/>
            </a:pPr>
            <a:r>
              <a:rPr lang="de-CH" sz="2000" dirty="0"/>
              <a:t>Ein Aktivitätsdiagramm zeigt Geschäfts- oder Softwareprozesse als Arbeitsablauf durch eine Reihe von Aktionen an.</a:t>
            </a:r>
          </a:p>
        </p:txBody>
      </p:sp>
      <p:pic>
        <p:nvPicPr>
          <p:cNvPr id="5122" name="Picture 2" descr="Aktivitätsdiagramm – Wikipedia">
            <a:extLst>
              <a:ext uri="{FF2B5EF4-FFF2-40B4-BE49-F238E27FC236}">
                <a16:creationId xmlns:a16="http://schemas.microsoft.com/office/drawing/2014/main" id="{6AAF6E39-4C9A-4217-8A2E-A0EB66F14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937" y="3437910"/>
            <a:ext cx="5514126"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8841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D4B5C8-7BB9-4F8B-81CD-BA517918DBE1}"/>
              </a:ext>
            </a:extLst>
          </p:cNvPr>
          <p:cNvSpPr>
            <a:spLocks noGrp="1"/>
          </p:cNvSpPr>
          <p:nvPr>
            <p:ph type="title"/>
          </p:nvPr>
        </p:nvSpPr>
        <p:spPr/>
        <p:txBody>
          <a:bodyPr>
            <a:normAutofit fontScale="90000"/>
          </a:bodyPr>
          <a:lstStyle/>
          <a:p>
            <a:r>
              <a:rPr lang="de-CH" dirty="0"/>
              <a:t>Service Design – Service beschreiben und spezifizieren</a:t>
            </a:r>
          </a:p>
        </p:txBody>
      </p:sp>
      <p:sp>
        <p:nvSpPr>
          <p:cNvPr id="3" name="Inhaltsplatzhalter 2">
            <a:extLst>
              <a:ext uri="{FF2B5EF4-FFF2-40B4-BE49-F238E27FC236}">
                <a16:creationId xmlns:a16="http://schemas.microsoft.com/office/drawing/2014/main" id="{D3EB9E30-EB13-4F7A-866A-42F0EF7420ED}"/>
              </a:ext>
            </a:extLst>
          </p:cNvPr>
          <p:cNvSpPr>
            <a:spLocks noGrp="1"/>
          </p:cNvSpPr>
          <p:nvPr>
            <p:ph idx="1"/>
          </p:nvPr>
        </p:nvSpPr>
        <p:spPr/>
        <p:txBody>
          <a:bodyPr/>
          <a:lstStyle/>
          <a:p>
            <a:pPr marL="0" indent="0">
              <a:buNone/>
            </a:pPr>
            <a:endParaRPr lang="de-CH" sz="2000" dirty="0"/>
          </a:p>
          <a:p>
            <a:pPr marL="0" indent="0">
              <a:buNone/>
            </a:pPr>
            <a:r>
              <a:rPr lang="de-CH" sz="2000" b="1" dirty="0"/>
              <a:t>Spezifikationsdokument</a:t>
            </a:r>
          </a:p>
          <a:p>
            <a:pPr marL="0" indent="0">
              <a:buNone/>
            </a:pPr>
            <a:r>
              <a:rPr lang="de-CH" sz="2000" dirty="0"/>
              <a:t>Das Service Spezifikationsdokument baut auf den Service Level </a:t>
            </a:r>
            <a:r>
              <a:rPr lang="de-CH" sz="2000" dirty="0" err="1"/>
              <a:t>Requirements</a:t>
            </a:r>
            <a:r>
              <a:rPr lang="de-CH" sz="2000" dirty="0"/>
              <a:t> auf, indem es den Anforderungen aus Kundensicht gegenüberstellt, wie diese Anforderungen aus technischer Sicht erfüllt werden.</a:t>
            </a:r>
          </a:p>
          <a:p>
            <a:pPr marL="0" indent="0">
              <a:buNone/>
            </a:pPr>
            <a:r>
              <a:rPr lang="de-CH" sz="2000" dirty="0"/>
              <a:t>Viele Bestandteile der Spezifikation werden auch in das SLA übernommen.</a:t>
            </a:r>
          </a:p>
          <a:p>
            <a:pPr marL="0" indent="0">
              <a:buNone/>
            </a:pPr>
            <a:endParaRPr lang="de-CH" sz="800" dirty="0"/>
          </a:p>
          <a:p>
            <a:pPr marL="0" indent="0">
              <a:buNone/>
            </a:pPr>
            <a:r>
              <a:rPr lang="de-CH" sz="2000" b="1" dirty="0"/>
              <a:t>Anforderungsarten</a:t>
            </a:r>
          </a:p>
          <a:p>
            <a:pPr marL="0" indent="0">
              <a:buNone/>
            </a:pPr>
            <a:r>
              <a:rPr lang="de-CH" sz="2000" dirty="0"/>
              <a:t>Funktionale Anforderungen (Was das Produkt tun soll)</a:t>
            </a:r>
          </a:p>
          <a:p>
            <a:pPr marL="0" indent="0">
              <a:buNone/>
            </a:pPr>
            <a:r>
              <a:rPr lang="de-CH" sz="2000" dirty="0"/>
              <a:t>Nichtfunktionale Anforderungen (Qualitätsaspekte </a:t>
            </a:r>
            <a:r>
              <a:rPr lang="de-CH" sz="2000" dirty="0" err="1"/>
              <a:t>ect.</a:t>
            </a:r>
            <a:r>
              <a:rPr lang="de-CH" sz="2000" dirty="0"/>
              <a:t>)</a:t>
            </a:r>
          </a:p>
          <a:p>
            <a:pPr marL="0" indent="0">
              <a:buNone/>
            </a:pPr>
            <a:r>
              <a:rPr lang="de-CH" sz="2000" b="1" dirty="0">
                <a:solidFill>
                  <a:srgbClr val="00B050"/>
                </a:solidFill>
              </a:rPr>
              <a:t>Einteilung</a:t>
            </a:r>
            <a:r>
              <a:rPr lang="de-CH" sz="2000" dirty="0"/>
              <a:t>: Muss-, Soll- und Kann-Anforderungen</a:t>
            </a:r>
          </a:p>
          <a:p>
            <a:pPr marL="0" indent="0">
              <a:buNone/>
            </a:pPr>
            <a:endParaRPr lang="de-CH" sz="800" dirty="0"/>
          </a:p>
          <a:p>
            <a:pPr marL="0" indent="0">
              <a:buNone/>
            </a:pPr>
            <a:r>
              <a:rPr lang="de-CH" sz="2000" b="1" dirty="0"/>
              <a:t>Inhalt</a:t>
            </a:r>
          </a:p>
          <a:p>
            <a:pPr marL="0" indent="0">
              <a:buNone/>
            </a:pPr>
            <a:r>
              <a:rPr lang="de-CH" sz="2000" dirty="0"/>
              <a:t>Siehe: M156 </a:t>
            </a:r>
            <a:r>
              <a:rPr lang="de-CH" sz="2000" dirty="0" err="1"/>
              <a:t>Compendio</a:t>
            </a:r>
            <a:r>
              <a:rPr lang="de-CH" sz="2000" dirty="0"/>
              <a:t> S.44 &amp; </a:t>
            </a:r>
            <a:r>
              <a:rPr lang="de-CH" sz="2000" dirty="0">
                <a:hlinkClick r:id="rId3"/>
              </a:rPr>
              <a:t>Checkliste Service </a:t>
            </a:r>
            <a:r>
              <a:rPr lang="de-CH" sz="2000" dirty="0" err="1">
                <a:hlinkClick r:id="rId3"/>
              </a:rPr>
              <a:t>Specifiation</a:t>
            </a:r>
            <a:r>
              <a:rPr lang="de-CH" sz="2000" dirty="0">
                <a:hlinkClick r:id="rId3"/>
              </a:rPr>
              <a:t> Sheet</a:t>
            </a:r>
            <a:endParaRPr lang="de-CH" sz="2000" dirty="0"/>
          </a:p>
        </p:txBody>
      </p:sp>
      <p:pic>
        <p:nvPicPr>
          <p:cNvPr id="6146" name="Picture 2">
            <a:extLst>
              <a:ext uri="{FF2B5EF4-FFF2-40B4-BE49-F238E27FC236}">
                <a16:creationId xmlns:a16="http://schemas.microsoft.com/office/drawing/2014/main" id="{19DFD74F-56BF-49FB-94E4-5B9445E2613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916" t="5825" r="8064" b="6805"/>
          <a:stretch/>
        </p:blipFill>
        <p:spPr bwMode="auto">
          <a:xfrm>
            <a:off x="7308304" y="4221088"/>
            <a:ext cx="1584176" cy="2160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7811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F59AA3-17FB-4F76-97E4-F6CDB4B4AFFB}"/>
              </a:ext>
            </a:extLst>
          </p:cNvPr>
          <p:cNvSpPr>
            <a:spLocks noGrp="1"/>
          </p:cNvSpPr>
          <p:nvPr>
            <p:ph type="title"/>
          </p:nvPr>
        </p:nvSpPr>
        <p:spPr/>
        <p:txBody>
          <a:bodyPr>
            <a:normAutofit fontScale="90000"/>
          </a:bodyPr>
          <a:lstStyle/>
          <a:p>
            <a:r>
              <a:rPr lang="de-CH" dirty="0"/>
              <a:t>Service Design – Service beschreiben und spezifizieren</a:t>
            </a:r>
          </a:p>
        </p:txBody>
      </p:sp>
      <p:sp>
        <p:nvSpPr>
          <p:cNvPr id="3" name="Inhaltsplatzhalter 2">
            <a:extLst>
              <a:ext uri="{FF2B5EF4-FFF2-40B4-BE49-F238E27FC236}">
                <a16:creationId xmlns:a16="http://schemas.microsoft.com/office/drawing/2014/main" id="{9047738B-51E5-47E3-A396-7E6B5359976F}"/>
              </a:ext>
            </a:extLst>
          </p:cNvPr>
          <p:cNvSpPr>
            <a:spLocks noGrp="1"/>
          </p:cNvSpPr>
          <p:nvPr>
            <p:ph idx="1"/>
          </p:nvPr>
        </p:nvSpPr>
        <p:spPr/>
        <p:txBody>
          <a:bodyPr/>
          <a:lstStyle/>
          <a:p>
            <a:endParaRPr lang="de-CH"/>
          </a:p>
        </p:txBody>
      </p:sp>
      <p:pic>
        <p:nvPicPr>
          <p:cNvPr id="5" name="Grafik 4">
            <a:extLst>
              <a:ext uri="{FF2B5EF4-FFF2-40B4-BE49-F238E27FC236}">
                <a16:creationId xmlns:a16="http://schemas.microsoft.com/office/drawing/2014/main" id="{5E2DE8D5-D9E0-494B-9DFC-33F491D5B5BC}"/>
              </a:ext>
            </a:extLst>
          </p:cNvPr>
          <p:cNvPicPr>
            <a:picLocks noChangeAspect="1"/>
          </p:cNvPicPr>
          <p:nvPr/>
        </p:nvPicPr>
        <p:blipFill>
          <a:blip r:embed="rId2"/>
          <a:stretch>
            <a:fillRect/>
          </a:stretch>
        </p:blipFill>
        <p:spPr>
          <a:xfrm>
            <a:off x="2699792" y="1912676"/>
            <a:ext cx="3477808" cy="4828692"/>
          </a:xfrm>
          <a:prstGeom prst="rect">
            <a:avLst/>
          </a:prstGeom>
        </p:spPr>
      </p:pic>
    </p:spTree>
    <p:extLst>
      <p:ext uri="{BB962C8B-B14F-4D97-AF65-F5344CB8AC3E}">
        <p14:creationId xmlns:p14="http://schemas.microsoft.com/office/powerpoint/2010/main" val="12466189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74036-46D0-4861-A805-A637C158F5BE}"/>
              </a:ext>
            </a:extLst>
          </p:cNvPr>
          <p:cNvSpPr>
            <a:spLocks noGrp="1"/>
          </p:cNvSpPr>
          <p:nvPr>
            <p:ph type="title"/>
          </p:nvPr>
        </p:nvSpPr>
        <p:spPr/>
        <p:txBody>
          <a:bodyPr>
            <a:normAutofit fontScale="90000"/>
          </a:bodyPr>
          <a:lstStyle/>
          <a:p>
            <a:r>
              <a:rPr lang="de-CH" dirty="0"/>
              <a:t>Service Design – Service beschreiben und spezifizieren</a:t>
            </a:r>
          </a:p>
        </p:txBody>
      </p:sp>
      <p:sp>
        <p:nvSpPr>
          <p:cNvPr id="3" name="Inhaltsplatzhalter 2">
            <a:extLst>
              <a:ext uri="{FF2B5EF4-FFF2-40B4-BE49-F238E27FC236}">
                <a16:creationId xmlns:a16="http://schemas.microsoft.com/office/drawing/2014/main" id="{A21344D7-EEFE-4004-90F5-C3E3A341CE04}"/>
              </a:ext>
            </a:extLst>
          </p:cNvPr>
          <p:cNvSpPr>
            <a:spLocks noGrp="1"/>
          </p:cNvSpPr>
          <p:nvPr>
            <p:ph idx="1"/>
          </p:nvPr>
        </p:nvSpPr>
        <p:spPr/>
        <p:txBody>
          <a:bodyPr/>
          <a:lstStyle/>
          <a:p>
            <a:pPr marL="0" indent="0">
              <a:buNone/>
            </a:pPr>
            <a:endParaRPr lang="de-CH" sz="2000" dirty="0"/>
          </a:p>
          <a:p>
            <a:pPr marL="0" indent="0">
              <a:buNone/>
            </a:pPr>
            <a:r>
              <a:rPr lang="de-CH" sz="2000" b="1" dirty="0"/>
              <a:t>Definition SLA (Service Level Agreement)</a:t>
            </a:r>
          </a:p>
          <a:p>
            <a:pPr marL="0" indent="0">
              <a:buNone/>
            </a:pPr>
            <a:r>
              <a:rPr lang="de-CH" sz="2000" dirty="0"/>
              <a:t>Ein SLA ist ein Rahmenvertrag zwischen einem IT Service Provider und seinen Kunden, die Leistung, Qualität und Umfang von IT Services regelt.</a:t>
            </a:r>
          </a:p>
          <a:p>
            <a:pPr marL="0" indent="0">
              <a:buNone/>
            </a:pPr>
            <a:endParaRPr lang="de-CH" sz="2000" dirty="0"/>
          </a:p>
          <a:p>
            <a:pPr marL="0" indent="0">
              <a:buNone/>
            </a:pPr>
            <a:r>
              <a:rPr lang="de-CH" sz="2000" b="1" dirty="0"/>
              <a:t>Inhalt</a:t>
            </a:r>
          </a:p>
          <a:p>
            <a:pPr marL="0" indent="0">
              <a:buNone/>
            </a:pPr>
            <a:r>
              <a:rPr lang="de-CH" sz="2000" dirty="0"/>
              <a:t>Siehe: </a:t>
            </a:r>
            <a:r>
              <a:rPr lang="de-CH" sz="2000" dirty="0">
                <a:hlinkClick r:id="rId3"/>
              </a:rPr>
              <a:t>Checkliste SLA</a:t>
            </a:r>
            <a:endParaRPr lang="de-CH" sz="2000" dirty="0"/>
          </a:p>
          <a:p>
            <a:pPr marL="0" indent="0">
              <a:buNone/>
            </a:pPr>
            <a:endParaRPr lang="de-CH" sz="2000" dirty="0"/>
          </a:p>
          <a:p>
            <a:pPr marL="0" indent="0">
              <a:buNone/>
            </a:pPr>
            <a:r>
              <a:rPr lang="de-CH" sz="2000" b="1" dirty="0"/>
              <a:t>Musterbeispiel</a:t>
            </a:r>
          </a:p>
          <a:p>
            <a:pPr marL="0" indent="0">
              <a:buNone/>
            </a:pPr>
            <a:r>
              <a:rPr lang="de-CH" sz="2000" dirty="0"/>
              <a:t>Siehe M156 </a:t>
            </a:r>
            <a:r>
              <a:rPr lang="de-CH" sz="2000" dirty="0" err="1"/>
              <a:t>Compendio</a:t>
            </a:r>
            <a:r>
              <a:rPr lang="de-CH" sz="2000" dirty="0"/>
              <a:t> auf den Seiten 55-57.</a:t>
            </a:r>
          </a:p>
          <a:p>
            <a:pPr marL="0" indent="0">
              <a:buNone/>
            </a:pPr>
            <a:endParaRPr lang="de-CH" sz="2000" dirty="0"/>
          </a:p>
          <a:p>
            <a:pPr marL="0" indent="0">
              <a:buNone/>
            </a:pPr>
            <a:endParaRPr lang="de-CH" sz="2000" dirty="0"/>
          </a:p>
        </p:txBody>
      </p:sp>
    </p:spTree>
    <p:extLst>
      <p:ext uri="{BB962C8B-B14F-4D97-AF65-F5344CB8AC3E}">
        <p14:creationId xmlns:p14="http://schemas.microsoft.com/office/powerpoint/2010/main" val="12300575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6EFBA6-3929-406D-AFC4-A31205A3884F}"/>
              </a:ext>
            </a:extLst>
          </p:cNvPr>
          <p:cNvSpPr>
            <a:spLocks noGrp="1"/>
          </p:cNvSpPr>
          <p:nvPr>
            <p:ph type="title"/>
          </p:nvPr>
        </p:nvSpPr>
        <p:spPr/>
        <p:txBody>
          <a:bodyPr>
            <a:normAutofit fontScale="90000"/>
          </a:bodyPr>
          <a:lstStyle/>
          <a:p>
            <a:r>
              <a:rPr lang="de-CH" dirty="0"/>
              <a:t>Service Design – Kommunikation zwischen Servicegeber und Servicenehmer</a:t>
            </a:r>
          </a:p>
        </p:txBody>
      </p:sp>
      <p:sp>
        <p:nvSpPr>
          <p:cNvPr id="3" name="Inhaltsplatzhalter 2">
            <a:extLst>
              <a:ext uri="{FF2B5EF4-FFF2-40B4-BE49-F238E27FC236}">
                <a16:creationId xmlns:a16="http://schemas.microsoft.com/office/drawing/2014/main" id="{1D1A49BD-E076-46C1-96B6-3E2D3C9B07A9}"/>
              </a:ext>
            </a:extLst>
          </p:cNvPr>
          <p:cNvSpPr>
            <a:spLocks noGrp="1"/>
          </p:cNvSpPr>
          <p:nvPr>
            <p:ph idx="1"/>
          </p:nvPr>
        </p:nvSpPr>
        <p:spPr/>
        <p:txBody>
          <a:bodyPr/>
          <a:lstStyle/>
          <a:p>
            <a:pPr marL="0" indent="0">
              <a:buNone/>
            </a:pPr>
            <a:endParaRPr lang="de-CH" sz="2000" dirty="0"/>
          </a:p>
          <a:p>
            <a:pPr marL="0" indent="0">
              <a:buNone/>
            </a:pPr>
            <a:endParaRPr lang="de-CH" sz="2000"/>
          </a:p>
          <a:p>
            <a:pPr marL="0" indent="0">
              <a:buNone/>
            </a:pPr>
            <a:endParaRPr lang="de-CH" sz="2000"/>
          </a:p>
        </p:txBody>
      </p:sp>
      <p:pic>
        <p:nvPicPr>
          <p:cNvPr id="7170" name="Picture 2">
            <a:extLst>
              <a:ext uri="{FF2B5EF4-FFF2-40B4-BE49-F238E27FC236}">
                <a16:creationId xmlns:a16="http://schemas.microsoft.com/office/drawing/2014/main" id="{05183D10-8B25-44C3-8FE0-FD864E3AF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779091"/>
            <a:ext cx="8229600" cy="3211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6352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54EA1CD-7C7B-49DC-B789-D4E4017E927F}"/>
              </a:ext>
            </a:extLst>
          </p:cNvPr>
          <p:cNvSpPr>
            <a:spLocks noGrp="1"/>
          </p:cNvSpPr>
          <p:nvPr>
            <p:ph idx="1"/>
          </p:nvPr>
        </p:nvSpPr>
        <p:spPr>
          <a:xfrm>
            <a:off x="457200" y="1600200"/>
            <a:ext cx="8229600" cy="5213176"/>
          </a:xfrm>
        </p:spPr>
        <p:txBody>
          <a:bodyPr/>
          <a:lstStyle/>
          <a:p>
            <a:pPr marL="0" indent="0">
              <a:buNone/>
            </a:pPr>
            <a:endParaRPr lang="de-CH" sz="2000" dirty="0"/>
          </a:p>
          <a:p>
            <a:pPr marL="0" indent="0">
              <a:buNone/>
            </a:pPr>
            <a:r>
              <a:rPr lang="de-CH" sz="2000" b="1" dirty="0"/>
              <a:t>Supplier </a:t>
            </a:r>
            <a:r>
              <a:rPr lang="de-CH" sz="2000" b="1" dirty="0" err="1"/>
              <a:t>Relationship</a:t>
            </a:r>
            <a:r>
              <a:rPr lang="de-CH" sz="2000" b="1" dirty="0"/>
              <a:t> Management</a:t>
            </a:r>
          </a:p>
          <a:p>
            <a:pPr marL="0" indent="0">
              <a:buNone/>
            </a:pPr>
            <a:r>
              <a:rPr lang="de-CH" sz="2000" dirty="0"/>
              <a:t>Umfasst die strategische Planung und zentrale Steuerung von Beziehungen eines Unternehmens zu seinen Lieferanten. Ziel des Einsatzes eines SRM-Systems ist die enge Anbindung aller Lieferanten an das Unternehmen sowie die Unterstützung des Einkaufs während der gesamten Ausführung der Beschaffungsprozesse. </a:t>
            </a:r>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r>
              <a:rPr lang="de-CH" sz="800" dirty="0"/>
              <a:t>							</a:t>
            </a:r>
          </a:p>
        </p:txBody>
      </p:sp>
      <p:sp>
        <p:nvSpPr>
          <p:cNvPr id="2" name="Titel 1">
            <a:extLst>
              <a:ext uri="{FF2B5EF4-FFF2-40B4-BE49-F238E27FC236}">
                <a16:creationId xmlns:a16="http://schemas.microsoft.com/office/drawing/2014/main" id="{3C100C1A-347D-45AA-A848-4E4FEB7501FC}"/>
              </a:ext>
            </a:extLst>
          </p:cNvPr>
          <p:cNvSpPr>
            <a:spLocks noGrp="1"/>
          </p:cNvSpPr>
          <p:nvPr>
            <p:ph type="title"/>
          </p:nvPr>
        </p:nvSpPr>
        <p:spPr/>
        <p:txBody>
          <a:bodyPr>
            <a:normAutofit fontScale="90000"/>
          </a:bodyPr>
          <a:lstStyle/>
          <a:p>
            <a:r>
              <a:rPr lang="de-CH" dirty="0"/>
              <a:t>Service Design – Supplier für die Umsetzung evaluieren</a:t>
            </a:r>
          </a:p>
        </p:txBody>
      </p:sp>
      <p:pic>
        <p:nvPicPr>
          <p:cNvPr id="5" name="Grafik 4" descr="Ein Bild, das Zeichnung enthält.&#10;&#10;Automatisch generierte Beschreibung">
            <a:extLst>
              <a:ext uri="{FF2B5EF4-FFF2-40B4-BE49-F238E27FC236}">
                <a16:creationId xmlns:a16="http://schemas.microsoft.com/office/drawing/2014/main" id="{C4C27FD5-A2C3-457E-8A90-1B3ADCC89B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976" y="4149080"/>
            <a:ext cx="6768752" cy="2485401"/>
          </a:xfrm>
          <a:prstGeom prst="rect">
            <a:avLst/>
          </a:prstGeom>
        </p:spPr>
      </p:pic>
    </p:spTree>
    <p:extLst>
      <p:ext uri="{BB962C8B-B14F-4D97-AF65-F5344CB8AC3E}">
        <p14:creationId xmlns:p14="http://schemas.microsoft.com/office/powerpoint/2010/main" val="40995924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5EE51B-80D3-4378-91AF-1FC40B79331F}"/>
              </a:ext>
            </a:extLst>
          </p:cNvPr>
          <p:cNvSpPr>
            <a:spLocks noGrp="1"/>
          </p:cNvSpPr>
          <p:nvPr>
            <p:ph type="title"/>
          </p:nvPr>
        </p:nvSpPr>
        <p:spPr/>
        <p:txBody>
          <a:bodyPr>
            <a:normAutofit fontScale="90000"/>
          </a:bodyPr>
          <a:lstStyle/>
          <a:p>
            <a:r>
              <a:rPr lang="de-CH" dirty="0"/>
              <a:t>Service Design – Supplier für die Umsetzung evaluieren</a:t>
            </a:r>
          </a:p>
        </p:txBody>
      </p:sp>
      <p:sp>
        <p:nvSpPr>
          <p:cNvPr id="3" name="Inhaltsplatzhalter 2">
            <a:extLst>
              <a:ext uri="{FF2B5EF4-FFF2-40B4-BE49-F238E27FC236}">
                <a16:creationId xmlns:a16="http://schemas.microsoft.com/office/drawing/2014/main" id="{F3905B46-793C-4290-9064-B28893F334DF}"/>
              </a:ext>
            </a:extLst>
          </p:cNvPr>
          <p:cNvSpPr>
            <a:spLocks noGrp="1"/>
          </p:cNvSpPr>
          <p:nvPr>
            <p:ph idx="1"/>
          </p:nvPr>
        </p:nvSpPr>
        <p:spPr/>
        <p:txBody>
          <a:bodyPr/>
          <a:lstStyle/>
          <a:p>
            <a:pPr marL="0" indent="0">
              <a:buNone/>
            </a:pPr>
            <a:endParaRPr lang="de-CH" sz="2000" dirty="0"/>
          </a:p>
          <a:p>
            <a:pPr marL="0" indent="0">
              <a:buNone/>
            </a:pPr>
            <a:r>
              <a:rPr lang="de-CH" sz="2000" b="1" dirty="0"/>
              <a:t>Definition Evaluation</a:t>
            </a:r>
          </a:p>
          <a:p>
            <a:pPr marL="0" indent="0">
              <a:buNone/>
            </a:pPr>
            <a:r>
              <a:rPr lang="de-CH" sz="1800" dirty="0"/>
              <a:t>Eine Evaluation ist eine Untersuchung, ob und inwieweit etwas geeignet erscheint, einen Zweck zu erfüllen.</a:t>
            </a:r>
          </a:p>
          <a:p>
            <a:pPr marL="0" indent="0">
              <a:buNone/>
            </a:pPr>
            <a:endParaRPr lang="de-CH" sz="800" dirty="0"/>
          </a:p>
          <a:p>
            <a:pPr marL="0" indent="0">
              <a:buNone/>
            </a:pPr>
            <a:r>
              <a:rPr lang="de-CH" sz="2000" b="1" dirty="0"/>
              <a:t>Evaluationsvorgang</a:t>
            </a:r>
          </a:p>
          <a:p>
            <a:pPr marL="457200" indent="-457200">
              <a:buFont typeface="+mj-lt"/>
              <a:buAutoNum type="arabicPeriod"/>
            </a:pPr>
            <a:r>
              <a:rPr lang="de-CH" sz="1800" dirty="0"/>
              <a:t>Evaluationskriterien definieren</a:t>
            </a:r>
          </a:p>
          <a:p>
            <a:pPr marL="457200" indent="-457200">
              <a:buFont typeface="+mj-lt"/>
              <a:buAutoNum type="arabicPeriod"/>
            </a:pPr>
            <a:r>
              <a:rPr lang="de-CH" sz="1800" dirty="0"/>
              <a:t>Pflichtenheft für den Lieferanten erstellen</a:t>
            </a:r>
          </a:p>
          <a:p>
            <a:pPr marL="0" indent="0">
              <a:buNone/>
            </a:pPr>
            <a:r>
              <a:rPr lang="de-CH" sz="1800" dirty="0"/>
              <a:t>	Im Pflichtenheft befinden sich die Ziele, die mit der Evaluation zu 	erreichen sind, sowie die Anforderungen und Wünsche an den 	zukünftigen Lieferanten.</a:t>
            </a:r>
          </a:p>
          <a:p>
            <a:pPr marL="457200" indent="-457200">
              <a:buFont typeface="+mj-lt"/>
              <a:buAutoNum type="arabicPeriod" startAt="3"/>
            </a:pPr>
            <a:r>
              <a:rPr lang="de-CH" sz="1800" dirty="0"/>
              <a:t>Offerten einholen</a:t>
            </a:r>
          </a:p>
          <a:p>
            <a:pPr marL="457200" indent="-457200">
              <a:buFont typeface="+mj-lt"/>
              <a:buAutoNum type="arabicPeriod" startAt="3"/>
            </a:pPr>
            <a:r>
              <a:rPr lang="de-CH" sz="1800" dirty="0"/>
              <a:t>Evaluation durchführen</a:t>
            </a:r>
          </a:p>
          <a:p>
            <a:pPr marL="0" indent="0">
              <a:buNone/>
            </a:pPr>
            <a:endParaRPr lang="de-CH" sz="800" dirty="0"/>
          </a:p>
          <a:p>
            <a:pPr marL="0" indent="0">
              <a:buNone/>
            </a:pPr>
            <a:r>
              <a:rPr lang="de-CH" sz="2000" b="1" dirty="0"/>
              <a:t>Inhalt Pflichtenheft</a:t>
            </a:r>
          </a:p>
          <a:p>
            <a:pPr marL="0" indent="0">
              <a:buNone/>
            </a:pPr>
            <a:r>
              <a:rPr lang="de-CH" sz="1800" dirty="0"/>
              <a:t>Ist-Zustand, Ziele, Anforderungen, Mengengerüst, Fragekatalog, Form der Offerte</a:t>
            </a:r>
          </a:p>
          <a:p>
            <a:pPr marL="0" indent="0">
              <a:buNone/>
            </a:pPr>
            <a:endParaRPr lang="de-CH" dirty="0"/>
          </a:p>
          <a:p>
            <a:pPr marL="0" indent="0">
              <a:buNone/>
            </a:pPr>
            <a:endParaRPr lang="de-CH" dirty="0"/>
          </a:p>
        </p:txBody>
      </p:sp>
    </p:spTree>
    <p:extLst>
      <p:ext uri="{BB962C8B-B14F-4D97-AF65-F5344CB8AC3E}">
        <p14:creationId xmlns:p14="http://schemas.microsoft.com/office/powerpoint/2010/main" val="7214900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E181B-9B84-499C-B056-2E45072D9886}"/>
              </a:ext>
            </a:extLst>
          </p:cNvPr>
          <p:cNvSpPr>
            <a:spLocks noGrp="1"/>
          </p:cNvSpPr>
          <p:nvPr>
            <p:ph type="title"/>
          </p:nvPr>
        </p:nvSpPr>
        <p:spPr/>
        <p:txBody>
          <a:bodyPr>
            <a:normAutofit fontScale="90000"/>
          </a:bodyPr>
          <a:lstStyle/>
          <a:p>
            <a:r>
              <a:rPr lang="de-CH" dirty="0"/>
              <a:t>Service Design – Service Packages für das Outsourcing festlegen</a:t>
            </a:r>
          </a:p>
        </p:txBody>
      </p:sp>
      <p:sp>
        <p:nvSpPr>
          <p:cNvPr id="3" name="Inhaltsplatzhalter 2">
            <a:extLst>
              <a:ext uri="{FF2B5EF4-FFF2-40B4-BE49-F238E27FC236}">
                <a16:creationId xmlns:a16="http://schemas.microsoft.com/office/drawing/2014/main" id="{ED809F9D-52C7-4519-BC4F-0998C451BB74}"/>
              </a:ext>
            </a:extLst>
          </p:cNvPr>
          <p:cNvSpPr>
            <a:spLocks noGrp="1"/>
          </p:cNvSpPr>
          <p:nvPr>
            <p:ph idx="1"/>
          </p:nvPr>
        </p:nvSpPr>
        <p:spPr>
          <a:xfrm>
            <a:off x="457200" y="1600200"/>
            <a:ext cx="8579296" cy="4525963"/>
          </a:xfrm>
        </p:spPr>
        <p:txBody>
          <a:bodyPr/>
          <a:lstStyle/>
          <a:p>
            <a:pPr marL="0" indent="0">
              <a:buNone/>
            </a:pPr>
            <a:endParaRPr lang="de-CH" sz="2000" dirty="0"/>
          </a:p>
          <a:p>
            <a:pPr marL="0" indent="0">
              <a:buNone/>
            </a:pPr>
            <a:endParaRPr lang="de-CH" sz="2000" dirty="0"/>
          </a:p>
          <a:p>
            <a:pPr marL="0" indent="0">
              <a:buNone/>
            </a:pPr>
            <a:r>
              <a:rPr lang="de-CH" sz="2000" dirty="0"/>
              <a:t>Bündelung von Core </a:t>
            </a:r>
            <a:r>
              <a:rPr lang="de-CH" sz="2000" dirty="0" err="1"/>
              <a:t>services</a:t>
            </a:r>
            <a:r>
              <a:rPr lang="de-CH" sz="2000" dirty="0"/>
              <a:t> zu Service Packages (</a:t>
            </a:r>
            <a:r>
              <a:rPr lang="de-CH" sz="2000" i="1" dirty="0" err="1"/>
              <a:t>Fallbsp</a:t>
            </a:r>
            <a:r>
              <a:rPr lang="de-CH" sz="2000" i="1" dirty="0"/>
              <a:t>. </a:t>
            </a:r>
            <a:r>
              <a:rPr lang="de-CH" sz="2000" i="1" dirty="0" err="1"/>
              <a:t>Compendio</a:t>
            </a:r>
            <a:r>
              <a:rPr lang="de-CH" sz="2000" dirty="0"/>
              <a:t>)</a:t>
            </a:r>
          </a:p>
        </p:txBody>
      </p:sp>
      <p:pic>
        <p:nvPicPr>
          <p:cNvPr id="9218" name="Picture 2">
            <a:extLst>
              <a:ext uri="{FF2B5EF4-FFF2-40B4-BE49-F238E27FC236}">
                <a16:creationId xmlns:a16="http://schemas.microsoft.com/office/drawing/2014/main" id="{1ECC0838-6BAE-43D1-80C9-E47C78B92A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816" y="3212976"/>
            <a:ext cx="7884368" cy="2829339"/>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abgerundete Ecken 3">
            <a:extLst>
              <a:ext uri="{FF2B5EF4-FFF2-40B4-BE49-F238E27FC236}">
                <a16:creationId xmlns:a16="http://schemas.microsoft.com/office/drawing/2014/main" id="{700AAADA-9A89-43BD-A24E-4254C79CED7C}"/>
              </a:ext>
            </a:extLst>
          </p:cNvPr>
          <p:cNvSpPr/>
          <p:nvPr/>
        </p:nvSpPr>
        <p:spPr>
          <a:xfrm>
            <a:off x="3383868" y="3547525"/>
            <a:ext cx="2376264" cy="216024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80300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7518A-012C-4397-BB73-45617C327A22}"/>
              </a:ext>
            </a:extLst>
          </p:cNvPr>
          <p:cNvSpPr>
            <a:spLocks noGrp="1"/>
          </p:cNvSpPr>
          <p:nvPr>
            <p:ph type="title"/>
          </p:nvPr>
        </p:nvSpPr>
        <p:spPr/>
        <p:txBody>
          <a:bodyPr>
            <a:normAutofit fontScale="90000"/>
          </a:bodyPr>
          <a:lstStyle/>
          <a:p>
            <a:r>
              <a:rPr lang="de-CH" dirty="0"/>
              <a:t>Service Design – Service Packages für das Outsourcing festlegen</a:t>
            </a:r>
          </a:p>
        </p:txBody>
      </p:sp>
      <p:pic>
        <p:nvPicPr>
          <p:cNvPr id="10242" name="Picture 2">
            <a:extLst>
              <a:ext uri="{FF2B5EF4-FFF2-40B4-BE49-F238E27FC236}">
                <a16:creationId xmlns:a16="http://schemas.microsoft.com/office/drawing/2014/main" id="{202A760F-A865-4E41-B336-73B3986512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99" t="9227" r="4099" b="9196"/>
          <a:stretch/>
        </p:blipFill>
        <p:spPr bwMode="auto">
          <a:xfrm>
            <a:off x="457199" y="2348880"/>
            <a:ext cx="6802281" cy="3384376"/>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a:extLst>
              <a:ext uri="{FF2B5EF4-FFF2-40B4-BE49-F238E27FC236}">
                <a16:creationId xmlns:a16="http://schemas.microsoft.com/office/drawing/2014/main" id="{94BA4631-9143-47DB-8AE4-A9223B4968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 t="8732" r="5000" b="8701"/>
          <a:stretch/>
        </p:blipFill>
        <p:spPr bwMode="auto">
          <a:xfrm>
            <a:off x="1691680" y="2562895"/>
            <a:ext cx="7171242" cy="368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58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2AC13A-07F8-44EB-879D-B48DCDC9AFCE}"/>
              </a:ext>
            </a:extLst>
          </p:cNvPr>
          <p:cNvSpPr>
            <a:spLocks noGrp="1"/>
          </p:cNvSpPr>
          <p:nvPr>
            <p:ph type="title"/>
          </p:nvPr>
        </p:nvSpPr>
        <p:spPr/>
        <p:txBody>
          <a:bodyPr>
            <a:normAutofit/>
          </a:bodyPr>
          <a:lstStyle/>
          <a:p>
            <a:endParaRPr lang="de-CH" dirty="0"/>
          </a:p>
        </p:txBody>
      </p:sp>
      <p:sp>
        <p:nvSpPr>
          <p:cNvPr id="3" name="Inhaltsplatzhalter 2">
            <a:extLst>
              <a:ext uri="{FF2B5EF4-FFF2-40B4-BE49-F238E27FC236}">
                <a16:creationId xmlns:a16="http://schemas.microsoft.com/office/drawing/2014/main" id="{D64C9384-4E0E-43E4-A787-EDA6A2150015}"/>
              </a:ext>
            </a:extLst>
          </p:cNvPr>
          <p:cNvSpPr>
            <a:spLocks noGrp="1"/>
          </p:cNvSpPr>
          <p:nvPr>
            <p:ph idx="1"/>
          </p:nvPr>
        </p:nvSpPr>
        <p:spPr/>
        <p:txBody>
          <a:bodyPr/>
          <a:lstStyle/>
          <a:p>
            <a:pPr marL="0" indent="0" algn="ctr">
              <a:buNone/>
            </a:pPr>
            <a:r>
              <a:rPr lang="de-CH" sz="4000" dirty="0"/>
              <a:t>Am Fallbeispiel </a:t>
            </a:r>
          </a:p>
          <a:p>
            <a:pPr marL="0" indent="0" algn="ctr">
              <a:buNone/>
            </a:pPr>
            <a:r>
              <a:rPr lang="de-CH" sz="4000" dirty="0"/>
              <a:t>GLOBALFASHION arbeiten</a:t>
            </a:r>
          </a:p>
        </p:txBody>
      </p:sp>
    </p:spTree>
    <p:extLst>
      <p:ext uri="{BB962C8B-B14F-4D97-AF65-F5344CB8AC3E}">
        <p14:creationId xmlns:p14="http://schemas.microsoft.com/office/powerpoint/2010/main" val="36081541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54D3D-0EB9-4896-B8B3-87E13B07F33F}"/>
              </a:ext>
            </a:extLst>
          </p:cNvPr>
          <p:cNvSpPr>
            <a:spLocks noGrp="1"/>
          </p:cNvSpPr>
          <p:nvPr>
            <p:ph type="title"/>
          </p:nvPr>
        </p:nvSpPr>
        <p:spPr/>
        <p:txBody>
          <a:bodyPr/>
          <a:lstStyle/>
          <a:p>
            <a:r>
              <a:rPr lang="de-CH" dirty="0"/>
              <a:t>Tag 4 - Zusammenfassung</a:t>
            </a:r>
          </a:p>
        </p:txBody>
      </p:sp>
      <p:sp>
        <p:nvSpPr>
          <p:cNvPr id="3" name="Inhaltsplatzhalter 2">
            <a:extLst>
              <a:ext uri="{FF2B5EF4-FFF2-40B4-BE49-F238E27FC236}">
                <a16:creationId xmlns:a16="http://schemas.microsoft.com/office/drawing/2014/main" id="{03DC7215-14F0-49C8-B96F-206A39A46B6A}"/>
              </a:ext>
            </a:extLst>
          </p:cNvPr>
          <p:cNvSpPr>
            <a:spLocks noGrp="1"/>
          </p:cNvSpPr>
          <p:nvPr>
            <p:ph idx="1"/>
          </p:nvPr>
        </p:nvSpPr>
        <p:spPr/>
        <p:txBody>
          <a:bodyPr/>
          <a:lstStyle/>
          <a:p>
            <a:pPr marL="0" indent="0">
              <a:buNone/>
            </a:pPr>
            <a:r>
              <a:rPr lang="de-CH" sz="2000" b="1" dirty="0"/>
              <a:t>Zusammenarbeit – Rollen im Service Design</a:t>
            </a:r>
          </a:p>
          <a:p>
            <a:pPr marL="0" indent="0">
              <a:buNone/>
            </a:pPr>
            <a:r>
              <a:rPr lang="de-CH" sz="2000" dirty="0" err="1"/>
              <a:t>Availability</a:t>
            </a:r>
            <a:r>
              <a:rPr lang="de-CH" sz="2000" dirty="0"/>
              <a:t> Manager, </a:t>
            </a:r>
            <a:r>
              <a:rPr lang="de-CH" sz="2000" dirty="0" err="1"/>
              <a:t>Capacity</a:t>
            </a:r>
            <a:r>
              <a:rPr lang="de-CH" sz="2000" dirty="0"/>
              <a:t> Manager, Service Catalogue Manager, Information Security Manager, Service Design Manager, Service Level Manager, Service </a:t>
            </a:r>
            <a:r>
              <a:rPr lang="de-CH" sz="2000" dirty="0" err="1"/>
              <a:t>Owner</a:t>
            </a:r>
            <a:r>
              <a:rPr lang="de-CH" sz="2000" dirty="0"/>
              <a:t>, Supplier Manager</a:t>
            </a:r>
          </a:p>
          <a:p>
            <a:pPr marL="0" indent="0">
              <a:buNone/>
            </a:pPr>
            <a:r>
              <a:rPr lang="de-CH" sz="2000" b="1" dirty="0"/>
              <a:t>Anforderungen</a:t>
            </a:r>
          </a:p>
          <a:p>
            <a:pPr marL="0" indent="0">
              <a:buNone/>
            </a:pPr>
            <a:r>
              <a:rPr lang="de-CH" sz="2000" dirty="0"/>
              <a:t>Prozess: Ermitteln </a:t>
            </a:r>
            <a:r>
              <a:rPr lang="de-CH" sz="2000" dirty="0">
                <a:sym typeface="Wingdings" panose="05000000000000000000" pitchFamily="2" charset="2"/>
              </a:rPr>
              <a:t> Dokumentieren  Im Design verwenden  Im Test verwenden</a:t>
            </a:r>
          </a:p>
          <a:p>
            <a:pPr marL="0" indent="0">
              <a:buNone/>
            </a:pPr>
            <a:r>
              <a:rPr lang="de-CH" sz="2000" dirty="0"/>
              <a:t>Typen: Funktionale Anforderungen, Betriebsanforderungen, Anforderungen Benutzerfreundlichkeit</a:t>
            </a:r>
          </a:p>
          <a:p>
            <a:pPr marL="0" indent="0">
              <a:buNone/>
            </a:pPr>
            <a:r>
              <a:rPr lang="de-CH" sz="2000" dirty="0"/>
              <a:t>Priorisierung: Kann, Soll, Muss</a:t>
            </a:r>
          </a:p>
          <a:p>
            <a:pPr marL="0" indent="0">
              <a:buNone/>
            </a:pPr>
            <a:r>
              <a:rPr lang="de-CH" sz="2000" b="1" dirty="0"/>
              <a:t>ITIL Service Design 4P’s</a:t>
            </a:r>
          </a:p>
          <a:p>
            <a:pPr marL="0" indent="0">
              <a:buNone/>
            </a:pPr>
            <a:r>
              <a:rPr lang="de-CH" sz="2000" dirty="0"/>
              <a:t>People, Prozess, Produkt, Partner</a:t>
            </a:r>
          </a:p>
          <a:p>
            <a:pPr marL="0" indent="0">
              <a:buNone/>
            </a:pPr>
            <a:r>
              <a:rPr lang="de-CH" sz="2000" b="1" dirty="0"/>
              <a:t>Service beschreiben</a:t>
            </a:r>
          </a:p>
          <a:p>
            <a:pPr marL="0" indent="0">
              <a:buNone/>
            </a:pPr>
            <a:r>
              <a:rPr lang="de-CH" sz="2000" dirty="0"/>
              <a:t>Prozess: Use Case </a:t>
            </a:r>
            <a:r>
              <a:rPr lang="de-CH" sz="2000" dirty="0">
                <a:sym typeface="Wingdings" panose="05000000000000000000" pitchFamily="2" charset="2"/>
              </a:rPr>
              <a:t> Aktivitätendiagramm</a:t>
            </a:r>
          </a:p>
          <a:p>
            <a:pPr marL="0" indent="0">
              <a:buNone/>
            </a:pPr>
            <a:endParaRPr lang="de-CH" sz="2000" dirty="0"/>
          </a:p>
          <a:p>
            <a:pPr marL="0" indent="0">
              <a:buNone/>
            </a:pPr>
            <a:endParaRPr lang="de-CH" sz="2000" dirty="0"/>
          </a:p>
        </p:txBody>
      </p:sp>
    </p:spTree>
    <p:extLst>
      <p:ext uri="{BB962C8B-B14F-4D97-AF65-F5344CB8AC3E}">
        <p14:creationId xmlns:p14="http://schemas.microsoft.com/office/powerpoint/2010/main" val="2501377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54D3D-0EB9-4896-B8B3-87E13B07F33F}"/>
              </a:ext>
            </a:extLst>
          </p:cNvPr>
          <p:cNvSpPr>
            <a:spLocks noGrp="1"/>
          </p:cNvSpPr>
          <p:nvPr>
            <p:ph type="title"/>
          </p:nvPr>
        </p:nvSpPr>
        <p:spPr/>
        <p:txBody>
          <a:bodyPr/>
          <a:lstStyle/>
          <a:p>
            <a:r>
              <a:rPr lang="de-CH" dirty="0"/>
              <a:t>Tag 4 - Zusammenfassung</a:t>
            </a:r>
          </a:p>
        </p:txBody>
      </p:sp>
      <p:sp>
        <p:nvSpPr>
          <p:cNvPr id="3" name="Inhaltsplatzhalter 2">
            <a:extLst>
              <a:ext uri="{FF2B5EF4-FFF2-40B4-BE49-F238E27FC236}">
                <a16:creationId xmlns:a16="http://schemas.microsoft.com/office/drawing/2014/main" id="{03DC7215-14F0-49C8-B96F-206A39A46B6A}"/>
              </a:ext>
            </a:extLst>
          </p:cNvPr>
          <p:cNvSpPr>
            <a:spLocks noGrp="1"/>
          </p:cNvSpPr>
          <p:nvPr>
            <p:ph idx="1"/>
          </p:nvPr>
        </p:nvSpPr>
        <p:spPr/>
        <p:txBody>
          <a:bodyPr/>
          <a:lstStyle/>
          <a:p>
            <a:pPr marL="0" indent="0">
              <a:buNone/>
            </a:pPr>
            <a:r>
              <a:rPr lang="de-CH" sz="2000" b="1" dirty="0">
                <a:sym typeface="Wingdings" panose="05000000000000000000" pitchFamily="2" charset="2"/>
              </a:rPr>
              <a:t>Service spezifizieren</a:t>
            </a:r>
          </a:p>
          <a:p>
            <a:pPr marL="0" indent="0">
              <a:buNone/>
            </a:pPr>
            <a:r>
              <a:rPr lang="de-CH" sz="2000" dirty="0">
                <a:sym typeface="Wingdings" panose="05000000000000000000" pitchFamily="2" charset="2"/>
              </a:rPr>
              <a:t>Spezifikationsdokument</a:t>
            </a:r>
          </a:p>
          <a:p>
            <a:pPr marL="0" indent="0">
              <a:buNone/>
            </a:pPr>
            <a:r>
              <a:rPr lang="de-CH" sz="2000" b="1" dirty="0">
                <a:sym typeface="Wingdings" panose="05000000000000000000" pitchFamily="2" charset="2"/>
              </a:rPr>
              <a:t>Service Level Agreement (SLA)</a:t>
            </a:r>
          </a:p>
          <a:p>
            <a:pPr marL="0" indent="0">
              <a:buNone/>
            </a:pPr>
            <a:r>
              <a:rPr lang="de-CH" sz="2000" dirty="0">
                <a:sym typeface="Wingdings" panose="05000000000000000000" pitchFamily="2" charset="2"/>
              </a:rPr>
              <a:t>Rahmenvertrag zwischen IT Service Provider und seinem Kunde</a:t>
            </a:r>
          </a:p>
          <a:p>
            <a:pPr marL="0" indent="0">
              <a:buNone/>
            </a:pPr>
            <a:r>
              <a:rPr lang="de-CH" sz="2000" dirty="0">
                <a:sym typeface="Wingdings" panose="05000000000000000000" pitchFamily="2" charset="2"/>
              </a:rPr>
              <a:t>Inhalt </a:t>
            </a:r>
            <a:r>
              <a:rPr lang="de-CH" sz="2000" dirty="0" err="1">
                <a:sym typeface="Wingdings" panose="05000000000000000000" pitchFamily="2" charset="2"/>
              </a:rPr>
              <a:t>bsp.</a:t>
            </a:r>
            <a:r>
              <a:rPr lang="de-CH" sz="2000" dirty="0">
                <a:sym typeface="Wingdings" panose="05000000000000000000" pitchFamily="2" charset="2"/>
              </a:rPr>
              <a:t>: Festlegung der Zeiten und Orte der Leistungserbringung, Definition der zu erbringenden Services und der damit zu erreichende Ziele, Sanktionen bei Nichteinhaltung der SLA </a:t>
            </a:r>
            <a:r>
              <a:rPr lang="de-CH" sz="2000" dirty="0" err="1">
                <a:sym typeface="Wingdings" panose="05000000000000000000" pitchFamily="2" charset="2"/>
              </a:rPr>
              <a:t>ect.</a:t>
            </a:r>
            <a:endParaRPr lang="de-CH" sz="2000" dirty="0">
              <a:sym typeface="Wingdings" panose="05000000000000000000" pitchFamily="2" charset="2"/>
            </a:endParaRPr>
          </a:p>
          <a:p>
            <a:pPr marL="0" indent="0">
              <a:buNone/>
            </a:pPr>
            <a:r>
              <a:rPr lang="de-CH" sz="2000" b="1" dirty="0">
                <a:sym typeface="Wingdings" panose="05000000000000000000" pitchFamily="2" charset="2"/>
              </a:rPr>
              <a:t>Kommunikation zwischen IT Service Provider und Kunde</a:t>
            </a:r>
          </a:p>
          <a:p>
            <a:pPr marL="0" indent="0">
              <a:buNone/>
            </a:pPr>
            <a:r>
              <a:rPr lang="de-CH" sz="2000" dirty="0">
                <a:sym typeface="Wingdings" panose="05000000000000000000" pitchFamily="2" charset="2"/>
              </a:rPr>
              <a:t>SLA, Rechte und Pflichten, </a:t>
            </a:r>
            <a:r>
              <a:rPr lang="de-CH" sz="2000" dirty="0" err="1">
                <a:sym typeface="Wingdings" panose="05000000000000000000" pitchFamily="2" charset="2"/>
              </a:rPr>
              <a:t>Warranty</a:t>
            </a:r>
            <a:r>
              <a:rPr lang="de-CH" sz="2000" dirty="0">
                <a:sym typeface="Wingdings" panose="05000000000000000000" pitchFamily="2" charset="2"/>
              </a:rPr>
              <a:t> und Utility, </a:t>
            </a:r>
            <a:r>
              <a:rPr lang="de-CH" sz="2000" dirty="0" err="1">
                <a:sym typeface="Wingdings" panose="05000000000000000000" pitchFamily="2" charset="2"/>
              </a:rPr>
              <a:t>Servie</a:t>
            </a:r>
            <a:r>
              <a:rPr lang="de-CH" sz="2000" dirty="0">
                <a:sym typeface="Wingdings" panose="05000000000000000000" pitchFamily="2" charset="2"/>
              </a:rPr>
              <a:t> Reports, </a:t>
            </a:r>
            <a:r>
              <a:rPr lang="de-CH" sz="2000" dirty="0" err="1">
                <a:sym typeface="Wingdings" panose="05000000000000000000" pitchFamily="2" charset="2"/>
              </a:rPr>
              <a:t>Entgeltung</a:t>
            </a:r>
            <a:endParaRPr lang="de-CH" sz="2000" dirty="0">
              <a:sym typeface="Wingdings" panose="05000000000000000000" pitchFamily="2" charset="2"/>
            </a:endParaRPr>
          </a:p>
          <a:p>
            <a:pPr marL="0" indent="0">
              <a:buNone/>
            </a:pPr>
            <a:r>
              <a:rPr lang="de-CH" sz="2000" b="1" dirty="0">
                <a:sym typeface="Wingdings" panose="05000000000000000000" pitchFamily="2" charset="2"/>
              </a:rPr>
              <a:t>Supplier evaluieren</a:t>
            </a:r>
          </a:p>
          <a:p>
            <a:pPr marL="0" indent="0">
              <a:buNone/>
            </a:pPr>
            <a:r>
              <a:rPr lang="de-CH" sz="2000" dirty="0"/>
              <a:t>Evaluation, Pflichtenheft</a:t>
            </a:r>
          </a:p>
          <a:p>
            <a:pPr marL="0" indent="0">
              <a:buNone/>
            </a:pPr>
            <a:r>
              <a:rPr lang="de-CH" sz="2000" b="1" dirty="0"/>
              <a:t>Service Packages für das Outsourcing festlegen</a:t>
            </a:r>
          </a:p>
          <a:p>
            <a:pPr marL="0" indent="0">
              <a:buNone/>
            </a:pPr>
            <a:r>
              <a:rPr lang="de-CH" sz="2000" dirty="0" err="1"/>
              <a:t>Bundelung</a:t>
            </a:r>
            <a:r>
              <a:rPr lang="de-CH" sz="2000" dirty="0"/>
              <a:t> von Core Services zu Service Packages</a:t>
            </a:r>
          </a:p>
          <a:p>
            <a:pPr marL="0" indent="0">
              <a:buNone/>
            </a:pPr>
            <a:endParaRPr lang="de-CH" sz="2000" dirty="0"/>
          </a:p>
        </p:txBody>
      </p:sp>
    </p:spTree>
    <p:extLst>
      <p:ext uri="{BB962C8B-B14F-4D97-AF65-F5344CB8AC3E}">
        <p14:creationId xmlns:p14="http://schemas.microsoft.com/office/powerpoint/2010/main" val="41968725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idx="4294967295"/>
          </p:nvPr>
        </p:nvSpPr>
        <p:spPr>
          <a:xfrm>
            <a:off x="395536" y="2967087"/>
            <a:ext cx="8568952" cy="1470025"/>
          </a:xfrm>
        </p:spPr>
        <p:txBody>
          <a:bodyPr>
            <a:normAutofit fontScale="90000"/>
          </a:bodyPr>
          <a:lstStyle/>
          <a:p>
            <a:pPr algn="ctr"/>
            <a:r>
              <a:rPr lang="de-CH" dirty="0">
                <a:latin typeface="Arial"/>
                <a:cs typeface="Arial"/>
              </a:rPr>
              <a:t> </a:t>
            </a:r>
            <a:br>
              <a:rPr lang="de-CH" dirty="0">
                <a:latin typeface="Arial" panose="020B0604020202020204" pitchFamily="34" charset="0"/>
                <a:cs typeface="Arial" panose="020B0604020202020204" pitchFamily="34" charset="0"/>
              </a:rPr>
            </a:br>
            <a:br>
              <a:rPr lang="de-CH" dirty="0">
                <a:latin typeface="Arial" panose="020B0604020202020204" pitchFamily="34" charset="0"/>
                <a:cs typeface="Arial" panose="020B0604020202020204" pitchFamily="34" charset="0"/>
              </a:rPr>
            </a:br>
            <a:r>
              <a:rPr lang="de-CH" dirty="0">
                <a:latin typeface="Arial"/>
                <a:cs typeface="Arial"/>
              </a:rPr>
              <a:t> Modul 156</a:t>
            </a:r>
            <a:br>
              <a:rPr lang="de-CH" dirty="0">
                <a:latin typeface="Arial" panose="020B0604020202020204" pitchFamily="34" charset="0"/>
                <a:cs typeface="Arial" panose="020B0604020202020204" pitchFamily="34" charset="0"/>
              </a:rPr>
            </a:br>
            <a:r>
              <a:rPr lang="de-CH" dirty="0">
                <a:latin typeface="Arial"/>
                <a:cs typeface="Arial"/>
              </a:rPr>
              <a:t>Neue Services entwickeln </a:t>
            </a:r>
            <a:br>
              <a:rPr lang="de-CH" dirty="0">
                <a:latin typeface="Arial"/>
                <a:cs typeface="Arial"/>
              </a:rPr>
            </a:br>
            <a:r>
              <a:rPr lang="de-CH" dirty="0">
                <a:latin typeface="Arial"/>
                <a:cs typeface="Arial"/>
              </a:rPr>
              <a:t>und </a:t>
            </a:r>
            <a:br>
              <a:rPr lang="de-CH" dirty="0">
                <a:latin typeface="Arial"/>
                <a:cs typeface="Arial"/>
              </a:rPr>
            </a:br>
            <a:r>
              <a:rPr lang="de-CH" dirty="0">
                <a:latin typeface="Arial"/>
                <a:cs typeface="Arial"/>
              </a:rPr>
              <a:t>Einführung planen</a:t>
            </a:r>
            <a:br>
              <a:rPr lang="de-CH" dirty="0">
                <a:latin typeface="Arial"/>
                <a:cs typeface="Arial"/>
              </a:rPr>
            </a:br>
            <a:br>
              <a:rPr lang="de-CH" dirty="0">
                <a:latin typeface="Arial"/>
                <a:cs typeface="Arial"/>
              </a:rPr>
            </a:b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p:txBody>
      </p:sp>
      <p:sp>
        <p:nvSpPr>
          <p:cNvPr id="6" name="Untertitel 4"/>
          <p:cNvSpPr txBox="1">
            <a:spLocks/>
          </p:cNvSpPr>
          <p:nvPr/>
        </p:nvSpPr>
        <p:spPr>
          <a:xfrm>
            <a:off x="3887924" y="1196752"/>
            <a:ext cx="1368152" cy="6229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de-CH" b="1" dirty="0">
                <a:solidFill>
                  <a:schemeClr val="accent3">
                    <a:lumMod val="75000"/>
                  </a:schemeClr>
                </a:solidFill>
                <a:latin typeface="Arial" panose="020B0604020202020204" pitchFamily="34" charset="0"/>
                <a:cs typeface="Arial" panose="020B0604020202020204" pitchFamily="34" charset="0"/>
              </a:rPr>
              <a:t>Tag 6</a:t>
            </a:r>
          </a:p>
        </p:txBody>
      </p:sp>
    </p:spTree>
    <p:extLst>
      <p:ext uri="{BB962C8B-B14F-4D97-AF65-F5344CB8AC3E}">
        <p14:creationId xmlns:p14="http://schemas.microsoft.com/office/powerpoint/2010/main" val="7465759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bwMode="auto">
          <a:xfrm>
            <a:off x="611188" y="1700808"/>
            <a:ext cx="8353425" cy="4032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de-CH" altLang="de-DE" sz="1800" dirty="0">
                <a:latin typeface="Arial" panose="020B0604020202020204" pitchFamily="34" charset="0"/>
                <a:cs typeface="Arial" panose="020B0604020202020204" pitchFamily="34" charset="0"/>
              </a:rPr>
              <a:t>Begrüssung</a:t>
            </a:r>
            <a:endParaRPr lang="de-CH" altLang="de-DE" sz="1800" dirty="0"/>
          </a:p>
          <a:p>
            <a:pPr>
              <a:defRPr/>
            </a:pPr>
            <a:r>
              <a:rPr lang="de-CH" altLang="de-DE" sz="1800" dirty="0">
                <a:latin typeface="Arial" panose="020B0604020202020204" pitchFamily="34" charset="0"/>
                <a:cs typeface="Arial" panose="020B0604020202020204" pitchFamily="34" charset="0"/>
              </a:rPr>
              <a:t>Agenda</a:t>
            </a:r>
          </a:p>
          <a:p>
            <a:pPr>
              <a:defRPr/>
            </a:pPr>
            <a:r>
              <a:rPr lang="de-CH" altLang="de-DE" sz="1800" dirty="0">
                <a:latin typeface="Arial"/>
                <a:cs typeface="Arial"/>
              </a:rPr>
              <a:t>Modulübersicht M156</a:t>
            </a:r>
          </a:p>
          <a:p>
            <a:pPr>
              <a:defRPr/>
            </a:pPr>
            <a:r>
              <a:rPr lang="de-CH" altLang="de-DE" sz="1800" dirty="0">
                <a:latin typeface="Arial" panose="020B0604020202020204" pitchFamily="34" charset="0"/>
                <a:cs typeface="Arial" panose="020B0604020202020204" pitchFamily="34" charset="0"/>
              </a:rPr>
              <a:t>Ziele Tag 6</a:t>
            </a:r>
          </a:p>
          <a:p>
            <a:pPr>
              <a:defRPr/>
            </a:pPr>
            <a:r>
              <a:rPr lang="de-CH" altLang="de-DE" sz="1800" dirty="0"/>
              <a:t>Besprechung der Prüfung</a:t>
            </a:r>
          </a:p>
          <a:p>
            <a:pPr>
              <a:defRPr/>
            </a:pPr>
            <a:r>
              <a:rPr lang="de-CH" altLang="de-DE" sz="1800" dirty="0"/>
              <a:t>Besprechung des Fragebogens</a:t>
            </a:r>
          </a:p>
          <a:p>
            <a:pPr>
              <a:defRPr/>
            </a:pPr>
            <a:r>
              <a:rPr lang="de-CH" altLang="de-DE" sz="1800" dirty="0">
                <a:latin typeface="Arial" panose="020B0604020202020204" pitchFamily="34" charset="0"/>
                <a:cs typeface="Arial" panose="020B0604020202020204" pitchFamily="34" charset="0"/>
              </a:rPr>
              <a:t>Thema</a:t>
            </a:r>
          </a:p>
          <a:p>
            <a:pPr>
              <a:defRPr/>
            </a:pPr>
            <a:r>
              <a:rPr lang="de-CH" altLang="de-DE" sz="1800" dirty="0"/>
              <a:t>Thema</a:t>
            </a:r>
            <a:endParaRPr lang="de-CH" altLang="de-DE" sz="1800" dirty="0">
              <a:latin typeface="Arial" panose="020B0604020202020204" pitchFamily="34" charset="0"/>
              <a:cs typeface="Arial" panose="020B0604020202020204" pitchFamily="34" charset="0"/>
            </a:endParaRPr>
          </a:p>
          <a:p>
            <a:pPr>
              <a:defRPr/>
            </a:pPr>
            <a:r>
              <a:rPr lang="de-CH" altLang="de-DE" sz="1800" dirty="0">
                <a:latin typeface="Arial"/>
                <a:cs typeface="Arial"/>
              </a:rPr>
              <a:t>Zusammenfassung</a:t>
            </a:r>
            <a:endParaRPr lang="de-CH" altLang="de-DE" sz="1800" dirty="0"/>
          </a:p>
          <a:p>
            <a:pPr marL="0" indent="0">
              <a:buNone/>
              <a:defRPr/>
            </a:pPr>
            <a:br>
              <a:rPr lang="de-CH" altLang="de-DE" dirty="0">
                <a:latin typeface="Arial" panose="020B0604020202020204" pitchFamily="34" charset="0"/>
                <a:cs typeface="Arial" panose="020B0604020202020204" pitchFamily="34" charset="0"/>
              </a:rPr>
            </a:br>
            <a:br>
              <a:rPr lang="de-CH" altLang="de-DE" dirty="0">
                <a:latin typeface="Arial" panose="020B0604020202020204" pitchFamily="34" charset="0"/>
                <a:cs typeface="Arial" panose="020B0604020202020204" pitchFamily="34" charset="0"/>
              </a:rPr>
            </a:br>
            <a:r>
              <a:rPr lang="de-CH" altLang="de-DE" dirty="0">
                <a:latin typeface="Arial" panose="020B0604020202020204" pitchFamily="34" charset="0"/>
                <a:cs typeface="Arial" panose="020B0604020202020204" pitchFamily="34" charset="0"/>
              </a:rPr>
              <a:t>		</a:t>
            </a: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83D08A87-77E7-4D0C-8F68-D8AB08E47968}"/>
              </a:ext>
            </a:extLst>
          </p:cNvPr>
          <p:cNvSpPr txBox="1">
            <a:spLocks/>
          </p:cNvSpPr>
          <p:nvPr/>
        </p:nvSpPr>
        <p:spPr>
          <a:xfrm>
            <a:off x="539552" y="692696"/>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CH" dirty="0"/>
              <a:t>Agenda Tag 6</a:t>
            </a:r>
          </a:p>
        </p:txBody>
      </p:sp>
    </p:spTree>
    <p:extLst>
      <p:ext uri="{BB962C8B-B14F-4D97-AF65-F5344CB8AC3E}">
        <p14:creationId xmlns:p14="http://schemas.microsoft.com/office/powerpoint/2010/main" val="37554711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p:cNvSpPr txBox="1">
            <a:spLocks noChangeArrowheads="1"/>
          </p:cNvSpPr>
          <p:nvPr/>
        </p:nvSpPr>
        <p:spPr bwMode="auto">
          <a:xfrm>
            <a:off x="684212" y="1775704"/>
            <a:ext cx="410381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tabLst>
                <a:tab pos="628650" algn="l"/>
              </a:tabLst>
              <a:defRPr/>
            </a:pPr>
            <a:r>
              <a:rPr lang="de-CH" altLang="de-DE" sz="1500" b="1" dirty="0">
                <a:latin typeface="+mn-lt"/>
              </a:rPr>
              <a:t>Tag 1	</a:t>
            </a:r>
            <a:r>
              <a:rPr lang="de-CH" altLang="de-DE" sz="1500" dirty="0">
                <a:latin typeface="+mn-lt"/>
              </a:rPr>
              <a:t>Start ins Modul 156</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Start der Arbeit am Fallbeispiel</a:t>
            </a:r>
            <a:endParaRPr lang="de-CH" altLang="de-DE" sz="1500" dirty="0">
              <a:solidFill>
                <a:schemeClr val="tx2">
                  <a:lumMod val="75000"/>
                </a:schemeClr>
              </a:solidFill>
              <a:latin typeface="+mn-lt"/>
            </a:endParaRPr>
          </a:p>
        </p:txBody>
      </p:sp>
      <p:sp>
        <p:nvSpPr>
          <p:cNvPr id="5" name="Textfeld 2"/>
          <p:cNvSpPr txBox="1">
            <a:spLocks noChangeArrowheads="1"/>
          </p:cNvSpPr>
          <p:nvPr/>
        </p:nvSpPr>
        <p:spPr bwMode="auto">
          <a:xfrm>
            <a:off x="4932040" y="1772816"/>
            <a:ext cx="396044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nchor="t">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2</a:t>
            </a:r>
            <a:r>
              <a:rPr lang="de-CH" altLang="de-DE" sz="1500" dirty="0">
                <a:latin typeface="+mn-lt"/>
              </a:rPr>
              <a:t>	</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Fallbearbeitung</a:t>
            </a:r>
            <a:endParaRPr lang="de-CH" altLang="de-DE" sz="1500" dirty="0">
              <a:solidFill>
                <a:schemeClr val="tx2">
                  <a:lumMod val="75000"/>
                </a:schemeClr>
              </a:solidFill>
              <a:latin typeface="+mn-lt"/>
            </a:endParaRPr>
          </a:p>
        </p:txBody>
      </p:sp>
      <p:sp>
        <p:nvSpPr>
          <p:cNvPr id="6" name="Textfeld 3"/>
          <p:cNvSpPr txBox="1">
            <a:spLocks noChangeArrowheads="1"/>
          </p:cNvSpPr>
          <p:nvPr/>
        </p:nvSpPr>
        <p:spPr bwMode="auto">
          <a:xfrm>
            <a:off x="698046" y="2618709"/>
            <a:ext cx="4103811"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3</a:t>
            </a:r>
          </a:p>
          <a:p>
            <a:pPr eaLnBrk="1" hangingPunct="1">
              <a:defRPr/>
            </a:pPr>
            <a:r>
              <a:rPr lang="de-CH" altLang="de-DE" sz="1500" b="1" dirty="0">
                <a:solidFill>
                  <a:srgbClr val="00B050"/>
                </a:solidFill>
                <a:latin typeface="+mn-lt"/>
              </a:rPr>
              <a:t>Theorieprüfung </a:t>
            </a:r>
            <a:r>
              <a:rPr lang="de-CH" altLang="de-DE" sz="1500" dirty="0">
                <a:latin typeface="+mn-lt"/>
              </a:rPr>
              <a:t>Teil A</a:t>
            </a:r>
          </a:p>
          <a:p>
            <a:pPr eaLnBrk="1" hangingPunct="1">
              <a:defRPr/>
            </a:pPr>
            <a:r>
              <a:rPr lang="de-CH" altLang="de-DE" sz="1500" b="1" dirty="0">
                <a:latin typeface="+mn-lt"/>
              </a:rPr>
              <a:t>Service Design, Fallbearbeitung</a:t>
            </a:r>
            <a:endParaRPr lang="de-CH" altLang="de-DE" sz="1500" dirty="0">
              <a:solidFill>
                <a:schemeClr val="tx2">
                  <a:lumMod val="75000"/>
                </a:schemeClr>
              </a:solidFill>
              <a:latin typeface="+mn-lt"/>
            </a:endParaRPr>
          </a:p>
        </p:txBody>
      </p:sp>
      <p:sp>
        <p:nvSpPr>
          <p:cNvPr id="7" name="Textfeld 5"/>
          <p:cNvSpPr txBox="1">
            <a:spLocks noChangeArrowheads="1"/>
          </p:cNvSpPr>
          <p:nvPr/>
        </p:nvSpPr>
        <p:spPr bwMode="auto">
          <a:xfrm>
            <a:off x="4954924" y="2618709"/>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4     	</a:t>
            </a:r>
            <a:endParaRPr lang="de-CH" altLang="de-DE" sz="1500" dirty="0">
              <a:latin typeface="+mn-lt"/>
            </a:endParaRPr>
          </a:p>
          <a:p>
            <a:pPr eaLnBrk="1" hangingPunct="1">
              <a:defRPr/>
            </a:pPr>
            <a:r>
              <a:rPr lang="de-CH" altLang="de-DE" sz="1500" b="1" dirty="0">
                <a:latin typeface="+mn-lt"/>
              </a:rPr>
              <a:t>Service Design</a:t>
            </a:r>
          </a:p>
          <a:p>
            <a:pPr eaLnBrk="1" hangingPunct="1">
              <a:defRPr/>
            </a:pPr>
            <a:r>
              <a:rPr lang="de-CH" altLang="de-DE" sz="1500" b="1" dirty="0">
                <a:latin typeface="+mn-lt"/>
              </a:rPr>
              <a:t>Fallbearbeitung</a:t>
            </a:r>
          </a:p>
        </p:txBody>
      </p:sp>
      <p:sp>
        <p:nvSpPr>
          <p:cNvPr id="8" name="Textfeld 6"/>
          <p:cNvSpPr txBox="1">
            <a:spLocks noChangeArrowheads="1"/>
          </p:cNvSpPr>
          <p:nvPr/>
        </p:nvSpPr>
        <p:spPr bwMode="auto">
          <a:xfrm>
            <a:off x="698046" y="3473776"/>
            <a:ext cx="4094761" cy="776253"/>
          </a:xfrm>
          <a:prstGeom prst="rect">
            <a:avLst/>
          </a:prstGeom>
          <a:solidFill>
            <a:schemeClr val="accent2">
              <a:lumMod val="20000"/>
              <a:lumOff val="8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5</a:t>
            </a:r>
            <a:r>
              <a:rPr lang="de-CH" altLang="de-DE" sz="1500" dirty="0">
                <a:latin typeface="+mn-lt"/>
              </a:rPr>
              <a:t>     </a:t>
            </a:r>
            <a:r>
              <a:rPr lang="de-CH" altLang="de-DE" sz="1500" b="1" dirty="0">
                <a:solidFill>
                  <a:srgbClr val="FF0000"/>
                </a:solidFill>
                <a:latin typeface="+mn-lt"/>
              </a:rPr>
              <a:t>Kein Unterricht</a:t>
            </a:r>
            <a:r>
              <a:rPr lang="de-CH" altLang="de-DE" sz="1500" dirty="0">
                <a:latin typeface="+mn-lt"/>
              </a:rPr>
              <a:t>	 </a:t>
            </a:r>
            <a:br>
              <a:rPr lang="de-CH" altLang="de-DE" sz="1500" dirty="0">
                <a:latin typeface="+mn-lt"/>
              </a:rPr>
            </a:br>
            <a:r>
              <a:rPr lang="de-CH" altLang="de-DE" sz="1500" b="1" dirty="0">
                <a:latin typeface="+mn-lt"/>
              </a:rPr>
              <a:t>Knabenschiessen</a:t>
            </a:r>
          </a:p>
          <a:p>
            <a:pPr eaLnBrk="1" hangingPunct="1">
              <a:defRPr/>
            </a:pPr>
            <a:r>
              <a:rPr lang="de-CH" altLang="de-DE" sz="1500" dirty="0">
                <a:latin typeface="+mn-lt"/>
              </a:rPr>
              <a:t>Teil B lesen und Repetitionsfragen beantworten</a:t>
            </a:r>
          </a:p>
        </p:txBody>
      </p:sp>
      <p:sp>
        <p:nvSpPr>
          <p:cNvPr id="9" name="Textfeld 7"/>
          <p:cNvSpPr txBox="1">
            <a:spLocks noChangeArrowheads="1"/>
          </p:cNvSpPr>
          <p:nvPr/>
        </p:nvSpPr>
        <p:spPr bwMode="auto">
          <a:xfrm>
            <a:off x="4952678" y="3482510"/>
            <a:ext cx="3939802" cy="776253"/>
          </a:xfrm>
          <a:prstGeom prst="rect">
            <a:avLst/>
          </a:prstGeom>
          <a:solidFill>
            <a:schemeClr val="accent3">
              <a:lumMod val="60000"/>
              <a:lumOff val="4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6      	</a:t>
            </a:r>
            <a:br>
              <a:rPr lang="de-CH" altLang="de-DE" sz="1500" dirty="0">
                <a:latin typeface="+mn-lt"/>
              </a:rPr>
            </a:br>
            <a:r>
              <a:rPr lang="de-CH" altLang="de-DE" sz="1500" b="1" dirty="0">
                <a:latin typeface="+mn-lt"/>
              </a:rPr>
              <a:t>Service entwerfen</a:t>
            </a:r>
            <a:endParaRPr lang="de-CH" altLang="de-DE" sz="1500" dirty="0">
              <a:latin typeface="+mn-lt"/>
            </a:endParaRPr>
          </a:p>
          <a:p>
            <a:pPr eaLnBrk="1" hangingPunct="1">
              <a:defRPr/>
            </a:pPr>
            <a:r>
              <a:rPr lang="de-CH" altLang="de-DE" sz="1500" b="1" dirty="0">
                <a:latin typeface="+mn-lt"/>
              </a:rPr>
              <a:t>Fallbearbeitung</a:t>
            </a:r>
            <a:endParaRPr lang="de-CH" altLang="de-DE" sz="1500" dirty="0"/>
          </a:p>
        </p:txBody>
      </p:sp>
      <p:sp>
        <p:nvSpPr>
          <p:cNvPr id="10" name="Textfeld 8"/>
          <p:cNvSpPr txBox="1">
            <a:spLocks noChangeArrowheads="1"/>
          </p:cNvSpPr>
          <p:nvPr/>
        </p:nvSpPr>
        <p:spPr bwMode="auto">
          <a:xfrm>
            <a:off x="688738" y="4346311"/>
            <a:ext cx="4094760"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7</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B</a:t>
            </a:r>
            <a:endParaRPr lang="de-CH" altLang="de-DE" sz="1500" dirty="0">
              <a:solidFill>
                <a:schemeClr val="tx2">
                  <a:lumMod val="75000"/>
                </a:schemeClr>
              </a:solidFill>
              <a:latin typeface="+mn-lt"/>
            </a:endParaRPr>
          </a:p>
          <a:p>
            <a:pPr eaLnBrk="1" hangingPunct="1">
              <a:defRPr/>
            </a:pPr>
            <a:r>
              <a:rPr lang="de-CH" altLang="de-DE" sz="1500" b="1" dirty="0">
                <a:latin typeface="+mn-lt"/>
              </a:rPr>
              <a:t>Service testen und einführen</a:t>
            </a:r>
          </a:p>
          <a:p>
            <a:pPr eaLnBrk="1" hangingPunct="1">
              <a:defRPr/>
            </a:pPr>
            <a:r>
              <a:rPr lang="de-CH" altLang="de-DE" sz="1500" b="1" dirty="0">
                <a:latin typeface="+mn-lt"/>
              </a:rPr>
              <a:t>Fallbearbeitung </a:t>
            </a:r>
            <a:endParaRPr lang="de-CH" altLang="de-DE" sz="1500" dirty="0">
              <a:latin typeface="+mn-lt"/>
            </a:endParaRPr>
          </a:p>
        </p:txBody>
      </p:sp>
      <p:sp>
        <p:nvSpPr>
          <p:cNvPr id="13" name="Titel 1"/>
          <p:cNvSpPr>
            <a:spLocks noGrp="1"/>
          </p:cNvSpPr>
          <p:nvPr>
            <p:ph type="title"/>
          </p:nvPr>
        </p:nvSpPr>
        <p:spPr bwMode="auto">
          <a:xfrm>
            <a:off x="576263" y="1065213"/>
            <a:ext cx="8229600" cy="7796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de-CH" altLang="de-DE" dirty="0"/>
              <a:t>Modulübersicht</a:t>
            </a:r>
          </a:p>
        </p:txBody>
      </p:sp>
      <p:sp>
        <p:nvSpPr>
          <p:cNvPr id="12" name="Textfeld 8"/>
          <p:cNvSpPr txBox="1">
            <a:spLocks noChangeArrowheads="1"/>
          </p:cNvSpPr>
          <p:nvPr/>
        </p:nvSpPr>
        <p:spPr bwMode="auto">
          <a:xfrm>
            <a:off x="4955781" y="4346311"/>
            <a:ext cx="3936699"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8</a:t>
            </a:r>
            <a:r>
              <a:rPr lang="de-CH" altLang="de-DE" sz="1500" b="1" dirty="0">
                <a:solidFill>
                  <a:srgbClr val="FF0000"/>
                </a:solidFill>
                <a:latin typeface="+mn-lt"/>
              </a:rPr>
              <a:t>	</a:t>
            </a:r>
            <a:br>
              <a:rPr lang="de-CH" altLang="de-DE" sz="1500" dirty="0">
                <a:latin typeface="+mn-lt"/>
              </a:rPr>
            </a:br>
            <a:r>
              <a:rPr lang="de-CH" altLang="de-DE" sz="1500" b="1" dirty="0">
                <a:latin typeface="+mn-lt"/>
              </a:rPr>
              <a:t>Service testen und einführen</a:t>
            </a:r>
          </a:p>
          <a:p>
            <a:pPr eaLnBrk="1" hangingPunct="1">
              <a:defRPr/>
            </a:pPr>
            <a:r>
              <a:rPr lang="de-CH" altLang="de-DE" sz="1500" b="1" dirty="0">
                <a:latin typeface="+mn-lt"/>
              </a:rPr>
              <a:t>Service betreiben und sicherstellen</a:t>
            </a:r>
          </a:p>
          <a:p>
            <a:pPr eaLnBrk="1" hangingPunct="1">
              <a:defRPr/>
            </a:pPr>
            <a:r>
              <a:rPr lang="de-CH" altLang="de-DE" sz="1500" b="1" dirty="0">
                <a:latin typeface="+mn-lt"/>
              </a:rPr>
              <a:t>Fallbearbeitung</a:t>
            </a:r>
          </a:p>
        </p:txBody>
      </p:sp>
      <p:sp>
        <p:nvSpPr>
          <p:cNvPr id="11" name="Textfeld 8">
            <a:extLst>
              <a:ext uri="{FF2B5EF4-FFF2-40B4-BE49-F238E27FC236}">
                <a16:creationId xmlns:a16="http://schemas.microsoft.com/office/drawing/2014/main" id="{698F8C34-5D37-4526-B94A-0D2A54A3387B}"/>
              </a:ext>
            </a:extLst>
          </p:cNvPr>
          <p:cNvSpPr txBox="1">
            <a:spLocks noChangeArrowheads="1"/>
          </p:cNvSpPr>
          <p:nvPr/>
        </p:nvSpPr>
        <p:spPr bwMode="auto">
          <a:xfrm>
            <a:off x="4944078" y="5463427"/>
            <a:ext cx="39484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10</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C</a:t>
            </a:r>
          </a:p>
          <a:p>
            <a:pPr eaLnBrk="1" hangingPunct="1">
              <a:defRPr/>
            </a:pPr>
            <a:r>
              <a:rPr lang="de-CH" altLang="de-DE" sz="1500" b="1" dirty="0">
                <a:latin typeface="+mn-lt"/>
              </a:rPr>
              <a:t>Präsentation der Gruppenarbeit und Abgabe</a:t>
            </a:r>
          </a:p>
        </p:txBody>
      </p:sp>
      <p:sp>
        <p:nvSpPr>
          <p:cNvPr id="14" name="Textfeld 8">
            <a:extLst>
              <a:ext uri="{FF2B5EF4-FFF2-40B4-BE49-F238E27FC236}">
                <a16:creationId xmlns:a16="http://schemas.microsoft.com/office/drawing/2014/main" id="{7F758D1E-F2A4-4187-A8A9-210570580300}"/>
              </a:ext>
            </a:extLst>
          </p:cNvPr>
          <p:cNvSpPr txBox="1">
            <a:spLocks noChangeArrowheads="1"/>
          </p:cNvSpPr>
          <p:nvPr/>
        </p:nvSpPr>
        <p:spPr bwMode="auto">
          <a:xfrm>
            <a:off x="683568" y="5463427"/>
            <a:ext cx="409476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9</a:t>
            </a:r>
            <a:r>
              <a:rPr lang="de-CH" altLang="de-DE" sz="1500" dirty="0">
                <a:latin typeface="+mn-lt"/>
              </a:rPr>
              <a:t>	</a:t>
            </a:r>
            <a:br>
              <a:rPr lang="de-CH" altLang="de-DE" sz="1500" dirty="0">
                <a:latin typeface="+mn-lt"/>
              </a:rPr>
            </a:br>
            <a:r>
              <a:rPr lang="de-CH" altLang="de-DE" sz="1500" b="1" dirty="0">
                <a:latin typeface="+mn-lt"/>
              </a:rPr>
              <a:t>Service betreiben und sicherstellen</a:t>
            </a:r>
            <a:br>
              <a:rPr lang="de-CH" altLang="de-DE" sz="1500" dirty="0">
                <a:latin typeface="+mn-lt"/>
              </a:rPr>
            </a:br>
            <a:r>
              <a:rPr lang="de-CH" altLang="de-DE" sz="1500" b="1" dirty="0">
                <a:latin typeface="+mn-lt"/>
              </a:rPr>
              <a:t>Fallbearbeitung</a:t>
            </a:r>
          </a:p>
        </p:txBody>
      </p:sp>
    </p:spTree>
    <p:extLst>
      <p:ext uri="{BB962C8B-B14F-4D97-AF65-F5344CB8AC3E}">
        <p14:creationId xmlns:p14="http://schemas.microsoft.com/office/powerpoint/2010/main" val="22172678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D71BAF-9500-4A7F-84CD-F0ED540288C6}"/>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656215BF-9CD5-43DA-8F1B-546576FB8F4C}"/>
              </a:ext>
            </a:extLst>
          </p:cNvPr>
          <p:cNvSpPr>
            <a:spLocks noGrp="1"/>
          </p:cNvSpPr>
          <p:nvPr>
            <p:ph idx="1"/>
          </p:nvPr>
        </p:nvSpPr>
        <p:spPr/>
        <p:txBody>
          <a:bodyPr/>
          <a:lstStyle/>
          <a:p>
            <a:pPr marL="0" indent="0">
              <a:buNone/>
            </a:pPr>
            <a:r>
              <a:rPr lang="de-CH" dirty="0"/>
              <a:t>Im </a:t>
            </a:r>
            <a:r>
              <a:rPr lang="de-CH" dirty="0" err="1"/>
              <a:t>letzen</a:t>
            </a:r>
            <a:r>
              <a:rPr lang="de-CH" dirty="0"/>
              <a:t> Kapitel haben Sie nun die notwendigen Beschaffenheit oder Fähigkeit eines Services kennen gelernt.</a:t>
            </a:r>
          </a:p>
          <a:p>
            <a:pPr marL="0" indent="0">
              <a:buNone/>
            </a:pPr>
            <a:r>
              <a:rPr lang="de-CH" dirty="0"/>
              <a:t>Jetzt geht es um das entwerfen des Services.</a:t>
            </a:r>
          </a:p>
        </p:txBody>
      </p:sp>
    </p:spTree>
    <p:extLst>
      <p:ext uri="{BB962C8B-B14F-4D97-AF65-F5344CB8AC3E}">
        <p14:creationId xmlns:p14="http://schemas.microsoft.com/office/powerpoint/2010/main" val="13154927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AD2A74-A4D0-4467-BABF-ECD597FB214A}"/>
              </a:ext>
            </a:extLst>
          </p:cNvPr>
          <p:cNvSpPr>
            <a:spLocks noGrp="1"/>
          </p:cNvSpPr>
          <p:nvPr>
            <p:ph type="title"/>
          </p:nvPr>
        </p:nvSpPr>
        <p:spPr/>
        <p:txBody>
          <a:bodyPr/>
          <a:lstStyle/>
          <a:p>
            <a:r>
              <a:rPr lang="de-CH" dirty="0"/>
              <a:t>Service entwerfen</a:t>
            </a:r>
          </a:p>
        </p:txBody>
      </p:sp>
      <p:sp>
        <p:nvSpPr>
          <p:cNvPr id="3" name="Inhaltsplatzhalter 2">
            <a:extLst>
              <a:ext uri="{FF2B5EF4-FFF2-40B4-BE49-F238E27FC236}">
                <a16:creationId xmlns:a16="http://schemas.microsoft.com/office/drawing/2014/main" id="{1ED7F687-423D-42CD-BB79-F037B5A40ABF}"/>
              </a:ext>
            </a:extLst>
          </p:cNvPr>
          <p:cNvSpPr>
            <a:spLocks noGrp="1"/>
          </p:cNvSpPr>
          <p:nvPr>
            <p:ph idx="1"/>
          </p:nvPr>
        </p:nvSpPr>
        <p:spPr/>
        <p:txBody>
          <a:bodyPr/>
          <a:lstStyle/>
          <a:p>
            <a:pPr marL="0" indent="0">
              <a:buNone/>
            </a:pPr>
            <a:r>
              <a:rPr lang="de-CH" sz="2000" dirty="0"/>
              <a:t>Um einen Service zu entwerfen, gehen Sie wie folgt vor:</a:t>
            </a:r>
          </a:p>
          <a:p>
            <a:pPr marL="0" indent="0">
              <a:buNone/>
            </a:pPr>
            <a:endParaRPr lang="de-CH" sz="800" dirty="0"/>
          </a:p>
          <a:p>
            <a:pPr marL="0" indent="0">
              <a:buNone/>
            </a:pPr>
            <a:r>
              <a:rPr lang="de-CH" sz="2000" b="1" dirty="0"/>
              <a:t>Vorgehen</a:t>
            </a:r>
          </a:p>
          <a:p>
            <a:pPr marL="457200" indent="-457200">
              <a:buFont typeface="+mj-lt"/>
              <a:buAutoNum type="arabicPeriod"/>
            </a:pPr>
            <a:r>
              <a:rPr lang="de-CH" sz="2000" dirty="0"/>
              <a:t>Anforderungen definieren</a:t>
            </a:r>
          </a:p>
          <a:p>
            <a:pPr marL="457200" indent="-457200">
              <a:buFont typeface="+mj-lt"/>
              <a:buAutoNum type="arabicPeriod"/>
            </a:pPr>
            <a:r>
              <a:rPr lang="de-CH" sz="2000" dirty="0"/>
              <a:t>Core Service spezifizieren</a:t>
            </a:r>
          </a:p>
          <a:p>
            <a:pPr marL="457200" indent="-457200">
              <a:buFont typeface="+mj-lt"/>
              <a:buAutoNum type="arabicPeriod"/>
            </a:pPr>
            <a:r>
              <a:rPr lang="de-CH" sz="2000" dirty="0"/>
              <a:t>SLA entwerfen</a:t>
            </a:r>
          </a:p>
          <a:p>
            <a:pPr marL="457200" indent="-457200">
              <a:buFont typeface="+mj-lt"/>
              <a:buAutoNum type="arabicPeriod"/>
            </a:pPr>
            <a:r>
              <a:rPr lang="de-CH" sz="2000" dirty="0"/>
              <a:t>Core Service testen und validieren</a:t>
            </a:r>
          </a:p>
          <a:p>
            <a:pPr marL="457200" indent="-457200">
              <a:buFont typeface="+mj-lt"/>
              <a:buAutoNum type="arabicPeriod"/>
            </a:pPr>
            <a:r>
              <a:rPr lang="de-CH" sz="2000" dirty="0"/>
              <a:t>Einführung planen</a:t>
            </a:r>
          </a:p>
        </p:txBody>
      </p:sp>
    </p:spTree>
    <p:extLst>
      <p:ext uri="{BB962C8B-B14F-4D97-AF65-F5344CB8AC3E}">
        <p14:creationId xmlns:p14="http://schemas.microsoft.com/office/powerpoint/2010/main" val="35969446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06E7CB-CB00-4289-BC73-EBD534B594D2}"/>
              </a:ext>
            </a:extLst>
          </p:cNvPr>
          <p:cNvSpPr>
            <a:spLocks noGrp="1"/>
          </p:cNvSpPr>
          <p:nvPr>
            <p:ph type="title"/>
          </p:nvPr>
        </p:nvSpPr>
        <p:spPr/>
        <p:txBody>
          <a:bodyPr>
            <a:normAutofit fontScale="90000"/>
          </a:bodyPr>
          <a:lstStyle/>
          <a:p>
            <a:r>
              <a:rPr lang="de-CH" dirty="0"/>
              <a:t>Service entwerfen – Anforderung definieren und Service spezifizieren</a:t>
            </a:r>
          </a:p>
        </p:txBody>
      </p:sp>
      <p:sp>
        <p:nvSpPr>
          <p:cNvPr id="3" name="Inhaltsplatzhalter 2">
            <a:extLst>
              <a:ext uri="{FF2B5EF4-FFF2-40B4-BE49-F238E27FC236}">
                <a16:creationId xmlns:a16="http://schemas.microsoft.com/office/drawing/2014/main" id="{9E1CF727-8163-4726-BD37-5BBB2D499967}"/>
              </a:ext>
            </a:extLst>
          </p:cNvPr>
          <p:cNvSpPr>
            <a:spLocks noGrp="1"/>
          </p:cNvSpPr>
          <p:nvPr>
            <p:ph idx="1"/>
          </p:nvPr>
        </p:nvSpPr>
        <p:spPr>
          <a:xfrm>
            <a:off x="457200" y="1600200"/>
            <a:ext cx="8363272" cy="4525963"/>
          </a:xfrm>
        </p:spPr>
        <p:txBody>
          <a:bodyPr/>
          <a:lstStyle/>
          <a:p>
            <a:pPr marL="0" indent="0">
              <a:buNone/>
            </a:pPr>
            <a:endParaRPr lang="de-CH" sz="2000" dirty="0"/>
          </a:p>
          <a:p>
            <a:pPr marL="0" indent="0">
              <a:buNone/>
            </a:pPr>
            <a:r>
              <a:rPr lang="de-CH" sz="2000" b="1" dirty="0"/>
              <a:t>Anforderungen definieren</a:t>
            </a:r>
          </a:p>
          <a:p>
            <a:pPr marL="0" indent="0">
              <a:buNone/>
            </a:pPr>
            <a:r>
              <a:rPr lang="de-CH" sz="2000" dirty="0"/>
              <a:t>Im Kapitel 3 wurde Ihnen anhand der Anforderungsspezifikation gezeigt, wie Sie Anforderungen ermitteln und dokumentieren.</a:t>
            </a:r>
          </a:p>
          <a:p>
            <a:pPr marL="0" indent="0">
              <a:buNone/>
            </a:pPr>
            <a:endParaRPr lang="de-CH" sz="2000" dirty="0"/>
          </a:p>
          <a:p>
            <a:pPr marL="0" indent="0">
              <a:buNone/>
            </a:pPr>
            <a:r>
              <a:rPr lang="de-CH" sz="2000" b="1" dirty="0"/>
              <a:t>Service spezifizieren</a:t>
            </a:r>
          </a:p>
          <a:p>
            <a:pPr marL="0" indent="0">
              <a:buNone/>
            </a:pPr>
            <a:r>
              <a:rPr lang="de-CH" sz="2000" dirty="0"/>
              <a:t>Im Kapitel 3 wurde Ihnen erklärt wie ein Dokument </a:t>
            </a:r>
          </a:p>
          <a:p>
            <a:pPr marL="0" indent="0">
              <a:buNone/>
            </a:pPr>
            <a:r>
              <a:rPr lang="de-CH" sz="2000" dirty="0"/>
              <a:t>Für die Spezifikation erstellt wird.</a:t>
            </a:r>
          </a:p>
          <a:p>
            <a:pPr marL="0" indent="0">
              <a:buNone/>
            </a:pPr>
            <a:r>
              <a:rPr lang="de-CH" sz="2000" dirty="0"/>
              <a:t>Use Case, Aktivitätendiagramm.</a:t>
            </a:r>
          </a:p>
          <a:p>
            <a:pPr marL="0" indent="0">
              <a:buNone/>
            </a:pPr>
            <a:endParaRPr lang="de-CH" sz="2000" dirty="0"/>
          </a:p>
          <a:p>
            <a:pPr marL="0" indent="0">
              <a:buNone/>
            </a:pPr>
            <a:r>
              <a:rPr lang="de-CH" sz="2000" b="1" dirty="0"/>
              <a:t>Anforderungen definieren und Service spezifizieren</a:t>
            </a:r>
          </a:p>
          <a:p>
            <a:pPr marL="0" indent="0">
              <a:buNone/>
            </a:pPr>
            <a:r>
              <a:rPr lang="de-CH" sz="2000" dirty="0"/>
              <a:t>Bedeutet nichts anderes als ein fertiges </a:t>
            </a:r>
          </a:p>
          <a:p>
            <a:pPr marL="0" indent="0">
              <a:buNone/>
            </a:pPr>
            <a:r>
              <a:rPr lang="de-CH" sz="2000" dirty="0"/>
              <a:t>Dokument zur Spezifikation erstellen.</a:t>
            </a:r>
          </a:p>
          <a:p>
            <a:pPr marL="0" indent="0">
              <a:buNone/>
            </a:pPr>
            <a:endParaRPr lang="de-CH" sz="2000" dirty="0"/>
          </a:p>
        </p:txBody>
      </p:sp>
      <p:pic>
        <p:nvPicPr>
          <p:cNvPr id="7" name="Grafik 6">
            <a:extLst>
              <a:ext uri="{FF2B5EF4-FFF2-40B4-BE49-F238E27FC236}">
                <a16:creationId xmlns:a16="http://schemas.microsoft.com/office/drawing/2014/main" id="{85EDF36D-FCA5-42EC-9ED3-15D71F38169A}"/>
              </a:ext>
            </a:extLst>
          </p:cNvPr>
          <p:cNvPicPr>
            <a:picLocks noChangeAspect="1"/>
          </p:cNvPicPr>
          <p:nvPr/>
        </p:nvPicPr>
        <p:blipFill>
          <a:blip r:embed="rId2"/>
          <a:stretch>
            <a:fillRect/>
          </a:stretch>
        </p:blipFill>
        <p:spPr>
          <a:xfrm>
            <a:off x="7020272" y="3429000"/>
            <a:ext cx="1970790" cy="2736304"/>
          </a:xfrm>
          <a:prstGeom prst="rect">
            <a:avLst/>
          </a:prstGeom>
        </p:spPr>
      </p:pic>
    </p:spTree>
    <p:extLst>
      <p:ext uri="{BB962C8B-B14F-4D97-AF65-F5344CB8AC3E}">
        <p14:creationId xmlns:p14="http://schemas.microsoft.com/office/powerpoint/2010/main" val="2146849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F7BB74-D7EB-40DE-BDEB-5BE41D7C7F45}"/>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0C9362F2-487F-43B7-8F20-92077174F829}"/>
              </a:ext>
            </a:extLst>
          </p:cNvPr>
          <p:cNvSpPr>
            <a:spLocks noGrp="1"/>
          </p:cNvSpPr>
          <p:nvPr>
            <p:ph idx="1"/>
          </p:nvPr>
        </p:nvSpPr>
        <p:spPr/>
        <p:txBody>
          <a:bodyPr/>
          <a:lstStyle/>
          <a:p>
            <a:pPr marL="0" indent="0">
              <a:buNone/>
            </a:pPr>
            <a:r>
              <a:rPr lang="de-CH" sz="2000" dirty="0"/>
              <a:t>Die Definition des Service Level Agreements (SLA) für den IT Service ist ein Teil-Prozess des Service Level Management.</a:t>
            </a:r>
          </a:p>
          <a:p>
            <a:pPr marL="0" indent="0">
              <a:buNone/>
            </a:pPr>
            <a:endParaRPr lang="de-CH" sz="800" dirty="0"/>
          </a:p>
          <a:p>
            <a:pPr marL="0" indent="0">
              <a:buNone/>
            </a:pPr>
            <a:r>
              <a:rPr lang="de-CH" sz="2000" b="1" dirty="0"/>
              <a:t>Definition SLA</a:t>
            </a:r>
          </a:p>
          <a:p>
            <a:pPr marL="0" indent="0">
              <a:buNone/>
            </a:pPr>
            <a:r>
              <a:rPr lang="de-CH" sz="2000" dirty="0"/>
              <a:t>Ein SLA ist ein Rahmenvertrag zwischen einem IT Service Provider und seinen Kunden. Im SLA wird vereinbart, welche IT Services der Leistungsbringer dem Leistungsempfänger in welcher Zeit in welcher Qualität zur Verfügung stellen muss.</a:t>
            </a:r>
          </a:p>
          <a:p>
            <a:pPr marL="0" indent="0">
              <a:buNone/>
            </a:pPr>
            <a:endParaRPr lang="de-CH" sz="800" dirty="0"/>
          </a:p>
          <a:p>
            <a:pPr marL="0" indent="0">
              <a:buNone/>
            </a:pPr>
            <a:r>
              <a:rPr lang="de-CH" sz="2000" b="1" dirty="0"/>
              <a:t>Inhalt</a:t>
            </a:r>
          </a:p>
          <a:p>
            <a:pPr marL="0" indent="0">
              <a:buNone/>
            </a:pPr>
            <a:r>
              <a:rPr lang="de-CH" sz="2000" dirty="0"/>
              <a:t>Zweck, Vertragspartner, Reviews, Historie, Leistungsbeschreibung Verantwortung des Leistungserbringers, Verantwortung des Leistungsempfängers, Verfügbarkeit des Services, Wartungsarbeiten, KPIs, Messzeitraum des Services, Art und Umfang des </a:t>
            </a:r>
            <a:r>
              <a:rPr lang="de-CH" sz="2000" dirty="0" err="1"/>
              <a:t>Reportings</a:t>
            </a:r>
            <a:r>
              <a:rPr lang="de-CH" sz="2000" dirty="0"/>
              <a:t>, Externe Verträge mit anderen Parteien, Eskalation bei Notfällen, Preisgestaltung des Services, Rechtsfolgen bei Nichteinhaltung, Vertragslaufzeit des SLA, Kündigung des SLA (Vorgehen / Fristen)</a:t>
            </a:r>
          </a:p>
          <a:p>
            <a:pPr marL="0" indent="0">
              <a:buNone/>
            </a:pPr>
            <a:endParaRPr lang="de-CH" sz="2000" dirty="0"/>
          </a:p>
        </p:txBody>
      </p:sp>
    </p:spTree>
    <p:extLst>
      <p:ext uri="{BB962C8B-B14F-4D97-AF65-F5344CB8AC3E}">
        <p14:creationId xmlns:p14="http://schemas.microsoft.com/office/powerpoint/2010/main" val="19333448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B586A-D3EB-4594-8AE6-4A5C7C8C7A75}"/>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526414F1-B9E6-49DD-84FF-91E59DF8D4F9}"/>
              </a:ext>
            </a:extLst>
          </p:cNvPr>
          <p:cNvSpPr>
            <a:spLocks noGrp="1"/>
          </p:cNvSpPr>
          <p:nvPr>
            <p:ph idx="1"/>
          </p:nvPr>
        </p:nvSpPr>
        <p:spPr>
          <a:xfrm>
            <a:off x="457200" y="1600200"/>
            <a:ext cx="8435280" cy="4525963"/>
          </a:xfrm>
        </p:spPr>
        <p:txBody>
          <a:bodyPr/>
          <a:lstStyle/>
          <a:p>
            <a:pPr marL="0" indent="0">
              <a:buNone/>
            </a:pPr>
            <a:r>
              <a:rPr lang="de-CH" sz="2000" b="1" dirty="0"/>
              <a:t>Definition Verfügbarkeit</a:t>
            </a:r>
          </a:p>
          <a:p>
            <a:pPr marL="0" indent="0">
              <a:buNone/>
            </a:pPr>
            <a:r>
              <a:rPr lang="de-CH" sz="2000" dirty="0"/>
              <a:t>Verfügbarkeit bzw. </a:t>
            </a:r>
            <a:r>
              <a:rPr lang="de-CH" sz="2000" dirty="0" err="1"/>
              <a:t>Availability</a:t>
            </a:r>
            <a:r>
              <a:rPr lang="de-CH" sz="2000" dirty="0"/>
              <a:t> ist der Grad, in dem etwas verfügbar ist. Verfügbarkeit ist das wichtigste Kriterium für IT Services.</a:t>
            </a:r>
          </a:p>
          <a:p>
            <a:pPr marL="0" indent="0">
              <a:buNone/>
            </a:pPr>
            <a:r>
              <a:rPr lang="de-CH" sz="2000" dirty="0"/>
              <a:t>Verfügbarkeit ist die unabdingbare Voraussetzung, damit ein IT Service überhaupt genutzt werden kann.</a:t>
            </a:r>
          </a:p>
          <a:p>
            <a:pPr marL="0" indent="0">
              <a:buNone/>
            </a:pPr>
            <a:r>
              <a:rPr lang="de-CH" sz="2000" dirty="0"/>
              <a:t>Das </a:t>
            </a:r>
            <a:r>
              <a:rPr lang="de-CH" sz="2000" dirty="0" err="1"/>
              <a:t>Availability</a:t>
            </a:r>
            <a:r>
              <a:rPr lang="de-CH" sz="2000" dirty="0"/>
              <a:t> Management ist daher die zentrale Kernkompetenz eines IT Service Provider.</a:t>
            </a:r>
          </a:p>
          <a:p>
            <a:pPr marL="0" indent="0">
              <a:buNone/>
            </a:pPr>
            <a:endParaRPr lang="de-CH" sz="800" dirty="0"/>
          </a:p>
          <a:p>
            <a:pPr marL="0" indent="0">
              <a:buNone/>
            </a:pPr>
            <a:r>
              <a:rPr lang="de-CH" sz="2000" b="1" dirty="0">
                <a:solidFill>
                  <a:srgbClr val="00B050"/>
                </a:solidFill>
              </a:rPr>
              <a:t>Es gibt keine 100%tige Verfügbarkeit!</a:t>
            </a:r>
          </a:p>
          <a:p>
            <a:pPr marL="0" indent="0">
              <a:buNone/>
            </a:pPr>
            <a:endParaRPr lang="de-CH" sz="800" dirty="0"/>
          </a:p>
          <a:p>
            <a:pPr marL="0" indent="0">
              <a:buNone/>
            </a:pPr>
            <a:r>
              <a:rPr lang="de-CH" sz="2000" b="1" dirty="0"/>
              <a:t>Massnahmen zur Erhöhung der Verfügbarkeit</a:t>
            </a:r>
          </a:p>
          <a:p>
            <a:r>
              <a:rPr lang="de-CH" sz="1800" dirty="0"/>
              <a:t>Redundante Systeme aufbauen (</a:t>
            </a:r>
            <a:r>
              <a:rPr lang="de-CH" sz="1800" dirty="0" err="1"/>
              <a:t>auto</a:t>
            </a:r>
            <a:r>
              <a:rPr lang="de-CH" sz="1800" dirty="0"/>
              <a:t>. Umschaltung)</a:t>
            </a:r>
          </a:p>
          <a:p>
            <a:r>
              <a:rPr lang="de-CH" sz="1800" dirty="0"/>
              <a:t>Zuverlässige (standardisiert bzw. normiert ) IT Komponenten einsetzten</a:t>
            </a:r>
          </a:p>
          <a:p>
            <a:r>
              <a:rPr lang="de-CH" sz="1800" dirty="0"/>
              <a:t>Installierten und aktuellen Virenschutz</a:t>
            </a:r>
          </a:p>
          <a:p>
            <a:r>
              <a:rPr lang="de-CH" sz="1800" dirty="0"/>
              <a:t>Betriebssoftware regelmässig aktualisieren</a:t>
            </a:r>
          </a:p>
          <a:p>
            <a:r>
              <a:rPr lang="de-CH" sz="1800" dirty="0"/>
              <a:t>Autorisierung und Überwachung der Benutzer</a:t>
            </a:r>
          </a:p>
        </p:txBody>
      </p:sp>
    </p:spTree>
    <p:extLst>
      <p:ext uri="{BB962C8B-B14F-4D97-AF65-F5344CB8AC3E}">
        <p14:creationId xmlns:p14="http://schemas.microsoft.com/office/powerpoint/2010/main" val="135418046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ADB6B3-B792-431C-9D64-40BA79093BA6}"/>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94B0EA10-098C-4DF3-846A-0910E292B197}"/>
              </a:ext>
            </a:extLst>
          </p:cNvPr>
          <p:cNvSpPr>
            <a:spLocks noGrp="1"/>
          </p:cNvSpPr>
          <p:nvPr>
            <p:ph idx="1"/>
          </p:nvPr>
        </p:nvSpPr>
        <p:spPr/>
        <p:txBody>
          <a:bodyPr/>
          <a:lstStyle/>
          <a:p>
            <a:pPr marL="0" indent="0">
              <a:buNone/>
            </a:pPr>
            <a:r>
              <a:rPr lang="de-CH" sz="2000" b="1" dirty="0"/>
              <a:t>Single Point </a:t>
            </a:r>
            <a:r>
              <a:rPr lang="de-CH" sz="2000" b="1" dirty="0" err="1"/>
              <a:t>of</a:t>
            </a:r>
            <a:r>
              <a:rPr lang="de-CH" sz="2000" b="1" dirty="0"/>
              <a:t> </a:t>
            </a:r>
            <a:r>
              <a:rPr lang="de-CH" sz="2000" b="1" dirty="0" err="1"/>
              <a:t>Failure</a:t>
            </a:r>
            <a:r>
              <a:rPr lang="de-CH" sz="2000" b="1" dirty="0"/>
              <a:t> (</a:t>
            </a:r>
            <a:r>
              <a:rPr lang="de-CH" sz="2000" b="1" dirty="0" err="1"/>
              <a:t>SPoF</a:t>
            </a:r>
            <a:r>
              <a:rPr lang="de-CH" sz="2000" b="1" dirty="0"/>
              <a:t>) – </a:t>
            </a:r>
            <a:r>
              <a:rPr lang="de-CH" sz="2000" b="1" i="1" dirty="0"/>
              <a:t>deutsch Einzelner Ausfallpunkt</a:t>
            </a:r>
          </a:p>
          <a:p>
            <a:pPr marL="0" indent="0">
              <a:buNone/>
            </a:pPr>
            <a:r>
              <a:rPr lang="de-CH" sz="2000" dirty="0"/>
              <a:t>Ein Single Point </a:t>
            </a:r>
            <a:r>
              <a:rPr lang="de-CH" sz="2000" dirty="0" err="1"/>
              <a:t>of</a:t>
            </a:r>
            <a:r>
              <a:rPr lang="de-CH" sz="2000" dirty="0"/>
              <a:t> </a:t>
            </a:r>
            <a:r>
              <a:rPr lang="de-CH" sz="2000" dirty="0" err="1"/>
              <a:t>Failure</a:t>
            </a:r>
            <a:r>
              <a:rPr lang="de-CH" sz="2000" dirty="0"/>
              <a:t> ist eine einzelne Komponente, die bei ihrem Ausfall ein ganzes System zum Absturz bringen kann. Damit dies in unternehmenskritischen Umgebungen nicht passiert, sollten alle wichtigen Komponenten, insbesondere Server, Speichersysteme (etwa durch RAID) und sogar Netzteile redundant sein.</a:t>
            </a:r>
          </a:p>
        </p:txBody>
      </p:sp>
      <p:pic>
        <p:nvPicPr>
          <p:cNvPr id="2050" name="Picture 2">
            <a:extLst>
              <a:ext uri="{FF2B5EF4-FFF2-40B4-BE49-F238E27FC236}">
                <a16:creationId xmlns:a16="http://schemas.microsoft.com/office/drawing/2014/main" id="{308980DB-073D-4AC7-BC6B-83FC4AE808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949352"/>
            <a:ext cx="3109235" cy="2616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8492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2D18D1-28A0-49D9-AB7A-951B9784BAD1}"/>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D3832B44-003C-469C-B1D2-4C398C513ABB}"/>
              </a:ext>
            </a:extLst>
          </p:cNvPr>
          <p:cNvSpPr>
            <a:spLocks noGrp="1"/>
          </p:cNvSpPr>
          <p:nvPr>
            <p:ph idx="1"/>
          </p:nvPr>
        </p:nvSpPr>
        <p:spPr/>
        <p:txBody>
          <a:bodyPr/>
          <a:lstStyle/>
          <a:p>
            <a:pPr marL="0" indent="0">
              <a:buNone/>
            </a:pPr>
            <a:r>
              <a:rPr lang="de-CH" sz="2000" dirty="0"/>
              <a:t>Die Verfügbarkeit kann und muss regelmässig gemessen werden, da sie immer Bestandteil eines SLA und eines Service Review ist.</a:t>
            </a:r>
          </a:p>
          <a:p>
            <a:pPr marL="0" indent="0">
              <a:buNone/>
            </a:pPr>
            <a:endParaRPr lang="de-CH" sz="2000" dirty="0"/>
          </a:p>
          <a:p>
            <a:pPr marL="0" indent="0">
              <a:buNone/>
            </a:pPr>
            <a:r>
              <a:rPr lang="de-CH" sz="2000" dirty="0"/>
              <a:t>Berechnung der Verfügbarkeit – Variante 1</a:t>
            </a:r>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r>
              <a:rPr lang="de-CH" sz="2000" dirty="0"/>
              <a:t>Berechnung der Verfügbarkeit – Variante 2</a:t>
            </a:r>
          </a:p>
          <a:p>
            <a:pPr marL="0" indent="0">
              <a:buNone/>
            </a:pPr>
            <a:endParaRPr lang="de-CH" sz="2000" dirty="0"/>
          </a:p>
        </p:txBody>
      </p:sp>
      <p:pic>
        <p:nvPicPr>
          <p:cNvPr id="5" name="Grafik 4">
            <a:extLst>
              <a:ext uri="{FF2B5EF4-FFF2-40B4-BE49-F238E27FC236}">
                <a16:creationId xmlns:a16="http://schemas.microsoft.com/office/drawing/2014/main" id="{CAD02317-ABC0-41E0-B1EF-2A79708F324A}"/>
              </a:ext>
            </a:extLst>
          </p:cNvPr>
          <p:cNvPicPr>
            <a:picLocks noChangeAspect="1"/>
          </p:cNvPicPr>
          <p:nvPr/>
        </p:nvPicPr>
        <p:blipFill>
          <a:blip r:embed="rId3"/>
          <a:stretch>
            <a:fillRect/>
          </a:stretch>
        </p:blipFill>
        <p:spPr>
          <a:xfrm>
            <a:off x="1527018" y="3140968"/>
            <a:ext cx="6089963" cy="1054154"/>
          </a:xfrm>
          <a:prstGeom prst="rect">
            <a:avLst/>
          </a:prstGeom>
        </p:spPr>
      </p:pic>
      <p:pic>
        <p:nvPicPr>
          <p:cNvPr id="3074" name="Picture 2">
            <a:extLst>
              <a:ext uri="{FF2B5EF4-FFF2-40B4-BE49-F238E27FC236}">
                <a16:creationId xmlns:a16="http://schemas.microsoft.com/office/drawing/2014/main" id="{235D83DB-B322-4D39-ABDF-BC5C6E2FF7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151" b="24285"/>
          <a:stretch/>
        </p:blipFill>
        <p:spPr bwMode="auto">
          <a:xfrm>
            <a:off x="1187624" y="5373216"/>
            <a:ext cx="6840760" cy="952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56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6C7FF9-4AF1-4B73-A686-D425DC91598F}"/>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85146497-75DE-4406-ADEF-C73044FBA019}"/>
              </a:ext>
            </a:extLst>
          </p:cNvPr>
          <p:cNvSpPr>
            <a:spLocks noGrp="1"/>
          </p:cNvSpPr>
          <p:nvPr>
            <p:ph idx="1"/>
          </p:nvPr>
        </p:nvSpPr>
        <p:spPr/>
        <p:txBody>
          <a:bodyPr/>
          <a:lstStyle/>
          <a:p>
            <a:endParaRPr lang="de-CH"/>
          </a:p>
        </p:txBody>
      </p:sp>
      <p:pic>
        <p:nvPicPr>
          <p:cNvPr id="5" name="Grafik 4">
            <a:extLst>
              <a:ext uri="{FF2B5EF4-FFF2-40B4-BE49-F238E27FC236}">
                <a16:creationId xmlns:a16="http://schemas.microsoft.com/office/drawing/2014/main" id="{315220FF-1A5C-46C7-9B9E-7DB0E4E70259}"/>
              </a:ext>
            </a:extLst>
          </p:cNvPr>
          <p:cNvPicPr>
            <a:picLocks noChangeAspect="1"/>
          </p:cNvPicPr>
          <p:nvPr/>
        </p:nvPicPr>
        <p:blipFill>
          <a:blip r:embed="rId2"/>
          <a:stretch>
            <a:fillRect/>
          </a:stretch>
        </p:blipFill>
        <p:spPr>
          <a:xfrm>
            <a:off x="1630820" y="1772816"/>
            <a:ext cx="5882360" cy="5022304"/>
          </a:xfrm>
          <a:prstGeom prst="rect">
            <a:avLst/>
          </a:prstGeom>
        </p:spPr>
      </p:pic>
    </p:spTree>
    <p:extLst>
      <p:ext uri="{BB962C8B-B14F-4D97-AF65-F5344CB8AC3E}">
        <p14:creationId xmlns:p14="http://schemas.microsoft.com/office/powerpoint/2010/main" val="3625388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11C694-A314-4883-8699-0EF6864BC77E}"/>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CB355CDB-74EB-4ED9-8ABF-EF8EE11CD258}"/>
              </a:ext>
            </a:extLst>
          </p:cNvPr>
          <p:cNvSpPr>
            <a:spLocks noGrp="1"/>
          </p:cNvSpPr>
          <p:nvPr>
            <p:ph idx="1"/>
          </p:nvPr>
        </p:nvSpPr>
        <p:spPr>
          <a:xfrm>
            <a:off x="457200" y="1600200"/>
            <a:ext cx="8579296" cy="4525963"/>
          </a:xfrm>
        </p:spPr>
        <p:txBody>
          <a:bodyPr/>
          <a:lstStyle/>
          <a:p>
            <a:pPr marL="0" indent="0">
              <a:buNone/>
            </a:pPr>
            <a:r>
              <a:rPr lang="de-CH" sz="2000" b="1" dirty="0"/>
              <a:t>Kennzahlen zur Verfügbarkeit</a:t>
            </a:r>
            <a:endParaRPr lang="de-CH" sz="2000" dirty="0"/>
          </a:p>
          <a:p>
            <a:pPr marL="0" indent="0">
              <a:buNone/>
            </a:pPr>
            <a:r>
              <a:rPr lang="de-CH" sz="2000" b="1" dirty="0">
                <a:solidFill>
                  <a:srgbClr val="7030A0"/>
                </a:solidFill>
              </a:rPr>
              <a:t>Mean Time </a:t>
            </a:r>
            <a:r>
              <a:rPr lang="de-CH" sz="2000" b="1" dirty="0" err="1">
                <a:solidFill>
                  <a:srgbClr val="7030A0"/>
                </a:solidFill>
              </a:rPr>
              <a:t>to</a:t>
            </a:r>
            <a:r>
              <a:rPr lang="de-CH" sz="2000" b="1" dirty="0">
                <a:solidFill>
                  <a:srgbClr val="7030A0"/>
                </a:solidFill>
              </a:rPr>
              <a:t> </a:t>
            </a:r>
            <a:r>
              <a:rPr lang="de-CH" sz="2000" b="1" dirty="0" err="1">
                <a:solidFill>
                  <a:srgbClr val="7030A0"/>
                </a:solidFill>
              </a:rPr>
              <a:t>Repair</a:t>
            </a:r>
            <a:r>
              <a:rPr lang="de-CH" sz="2000" b="1" dirty="0">
                <a:solidFill>
                  <a:srgbClr val="7030A0"/>
                </a:solidFill>
              </a:rPr>
              <a:t> (MTTR)</a:t>
            </a:r>
          </a:p>
          <a:p>
            <a:pPr marL="0" indent="0">
              <a:buNone/>
            </a:pPr>
            <a:r>
              <a:rPr lang="de-CH" sz="2000" dirty="0"/>
              <a:t>Durchschnittliche Reparaturzeit nach einem Unterbruch eines Service.</a:t>
            </a:r>
          </a:p>
          <a:p>
            <a:pPr marL="0" indent="0">
              <a:buNone/>
            </a:pPr>
            <a:r>
              <a:rPr lang="de-CH" sz="2000" dirty="0">
                <a:solidFill>
                  <a:srgbClr val="7030A0"/>
                </a:solidFill>
              </a:rPr>
              <a:t>Berechnung</a:t>
            </a:r>
            <a:r>
              <a:rPr lang="de-CH" sz="2000" dirty="0"/>
              <a:t>:	(Gesamtauszeit) / (Anzahl der Ausfälle)</a:t>
            </a:r>
          </a:p>
          <a:p>
            <a:pPr marL="0" indent="0">
              <a:buNone/>
            </a:pPr>
            <a:endParaRPr lang="de-CH" sz="2000" dirty="0">
              <a:solidFill>
                <a:srgbClr val="00B0F0"/>
              </a:solidFill>
            </a:endParaRPr>
          </a:p>
          <a:p>
            <a:pPr marL="0" indent="0">
              <a:buNone/>
            </a:pPr>
            <a:r>
              <a:rPr lang="de-CH" sz="2000" b="1" dirty="0">
                <a:solidFill>
                  <a:srgbClr val="00B0F0"/>
                </a:solidFill>
              </a:rPr>
              <a:t>Mean Time </a:t>
            </a:r>
            <a:r>
              <a:rPr lang="de-CH" sz="2000" b="1" dirty="0" err="1">
                <a:solidFill>
                  <a:srgbClr val="00B0F0"/>
                </a:solidFill>
              </a:rPr>
              <a:t>Between</a:t>
            </a:r>
            <a:r>
              <a:rPr lang="de-CH" sz="2000" b="1" dirty="0">
                <a:solidFill>
                  <a:srgbClr val="00B0F0"/>
                </a:solidFill>
              </a:rPr>
              <a:t> </a:t>
            </a:r>
            <a:r>
              <a:rPr lang="de-CH" sz="2000" b="1" dirty="0" err="1">
                <a:solidFill>
                  <a:srgbClr val="00B0F0"/>
                </a:solidFill>
              </a:rPr>
              <a:t>Failures</a:t>
            </a:r>
            <a:r>
              <a:rPr lang="de-CH" sz="2000" b="1" dirty="0">
                <a:solidFill>
                  <a:srgbClr val="00B0F0"/>
                </a:solidFill>
              </a:rPr>
              <a:t> (MTBF)</a:t>
            </a:r>
            <a:r>
              <a:rPr lang="de-CH" sz="2000" b="1" dirty="0"/>
              <a:t> </a:t>
            </a:r>
          </a:p>
          <a:p>
            <a:pPr marL="0" indent="0">
              <a:buNone/>
            </a:pPr>
            <a:r>
              <a:rPr lang="de-CH" sz="2000" dirty="0"/>
              <a:t>Durchschnittliche Betriebszeit zwischen einem Ausfall und dem nächsten.</a:t>
            </a:r>
          </a:p>
          <a:p>
            <a:pPr marL="0" indent="0">
              <a:buNone/>
            </a:pPr>
            <a:r>
              <a:rPr lang="de-CH" sz="2000" dirty="0">
                <a:solidFill>
                  <a:srgbClr val="00B0F0"/>
                </a:solidFill>
              </a:rPr>
              <a:t>Berechnung</a:t>
            </a:r>
            <a:r>
              <a:rPr lang="de-CH" sz="2000" dirty="0"/>
              <a:t>:	(Gesamtbetriebszeit) / (Anzahl der Ausfälle)</a:t>
            </a:r>
          </a:p>
          <a:p>
            <a:pPr marL="0" indent="0">
              <a:buNone/>
            </a:pPr>
            <a:endParaRPr lang="de-CH" sz="2000" dirty="0"/>
          </a:p>
          <a:p>
            <a:pPr marL="0" indent="0">
              <a:buNone/>
            </a:pPr>
            <a:r>
              <a:rPr lang="de-CH" sz="2000" b="1" dirty="0"/>
              <a:t>Unterschied MTTR, MTBF</a:t>
            </a:r>
          </a:p>
          <a:p>
            <a:pPr marL="0" indent="0">
              <a:buNone/>
            </a:pPr>
            <a:r>
              <a:rPr lang="de-CH" sz="2000" dirty="0"/>
              <a:t>MTBF teilt einer Organisation mit, wie oft der Service ausfällt, während MTTR ihr mitteilt, wie schnell der Service wieder zum Laufen bringen kann.</a:t>
            </a:r>
          </a:p>
          <a:p>
            <a:pPr marL="0" indent="0">
              <a:buNone/>
            </a:pPr>
            <a:endParaRPr lang="de-CH" sz="2000" dirty="0"/>
          </a:p>
        </p:txBody>
      </p:sp>
    </p:spTree>
    <p:extLst>
      <p:ext uri="{BB962C8B-B14F-4D97-AF65-F5344CB8AC3E}">
        <p14:creationId xmlns:p14="http://schemas.microsoft.com/office/powerpoint/2010/main" val="16518625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159DF4E4-A653-442F-8B59-DA466A2AE241}"/>
              </a:ext>
            </a:extLst>
          </p:cNvPr>
          <p:cNvSpPr txBox="1"/>
          <p:nvPr/>
        </p:nvSpPr>
        <p:spPr>
          <a:xfrm>
            <a:off x="611560" y="1700808"/>
            <a:ext cx="8227542" cy="4832092"/>
          </a:xfrm>
          <a:prstGeom prst="rect">
            <a:avLst/>
          </a:prstGeom>
          <a:noFill/>
        </p:spPr>
        <p:txBody>
          <a:bodyPr wrap="square" rtlCol="0">
            <a:spAutoFit/>
          </a:bodyPr>
          <a:lstStyle/>
          <a:p>
            <a:pPr marL="0" indent="0">
              <a:buNone/>
            </a:pPr>
            <a:r>
              <a:rPr lang="de-CH" sz="2000" b="1" dirty="0">
                <a:latin typeface="Arial" panose="020B0604020202020204" pitchFamily="34" charset="0"/>
                <a:cs typeface="Arial" panose="020B0604020202020204" pitchFamily="34" charset="0"/>
              </a:rPr>
              <a:t>Kennzahlen für die Zuverlässigkeit</a:t>
            </a:r>
          </a:p>
          <a:p>
            <a:pPr marL="0" indent="0">
              <a:buNone/>
            </a:pPr>
            <a:r>
              <a:rPr lang="de-CH" sz="2000" b="1" dirty="0">
                <a:solidFill>
                  <a:schemeClr val="accent2">
                    <a:lumMod val="75000"/>
                  </a:schemeClr>
                </a:solidFill>
                <a:latin typeface="Arial" panose="020B0604020202020204" pitchFamily="34" charset="0"/>
                <a:cs typeface="Arial" panose="020B0604020202020204" pitchFamily="34" charset="0"/>
              </a:rPr>
              <a:t>Mean Time </a:t>
            </a:r>
            <a:r>
              <a:rPr lang="de-CH" sz="2000" b="1" dirty="0" err="1">
                <a:solidFill>
                  <a:schemeClr val="accent2">
                    <a:lumMod val="75000"/>
                  </a:schemeClr>
                </a:solidFill>
                <a:latin typeface="Arial" panose="020B0604020202020204" pitchFamily="34" charset="0"/>
                <a:cs typeface="Arial" panose="020B0604020202020204" pitchFamily="34" charset="0"/>
              </a:rPr>
              <a:t>Between</a:t>
            </a:r>
            <a:r>
              <a:rPr lang="de-CH" sz="2000" b="1" dirty="0">
                <a:solidFill>
                  <a:schemeClr val="accent2">
                    <a:lumMod val="75000"/>
                  </a:schemeClr>
                </a:solidFill>
                <a:latin typeface="Arial" panose="020B0604020202020204" pitchFamily="34" charset="0"/>
                <a:cs typeface="Arial" panose="020B0604020202020204" pitchFamily="34" charset="0"/>
              </a:rPr>
              <a:t> System </a:t>
            </a:r>
            <a:r>
              <a:rPr lang="de-CH" sz="2000" b="1" dirty="0" err="1">
                <a:solidFill>
                  <a:schemeClr val="accent2">
                    <a:lumMod val="75000"/>
                  </a:schemeClr>
                </a:solidFill>
                <a:latin typeface="Arial" panose="020B0604020202020204" pitchFamily="34" charset="0"/>
                <a:cs typeface="Arial" panose="020B0604020202020204" pitchFamily="34" charset="0"/>
              </a:rPr>
              <a:t>Incident</a:t>
            </a:r>
            <a:r>
              <a:rPr lang="de-CH" sz="2000" b="1" dirty="0">
                <a:solidFill>
                  <a:schemeClr val="accent2">
                    <a:lumMod val="75000"/>
                  </a:schemeClr>
                </a:solidFill>
                <a:latin typeface="Arial" panose="020B0604020202020204" pitchFamily="34" charset="0"/>
                <a:cs typeface="Arial" panose="020B0604020202020204" pitchFamily="34" charset="0"/>
              </a:rPr>
              <a:t> (MTBSI)</a:t>
            </a:r>
          </a:p>
          <a:p>
            <a:pPr marL="0" indent="0">
              <a:buNone/>
            </a:pPr>
            <a:r>
              <a:rPr lang="de-CH" sz="2000" dirty="0">
                <a:latin typeface="Arial" panose="020B0604020202020204" pitchFamily="34" charset="0"/>
                <a:cs typeface="Arial" panose="020B0604020202020204" pitchFamily="34" charset="0"/>
              </a:rPr>
              <a:t>Durchschnittliche Zeit zwischen der Erkennung von zwei aufeinander folgenden Vorfällen.</a:t>
            </a:r>
          </a:p>
          <a:p>
            <a:pPr marL="0" indent="0">
              <a:buNone/>
            </a:pPr>
            <a:r>
              <a:rPr lang="de-CH" sz="2000" dirty="0">
                <a:solidFill>
                  <a:schemeClr val="accent2">
                    <a:lumMod val="75000"/>
                  </a:schemeClr>
                </a:solidFill>
                <a:latin typeface="Arial" panose="020B0604020202020204" pitchFamily="34" charset="0"/>
                <a:cs typeface="Arial" panose="020B0604020202020204" pitchFamily="34" charset="0"/>
              </a:rPr>
              <a:t>Berechnung</a:t>
            </a:r>
            <a:r>
              <a:rPr lang="de-CH" sz="2000" dirty="0">
                <a:latin typeface="Arial" panose="020B0604020202020204" pitchFamily="34" charset="0"/>
                <a:cs typeface="Arial" panose="020B0604020202020204" pitchFamily="34" charset="0"/>
              </a:rPr>
              <a:t>:	(MTTR) + (MTBF)</a:t>
            </a: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2000" dirty="0">
              <a:latin typeface="Arial" panose="020B0604020202020204" pitchFamily="34" charset="0"/>
              <a:cs typeface="Arial" panose="020B0604020202020204" pitchFamily="34" charset="0"/>
            </a:endParaRPr>
          </a:p>
          <a:p>
            <a:pPr marL="0" indent="0">
              <a:buNone/>
            </a:pPr>
            <a:endParaRPr lang="de-CH" sz="800" dirty="0">
              <a:latin typeface="Arial" panose="020B0604020202020204" pitchFamily="34" charset="0"/>
              <a:cs typeface="Arial" panose="020B0604020202020204" pitchFamily="34" charset="0"/>
            </a:endParaRPr>
          </a:p>
          <a:p>
            <a:endParaRPr lang="de-CH" sz="2000" dirty="0">
              <a:latin typeface="Arial" panose="020B0604020202020204" pitchFamily="34" charset="0"/>
              <a:cs typeface="Arial" panose="020B0604020202020204" pitchFamily="34" charset="0"/>
            </a:endParaRPr>
          </a:p>
        </p:txBody>
      </p:sp>
      <p:sp>
        <p:nvSpPr>
          <p:cNvPr id="2" name="Titel 1">
            <a:extLst>
              <a:ext uri="{FF2B5EF4-FFF2-40B4-BE49-F238E27FC236}">
                <a16:creationId xmlns:a16="http://schemas.microsoft.com/office/drawing/2014/main" id="{7D11C694-A314-4883-8699-0EF6864BC77E}"/>
              </a:ext>
            </a:extLst>
          </p:cNvPr>
          <p:cNvSpPr>
            <a:spLocks noGrp="1"/>
          </p:cNvSpPr>
          <p:nvPr>
            <p:ph type="title"/>
          </p:nvPr>
        </p:nvSpPr>
        <p:spPr/>
        <p:txBody>
          <a:bodyPr>
            <a:normAutofit fontScale="90000"/>
          </a:bodyPr>
          <a:lstStyle/>
          <a:p>
            <a:r>
              <a:rPr lang="de-CH" dirty="0"/>
              <a:t>Service entwerfen – SLA entwerfen </a:t>
            </a:r>
          </a:p>
        </p:txBody>
      </p:sp>
      <p:pic>
        <p:nvPicPr>
          <p:cNvPr id="4" name="Picture 2">
            <a:extLst>
              <a:ext uri="{FF2B5EF4-FFF2-40B4-BE49-F238E27FC236}">
                <a16:creationId xmlns:a16="http://schemas.microsoft.com/office/drawing/2014/main" id="{26D11B2B-0A91-49E8-B02C-51422E91EF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563"/>
          <a:stretch/>
        </p:blipFill>
        <p:spPr bwMode="auto">
          <a:xfrm>
            <a:off x="1874977" y="3429000"/>
            <a:ext cx="5310507" cy="340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25974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FD1977-BCC1-475C-8DEC-038571867B87}"/>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590E968D-A5E1-4906-A042-3DC34B8B56BC}"/>
              </a:ext>
            </a:extLst>
          </p:cNvPr>
          <p:cNvSpPr>
            <a:spLocks noGrp="1"/>
          </p:cNvSpPr>
          <p:nvPr>
            <p:ph idx="1"/>
          </p:nvPr>
        </p:nvSpPr>
        <p:spPr>
          <a:xfrm>
            <a:off x="457200" y="1600200"/>
            <a:ext cx="8311952" cy="4525963"/>
          </a:xfrm>
        </p:spPr>
        <p:txBody>
          <a:bodyPr/>
          <a:lstStyle/>
          <a:p>
            <a:pPr marL="0" indent="0">
              <a:buNone/>
            </a:pPr>
            <a:r>
              <a:rPr lang="de-CH" sz="2000" b="1" dirty="0"/>
              <a:t>Rechtsfolgen bei Nichteinhaltung, Pönale, Vertragsstrafe, Konventionalstrafe</a:t>
            </a:r>
          </a:p>
          <a:p>
            <a:pPr marL="0" indent="0">
              <a:buNone/>
            </a:pPr>
            <a:r>
              <a:rPr lang="de-CH" sz="2000" dirty="0"/>
              <a:t>Bezeichnet im Vertragsrecht eine der anderen Vertragspartei verbindlich zugesagte Geldsumme für den Fall, dass der versprechende Schuldner seine vertraglichen Verpflichtungen nicht oder nicht in gehöriger Weise erfüllt.</a:t>
            </a:r>
          </a:p>
          <a:p>
            <a:pPr marL="0" indent="0">
              <a:buNone/>
            </a:pPr>
            <a:endParaRPr lang="de-CH" sz="2000" dirty="0"/>
          </a:p>
          <a:p>
            <a:pPr marL="0" indent="0">
              <a:buNone/>
            </a:pPr>
            <a:r>
              <a:rPr lang="de-CH" sz="2000" b="1" dirty="0"/>
              <a:t>Beispiel</a:t>
            </a:r>
            <a:r>
              <a:rPr lang="de-CH" sz="2000" dirty="0"/>
              <a:t> </a:t>
            </a:r>
          </a:p>
          <a:p>
            <a:pPr marL="0" indent="0">
              <a:buNone/>
            </a:pPr>
            <a:r>
              <a:rPr lang="de-CH" sz="2000" dirty="0"/>
              <a:t>Abmachung: Verfügbarkeit von 99% zwischen dem 1.1. und dem 31.12.</a:t>
            </a:r>
          </a:p>
          <a:p>
            <a:pPr marL="0" indent="0">
              <a:buNone/>
            </a:pPr>
            <a:r>
              <a:rPr lang="de-CH" sz="2000" dirty="0"/>
              <a:t>Bei Nichteinhaltung liegt die Vertragsstrafe bei einer Summe von CHF 5000.-.</a:t>
            </a:r>
          </a:p>
          <a:p>
            <a:pPr marL="0" indent="0">
              <a:buNone/>
            </a:pPr>
            <a:endParaRPr lang="de-CH" sz="2000" dirty="0"/>
          </a:p>
          <a:p>
            <a:pPr marL="0" indent="0">
              <a:buNone/>
            </a:pPr>
            <a:endParaRPr lang="de-CH" sz="2000" dirty="0"/>
          </a:p>
        </p:txBody>
      </p:sp>
    </p:spTree>
    <p:extLst>
      <p:ext uri="{BB962C8B-B14F-4D97-AF65-F5344CB8AC3E}">
        <p14:creationId xmlns:p14="http://schemas.microsoft.com/office/powerpoint/2010/main" val="189857511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C3A88-49B6-41CB-A814-02F765DC72D6}"/>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BCD7459E-796F-4DE0-B2E5-6701F1AA78AE}"/>
              </a:ext>
            </a:extLst>
          </p:cNvPr>
          <p:cNvSpPr>
            <a:spLocks noGrp="1"/>
          </p:cNvSpPr>
          <p:nvPr>
            <p:ph idx="1"/>
          </p:nvPr>
        </p:nvSpPr>
        <p:spPr>
          <a:xfrm>
            <a:off x="457200" y="1639341"/>
            <a:ext cx="8229600" cy="4525963"/>
          </a:xfrm>
        </p:spPr>
        <p:txBody>
          <a:bodyPr/>
          <a:lstStyle/>
          <a:p>
            <a:pPr marL="0" indent="0">
              <a:buNone/>
            </a:pPr>
            <a:r>
              <a:rPr lang="de-CH" sz="2000" b="1" dirty="0"/>
              <a:t>Kapazitäten</a:t>
            </a:r>
          </a:p>
          <a:p>
            <a:pPr marL="0" indent="0">
              <a:buNone/>
            </a:pPr>
            <a:r>
              <a:rPr lang="de-CH" sz="2000" dirty="0"/>
              <a:t>Anforderungen an die Systemkapazität definieren und in das SLA übernehmen.</a:t>
            </a:r>
          </a:p>
          <a:p>
            <a:pPr marL="0" indent="0">
              <a:buNone/>
            </a:pPr>
            <a:r>
              <a:rPr lang="de-CH" sz="2000" dirty="0"/>
              <a:t>Sicherstellen, dass zukünftige Kapazitäts- und Performance-Bedarfe erfüllt werden können.</a:t>
            </a:r>
          </a:p>
          <a:p>
            <a:pPr marL="0" indent="0">
              <a:buNone/>
            </a:pPr>
            <a:endParaRPr lang="de-CH" sz="2000" dirty="0"/>
          </a:p>
          <a:p>
            <a:pPr marL="0" indent="0">
              <a:buNone/>
            </a:pPr>
            <a:r>
              <a:rPr lang="de-CH" sz="2000" b="1" dirty="0"/>
              <a:t>Beispiele Kapazitäten</a:t>
            </a:r>
          </a:p>
          <a:p>
            <a:pPr marL="0" indent="0">
              <a:buNone/>
            </a:pPr>
            <a:r>
              <a:rPr lang="de-CH" sz="2000" dirty="0"/>
              <a:t>Bandbreite</a:t>
            </a:r>
          </a:p>
          <a:p>
            <a:pPr marL="0" indent="0">
              <a:buNone/>
            </a:pPr>
            <a:r>
              <a:rPr lang="de-CH" sz="2000" dirty="0"/>
              <a:t>Speicherplatz</a:t>
            </a:r>
          </a:p>
          <a:p>
            <a:pPr marL="0" indent="0">
              <a:buNone/>
            </a:pPr>
            <a:r>
              <a:rPr lang="de-CH" sz="2000" dirty="0"/>
              <a:t>Arbeitsspeicher</a:t>
            </a:r>
          </a:p>
          <a:p>
            <a:pPr marL="0" indent="0">
              <a:buNone/>
            </a:pPr>
            <a:r>
              <a:rPr lang="de-CH" sz="2000" dirty="0"/>
              <a:t>Applikationsperformance</a:t>
            </a:r>
          </a:p>
          <a:p>
            <a:pPr marL="0" indent="0">
              <a:buNone/>
            </a:pPr>
            <a:endParaRPr lang="de-CH" sz="2000" dirty="0"/>
          </a:p>
          <a:p>
            <a:pPr marL="0" indent="0">
              <a:buNone/>
            </a:pPr>
            <a:r>
              <a:rPr lang="de-CH" sz="2000" b="1" dirty="0"/>
              <a:t>Zu berücksichtigen</a:t>
            </a:r>
          </a:p>
          <a:p>
            <a:pPr marL="0" indent="0">
              <a:buNone/>
            </a:pPr>
            <a:r>
              <a:rPr lang="de-CH" sz="2000" dirty="0"/>
              <a:t>Auslastungsspitzen, Prognosen, Wachstum</a:t>
            </a:r>
          </a:p>
        </p:txBody>
      </p:sp>
    </p:spTree>
    <p:extLst>
      <p:ext uri="{BB962C8B-B14F-4D97-AF65-F5344CB8AC3E}">
        <p14:creationId xmlns:p14="http://schemas.microsoft.com/office/powerpoint/2010/main" val="10329220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0C3C63-C96A-4F44-9889-C6AF2C751A3B}"/>
              </a:ext>
            </a:extLst>
          </p:cNvPr>
          <p:cNvSpPr>
            <a:spLocks noGrp="1"/>
          </p:cNvSpPr>
          <p:nvPr>
            <p:ph type="title"/>
          </p:nvPr>
        </p:nvSpPr>
        <p:spPr/>
        <p:txBody>
          <a:bodyPr>
            <a:normAutofit fontScale="90000"/>
          </a:bodyPr>
          <a:lstStyle/>
          <a:p>
            <a:r>
              <a:rPr lang="de-CH" dirty="0"/>
              <a:t>Service entwerfen – SLA entwerfen </a:t>
            </a:r>
          </a:p>
        </p:txBody>
      </p:sp>
      <p:sp>
        <p:nvSpPr>
          <p:cNvPr id="3" name="Inhaltsplatzhalter 2">
            <a:extLst>
              <a:ext uri="{FF2B5EF4-FFF2-40B4-BE49-F238E27FC236}">
                <a16:creationId xmlns:a16="http://schemas.microsoft.com/office/drawing/2014/main" id="{6A82BE78-12E0-4EEE-8B75-4492AF8926F8}"/>
              </a:ext>
            </a:extLst>
          </p:cNvPr>
          <p:cNvSpPr>
            <a:spLocks noGrp="1"/>
          </p:cNvSpPr>
          <p:nvPr>
            <p:ph idx="1"/>
          </p:nvPr>
        </p:nvSpPr>
        <p:spPr/>
        <p:txBody>
          <a:bodyPr/>
          <a:lstStyle/>
          <a:p>
            <a:pPr marL="0" indent="0">
              <a:buNone/>
            </a:pPr>
            <a:r>
              <a:rPr lang="de-CH" sz="2000" b="1" dirty="0" err="1"/>
              <a:t>Capacity</a:t>
            </a:r>
            <a:r>
              <a:rPr lang="de-CH" sz="2000" b="1" dirty="0"/>
              <a:t> Management Information System (CMIS)</a:t>
            </a:r>
          </a:p>
        </p:txBody>
      </p:sp>
      <p:pic>
        <p:nvPicPr>
          <p:cNvPr id="2050" name="Picture 2">
            <a:extLst>
              <a:ext uri="{FF2B5EF4-FFF2-40B4-BE49-F238E27FC236}">
                <a16:creationId xmlns:a16="http://schemas.microsoft.com/office/drawing/2014/main" id="{D7319282-B17F-4F84-927D-9AC0A1BF40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142" y="2276872"/>
            <a:ext cx="8410420" cy="4127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5062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2AC13A-07F8-44EB-879D-B48DCDC9AFCE}"/>
              </a:ext>
            </a:extLst>
          </p:cNvPr>
          <p:cNvSpPr>
            <a:spLocks noGrp="1"/>
          </p:cNvSpPr>
          <p:nvPr>
            <p:ph type="title"/>
          </p:nvPr>
        </p:nvSpPr>
        <p:spPr/>
        <p:txBody>
          <a:bodyPr>
            <a:normAutofit/>
          </a:bodyPr>
          <a:lstStyle/>
          <a:p>
            <a:endParaRPr lang="de-CH" dirty="0"/>
          </a:p>
        </p:txBody>
      </p:sp>
      <p:sp>
        <p:nvSpPr>
          <p:cNvPr id="3" name="Inhaltsplatzhalter 2">
            <a:extLst>
              <a:ext uri="{FF2B5EF4-FFF2-40B4-BE49-F238E27FC236}">
                <a16:creationId xmlns:a16="http://schemas.microsoft.com/office/drawing/2014/main" id="{D64C9384-4E0E-43E4-A787-EDA6A2150015}"/>
              </a:ext>
            </a:extLst>
          </p:cNvPr>
          <p:cNvSpPr>
            <a:spLocks noGrp="1"/>
          </p:cNvSpPr>
          <p:nvPr>
            <p:ph idx="1"/>
          </p:nvPr>
        </p:nvSpPr>
        <p:spPr/>
        <p:txBody>
          <a:bodyPr/>
          <a:lstStyle/>
          <a:p>
            <a:pPr marL="0" indent="0" algn="ctr">
              <a:buNone/>
            </a:pPr>
            <a:r>
              <a:rPr lang="de-CH" sz="4000" dirty="0"/>
              <a:t>Am Fallbeispiel </a:t>
            </a:r>
          </a:p>
          <a:p>
            <a:pPr marL="0" indent="0" algn="ctr">
              <a:buNone/>
            </a:pPr>
            <a:r>
              <a:rPr lang="de-CH" sz="4000" dirty="0"/>
              <a:t>GLOBALFASHION arbeiten</a:t>
            </a:r>
          </a:p>
        </p:txBody>
      </p:sp>
    </p:spTree>
    <p:extLst>
      <p:ext uri="{BB962C8B-B14F-4D97-AF65-F5344CB8AC3E}">
        <p14:creationId xmlns:p14="http://schemas.microsoft.com/office/powerpoint/2010/main" val="384961761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8E58D1-31E7-47B7-A408-B598CBB9AA91}"/>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211AB179-15CA-44D8-983F-7A2DEFFE9EF7}"/>
              </a:ext>
            </a:extLst>
          </p:cNvPr>
          <p:cNvSpPr>
            <a:spLocks noGrp="1"/>
          </p:cNvSpPr>
          <p:nvPr>
            <p:ph idx="1"/>
          </p:nvPr>
        </p:nvSpPr>
        <p:spPr/>
        <p:txBody>
          <a:bodyPr/>
          <a:lstStyle/>
          <a:p>
            <a:pPr marL="0" indent="0">
              <a:buNone/>
            </a:pPr>
            <a:endParaRPr lang="de-CH" sz="2000" dirty="0"/>
          </a:p>
          <a:p>
            <a:pPr marL="0" indent="0">
              <a:buNone/>
            </a:pPr>
            <a:r>
              <a:rPr lang="de-CH" sz="2000" b="1" dirty="0"/>
              <a:t>Definition</a:t>
            </a:r>
          </a:p>
          <a:p>
            <a:pPr marL="0" indent="0">
              <a:buNone/>
            </a:pPr>
            <a:r>
              <a:rPr lang="de-CH" sz="2000" dirty="0"/>
              <a:t>Das Service Continuity Management (SCM) befasst sich mit der Entwicklung von Strategien, Plänen und Aktivitäten zur </a:t>
            </a:r>
            <a:r>
              <a:rPr lang="de-CH" sz="2000" dirty="0" err="1"/>
              <a:t>Wiederaufname</a:t>
            </a:r>
            <a:r>
              <a:rPr lang="de-CH" sz="2000" dirty="0"/>
              <a:t> von IT-Services im Katastrophenfall bzw. zur Aufrechterhaltung der entsprechenden Geschäftstätigkeiten.</a:t>
            </a:r>
          </a:p>
          <a:p>
            <a:pPr marL="0" indent="0">
              <a:buNone/>
            </a:pPr>
            <a:endParaRPr lang="de-CH" sz="2000" dirty="0"/>
          </a:p>
          <a:p>
            <a:pPr marL="0" indent="0">
              <a:buNone/>
            </a:pPr>
            <a:r>
              <a:rPr lang="de-CH" sz="2000" b="1" dirty="0"/>
              <a:t>Katastrophenszenarien</a:t>
            </a:r>
          </a:p>
          <a:p>
            <a:r>
              <a:rPr lang="de-CH" sz="2000" dirty="0"/>
              <a:t>Systemausfall (z.B. durch Feuer, Wasser, </a:t>
            </a:r>
            <a:r>
              <a:rPr lang="de-CH" sz="2000" dirty="0" err="1"/>
              <a:t>Erfdbeben</a:t>
            </a:r>
            <a:r>
              <a:rPr lang="de-CH" sz="2000" dirty="0"/>
              <a:t>, Sabotage </a:t>
            </a:r>
            <a:r>
              <a:rPr lang="de-CH" sz="2000" dirty="0" err="1"/>
              <a:t>ect.</a:t>
            </a:r>
            <a:r>
              <a:rPr lang="de-CH" sz="2000" dirty="0"/>
              <a:t>)</a:t>
            </a:r>
          </a:p>
          <a:p>
            <a:r>
              <a:rPr lang="de-CH" sz="2000" dirty="0"/>
              <a:t>Mitarbeiterausfall im grossen Umfang (z.B. Pandemie, Streiks </a:t>
            </a:r>
            <a:r>
              <a:rPr lang="de-CH" sz="2000" dirty="0" err="1"/>
              <a:t>ect.</a:t>
            </a:r>
            <a:r>
              <a:rPr lang="de-CH" sz="2000" dirty="0"/>
              <a:t>)</a:t>
            </a:r>
          </a:p>
          <a:p>
            <a:r>
              <a:rPr lang="de-CH" sz="2000" dirty="0"/>
              <a:t>Lieferantenausfall (z.B. Konkurs, Produkteinstellung </a:t>
            </a:r>
            <a:r>
              <a:rPr lang="de-CH" sz="2000" dirty="0" err="1"/>
              <a:t>ect.</a:t>
            </a:r>
            <a:r>
              <a:rPr lang="de-CH" sz="2000" dirty="0"/>
              <a:t>)</a:t>
            </a:r>
          </a:p>
        </p:txBody>
      </p:sp>
    </p:spTree>
    <p:extLst>
      <p:ext uri="{BB962C8B-B14F-4D97-AF65-F5344CB8AC3E}">
        <p14:creationId xmlns:p14="http://schemas.microsoft.com/office/powerpoint/2010/main" val="26215190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9253E4-4686-4C04-8D6D-52EA4487EE61}"/>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EDD0E347-C70A-4781-BFEC-388BC62BA999}"/>
              </a:ext>
            </a:extLst>
          </p:cNvPr>
          <p:cNvSpPr>
            <a:spLocks noGrp="1"/>
          </p:cNvSpPr>
          <p:nvPr>
            <p:ph idx="1"/>
          </p:nvPr>
        </p:nvSpPr>
        <p:spPr/>
        <p:txBody>
          <a:bodyPr/>
          <a:lstStyle/>
          <a:p>
            <a:pPr marL="0" indent="0">
              <a:buNone/>
            </a:pPr>
            <a:endParaRPr lang="de-CH" sz="2000" dirty="0"/>
          </a:p>
          <a:p>
            <a:pPr marL="0" indent="0">
              <a:buNone/>
            </a:pPr>
            <a:r>
              <a:rPr lang="de-CH" sz="2000" b="1" dirty="0"/>
              <a:t>Notfallkonzept</a:t>
            </a:r>
          </a:p>
          <a:p>
            <a:pPr marL="0" indent="0">
              <a:buNone/>
            </a:pPr>
            <a:r>
              <a:rPr lang="de-CH" sz="2000" dirty="0"/>
              <a:t>Besteht aus zwei Komponenten:</a:t>
            </a:r>
          </a:p>
          <a:p>
            <a:pPr algn="l">
              <a:buFont typeface="Arial" panose="020B0604020202020204" pitchFamily="34" charset="0"/>
              <a:buChar char="•"/>
            </a:pPr>
            <a:r>
              <a:rPr lang="de-DE" sz="2000" dirty="0"/>
              <a:t>einem </a:t>
            </a:r>
            <a:r>
              <a:rPr lang="de-DE" sz="2000" b="1" dirty="0"/>
              <a:t>Notfallvorsorgekonzept</a:t>
            </a:r>
            <a:r>
              <a:rPr lang="de-DE" sz="2000" dirty="0"/>
              <a:t> für den präventiven Schutz gegen Notfälle und deren Auswirkungen sowie</a:t>
            </a:r>
          </a:p>
          <a:p>
            <a:pPr algn="l">
              <a:buFont typeface="Arial" panose="020B0604020202020204" pitchFamily="34" charset="0"/>
              <a:buChar char="•"/>
            </a:pPr>
            <a:r>
              <a:rPr lang="de-DE" sz="2000" dirty="0"/>
              <a:t>einem </a:t>
            </a:r>
            <a:r>
              <a:rPr lang="de-DE" sz="2000" b="1" dirty="0"/>
              <a:t>Notfallhandbuch</a:t>
            </a:r>
            <a:r>
              <a:rPr lang="de-DE" sz="2000" dirty="0"/>
              <a:t> mit Handlungsanleitungen für Notfälle und Krisen.</a:t>
            </a:r>
          </a:p>
          <a:p>
            <a:pPr marL="0" indent="0">
              <a:buNone/>
            </a:pPr>
            <a:endParaRPr lang="de-CH" sz="2000" dirty="0"/>
          </a:p>
          <a:p>
            <a:pPr marL="0" indent="0">
              <a:buNone/>
            </a:pPr>
            <a:r>
              <a:rPr lang="de-CH" sz="2000" b="1" dirty="0"/>
              <a:t>Planungsschritte auf dem Weg zu diesen Dokumenten</a:t>
            </a:r>
          </a:p>
          <a:p>
            <a:pPr marL="0" indent="0">
              <a:buNone/>
            </a:pPr>
            <a:endParaRPr lang="de-CH" sz="2000" dirty="0"/>
          </a:p>
        </p:txBody>
      </p:sp>
      <p:pic>
        <p:nvPicPr>
          <p:cNvPr id="3074" name="Picture 2" descr="Schritt 1 bei der Notfallvorsorge-Konzeption - die Business Impact Analyse">
            <a:extLst>
              <a:ext uri="{FF2B5EF4-FFF2-40B4-BE49-F238E27FC236}">
                <a16:creationId xmlns:a16="http://schemas.microsoft.com/office/drawing/2014/main" id="{134F2B24-0E80-4D7E-BC49-E49C5680CD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869160"/>
            <a:ext cx="2244460"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96777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493EB0-E778-405D-BE70-1C02C8377EDE}"/>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126D89E9-9D5D-45DB-A3A1-BBEF434F2305}"/>
              </a:ext>
            </a:extLst>
          </p:cNvPr>
          <p:cNvSpPr>
            <a:spLocks noGrp="1"/>
          </p:cNvSpPr>
          <p:nvPr>
            <p:ph idx="1"/>
          </p:nvPr>
        </p:nvSpPr>
        <p:spPr/>
        <p:txBody>
          <a:bodyPr/>
          <a:lstStyle/>
          <a:p>
            <a:pPr marL="0" indent="0">
              <a:buNone/>
            </a:pPr>
            <a:endParaRPr lang="de-CH" sz="2000" dirty="0"/>
          </a:p>
          <a:p>
            <a:pPr marL="0" indent="0">
              <a:buNone/>
            </a:pPr>
            <a:r>
              <a:rPr lang="de-CH" sz="2000" b="1" dirty="0"/>
              <a:t>Business Impact Analyse</a:t>
            </a:r>
          </a:p>
          <a:p>
            <a:pPr marL="0" indent="0">
              <a:buNone/>
            </a:pPr>
            <a:r>
              <a:rPr lang="de-CH" sz="1800" dirty="0"/>
              <a:t>Aufgabe der Business Impact Analyse ist es, zu untersuchen, wie gravierend sich Ausfälle von Prozessen und Ressourcen auswirken können. Das Ergebnis gibt Aufschluss darüber, welche Prozesse und Ressourcen besonders abzusichern sind, damit eine Institution auch in Krisen und Notfällen ihre wichtigsten Ziele und Aufgaben erfüllen kann.</a:t>
            </a:r>
          </a:p>
          <a:p>
            <a:pPr marL="0" indent="0">
              <a:buNone/>
            </a:pPr>
            <a:endParaRPr lang="de-CH" sz="1800" dirty="0"/>
          </a:p>
        </p:txBody>
      </p:sp>
      <p:pic>
        <p:nvPicPr>
          <p:cNvPr id="4098" name="Picture 2">
            <a:extLst>
              <a:ext uri="{FF2B5EF4-FFF2-40B4-BE49-F238E27FC236}">
                <a16:creationId xmlns:a16="http://schemas.microsoft.com/office/drawing/2014/main" id="{3BABA073-78A4-48B9-B56B-11ED095DF5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 t="11556" r="5000" b="10850"/>
          <a:stretch/>
        </p:blipFill>
        <p:spPr bwMode="auto">
          <a:xfrm>
            <a:off x="539552" y="4005064"/>
            <a:ext cx="822960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6799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58ED0D-4992-4459-A673-18E57A51DF2C}"/>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A8EB1012-109F-455D-AAED-C4DFF548969A}"/>
              </a:ext>
            </a:extLst>
          </p:cNvPr>
          <p:cNvSpPr>
            <a:spLocks noGrp="1"/>
          </p:cNvSpPr>
          <p:nvPr>
            <p:ph idx="1"/>
          </p:nvPr>
        </p:nvSpPr>
        <p:spPr/>
        <p:txBody>
          <a:bodyPr/>
          <a:lstStyle/>
          <a:p>
            <a:pPr marL="0" indent="0">
              <a:buNone/>
            </a:pPr>
            <a:endParaRPr lang="de-CH" sz="2000" dirty="0"/>
          </a:p>
          <a:p>
            <a:pPr marL="0" indent="0">
              <a:buNone/>
            </a:pPr>
            <a:r>
              <a:rPr lang="de-CH" sz="2000" b="1" dirty="0"/>
              <a:t>Risiken analysieren</a:t>
            </a:r>
          </a:p>
          <a:p>
            <a:pPr marL="0" indent="0">
              <a:buNone/>
            </a:pPr>
            <a:r>
              <a:rPr lang="de-CH" sz="2000" dirty="0"/>
              <a:t>Schritte zur Risikoanalyse:</a:t>
            </a:r>
          </a:p>
          <a:p>
            <a:pPr algn="l">
              <a:buFont typeface="Arial" panose="020B0604020202020204" pitchFamily="34" charset="0"/>
              <a:buChar char="•"/>
            </a:pPr>
            <a:r>
              <a:rPr lang="de-DE" sz="2000" b="1" dirty="0"/>
              <a:t>Risikoidentifikation</a:t>
            </a:r>
            <a:r>
              <a:rPr lang="de-DE" sz="2000" dirty="0"/>
              <a:t> (Welche Risiken bestehen?)</a:t>
            </a:r>
          </a:p>
          <a:p>
            <a:pPr algn="l">
              <a:buFont typeface="Arial" panose="020B0604020202020204" pitchFamily="34" charset="0"/>
              <a:buChar char="•"/>
            </a:pPr>
            <a:r>
              <a:rPr lang="de-DE" sz="2000" b="1" dirty="0"/>
              <a:t>Risikobewertung</a:t>
            </a:r>
            <a:r>
              <a:rPr lang="de-DE" sz="2000" dirty="0"/>
              <a:t> (Wie schwerwiegend sind diese Risiken?)</a:t>
            </a:r>
          </a:p>
          <a:p>
            <a:pPr algn="l">
              <a:buFont typeface="Arial" panose="020B0604020202020204" pitchFamily="34" charset="0"/>
              <a:buChar char="•"/>
            </a:pPr>
            <a:r>
              <a:rPr lang="de-DE" sz="2000" b="1" dirty="0"/>
              <a:t>Bildung von Risikoszenarien </a:t>
            </a:r>
            <a:r>
              <a:rPr lang="de-DE" sz="2000" dirty="0"/>
              <a:t>(Wie können die Risiken gruppiert werden?)</a:t>
            </a:r>
          </a:p>
          <a:p>
            <a:pPr algn="l">
              <a:buFont typeface="Arial" panose="020B0604020202020204" pitchFamily="34" charset="0"/>
              <a:buChar char="•"/>
            </a:pPr>
            <a:r>
              <a:rPr lang="de-DE" sz="2000" b="1" dirty="0"/>
              <a:t>Wahl der Risikostrategien </a:t>
            </a:r>
            <a:r>
              <a:rPr lang="de-DE" sz="2000" dirty="0"/>
              <a:t>(Wie ist mit den ermittelten Risiken zu verfahren?)</a:t>
            </a:r>
          </a:p>
          <a:p>
            <a:pPr marL="0" indent="0">
              <a:buNone/>
            </a:pPr>
            <a:endParaRPr lang="de-CH" sz="2000" dirty="0"/>
          </a:p>
        </p:txBody>
      </p:sp>
    </p:spTree>
    <p:extLst>
      <p:ext uri="{BB962C8B-B14F-4D97-AF65-F5344CB8AC3E}">
        <p14:creationId xmlns:p14="http://schemas.microsoft.com/office/powerpoint/2010/main" val="143096751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0B9AA7-2570-457B-BB7F-8E931DDBA56B}"/>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7E2EC5AA-71F5-4425-938A-2DFD0350B48A}"/>
              </a:ext>
            </a:extLst>
          </p:cNvPr>
          <p:cNvSpPr>
            <a:spLocks noGrp="1"/>
          </p:cNvSpPr>
          <p:nvPr>
            <p:ph idx="1"/>
          </p:nvPr>
        </p:nvSpPr>
        <p:spPr/>
        <p:txBody>
          <a:bodyPr/>
          <a:lstStyle/>
          <a:p>
            <a:pPr marL="0" indent="0">
              <a:buNone/>
            </a:pPr>
            <a:endParaRPr lang="de-CH" sz="2000" dirty="0"/>
          </a:p>
          <a:p>
            <a:pPr marL="0" indent="0">
              <a:buNone/>
            </a:pPr>
            <a:r>
              <a:rPr lang="de-CH" sz="2000" b="1" dirty="0"/>
              <a:t>Kontinuitätsstrategien</a:t>
            </a:r>
          </a:p>
          <a:p>
            <a:pPr marL="0" indent="0" algn="l">
              <a:buNone/>
            </a:pPr>
            <a:r>
              <a:rPr lang="de-CH" sz="2000" dirty="0"/>
              <a:t>Bei der Entwicklung von Kontinuitätsstrategien geht es nun darum, zu der Gesamtstrategie zum Notfallmanagement der Institution passende alternative Prozessabläufe auszuarbeiten, mit denen die kritische Geschäftsprozesse für den Notfall abgesichert werden können. Folgende Schritte sind hierfür erforderlich:</a:t>
            </a:r>
          </a:p>
          <a:p>
            <a:pPr algn="l">
              <a:buFont typeface="Arial" panose="020B0604020202020204" pitchFamily="34" charset="0"/>
              <a:buChar char="•"/>
            </a:pPr>
            <a:r>
              <a:rPr lang="de-CH" sz="1800" dirty="0"/>
              <a:t>Ausgangspunkt ist die in der Leitlinie zum Notfallmanagement beschriebene allgemeine Kontinuitätsstrategie der Institution.</a:t>
            </a:r>
          </a:p>
          <a:p>
            <a:pPr algn="l">
              <a:buFont typeface="Arial" panose="020B0604020202020204" pitchFamily="34" charset="0"/>
              <a:buChar char="•"/>
            </a:pPr>
            <a:r>
              <a:rPr lang="de-CH" sz="1800" dirty="0"/>
              <a:t>Ausgehend davon sind für die kritische Prozesse Strategieoptionen zu entwickeln.</a:t>
            </a:r>
          </a:p>
          <a:p>
            <a:pPr algn="l">
              <a:buFont typeface="Arial" panose="020B0604020202020204" pitchFamily="34" charset="0"/>
              <a:buChar char="•"/>
            </a:pPr>
            <a:r>
              <a:rPr lang="de-CH" sz="1800" dirty="0"/>
              <a:t>Die entwickelten Optionen werden mittels einer Kosten-Nutzen-Analyse bewertet.</a:t>
            </a:r>
          </a:p>
          <a:p>
            <a:pPr algn="l">
              <a:buFont typeface="Arial" panose="020B0604020202020204" pitchFamily="34" charset="0"/>
              <a:buChar char="•"/>
            </a:pPr>
            <a:r>
              <a:rPr lang="de-CH" sz="1800" dirty="0"/>
              <a:t>Auf der Grundlage dieser Untersuchungen sind die tatsächlich einzuschlagenden Kontinuitätsstrategien für die betrachteten Prozesse auszuwählen.</a:t>
            </a:r>
          </a:p>
          <a:p>
            <a:pPr marL="0" indent="0">
              <a:buNone/>
            </a:pPr>
            <a:endParaRPr lang="de-CH" sz="2000" dirty="0"/>
          </a:p>
        </p:txBody>
      </p:sp>
    </p:spTree>
    <p:extLst>
      <p:ext uri="{BB962C8B-B14F-4D97-AF65-F5344CB8AC3E}">
        <p14:creationId xmlns:p14="http://schemas.microsoft.com/office/powerpoint/2010/main" val="256472604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9A897-7071-4627-AE2F-9A5677DAB6B6}"/>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549BF398-9284-41EF-ACEF-6D97AC97E201}"/>
              </a:ext>
            </a:extLst>
          </p:cNvPr>
          <p:cNvSpPr>
            <a:spLocks noGrp="1"/>
          </p:cNvSpPr>
          <p:nvPr>
            <p:ph idx="1"/>
          </p:nvPr>
        </p:nvSpPr>
        <p:spPr/>
        <p:txBody>
          <a:bodyPr/>
          <a:lstStyle/>
          <a:p>
            <a:pPr marL="0" indent="0">
              <a:buNone/>
            </a:pPr>
            <a:endParaRPr lang="de-CH" sz="2000" b="1" dirty="0"/>
          </a:p>
          <a:p>
            <a:pPr marL="0" indent="0">
              <a:buNone/>
            </a:pPr>
            <a:r>
              <a:rPr lang="de-CH" sz="2000" b="1" dirty="0"/>
              <a:t>Kontinuitätsstrategien Beispiel</a:t>
            </a:r>
            <a:endParaRPr lang="de-CH" sz="2000" dirty="0"/>
          </a:p>
        </p:txBody>
      </p:sp>
      <p:pic>
        <p:nvPicPr>
          <p:cNvPr id="5" name="Grafik 4">
            <a:extLst>
              <a:ext uri="{FF2B5EF4-FFF2-40B4-BE49-F238E27FC236}">
                <a16:creationId xmlns:a16="http://schemas.microsoft.com/office/drawing/2014/main" id="{332957D7-70F7-49E2-8A72-C30B5254C570}"/>
              </a:ext>
            </a:extLst>
          </p:cNvPr>
          <p:cNvPicPr>
            <a:picLocks noChangeAspect="1"/>
          </p:cNvPicPr>
          <p:nvPr/>
        </p:nvPicPr>
        <p:blipFill>
          <a:blip r:embed="rId2"/>
          <a:stretch>
            <a:fillRect/>
          </a:stretch>
        </p:blipFill>
        <p:spPr>
          <a:xfrm>
            <a:off x="1161964" y="2477802"/>
            <a:ext cx="6984776" cy="4371715"/>
          </a:xfrm>
          <a:prstGeom prst="rect">
            <a:avLst/>
          </a:prstGeom>
        </p:spPr>
      </p:pic>
    </p:spTree>
    <p:extLst>
      <p:ext uri="{BB962C8B-B14F-4D97-AF65-F5344CB8AC3E}">
        <p14:creationId xmlns:p14="http://schemas.microsoft.com/office/powerpoint/2010/main" val="146467397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3A6C47-B0C2-4A1A-8113-CB78B72A078A}"/>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4D37975C-9C3F-4EA6-837F-A558E7D9BB7B}"/>
              </a:ext>
            </a:extLst>
          </p:cNvPr>
          <p:cNvSpPr>
            <a:spLocks noGrp="1"/>
          </p:cNvSpPr>
          <p:nvPr>
            <p:ph idx="1"/>
          </p:nvPr>
        </p:nvSpPr>
        <p:spPr/>
        <p:txBody>
          <a:bodyPr/>
          <a:lstStyle/>
          <a:p>
            <a:pPr marL="0" indent="0">
              <a:buNone/>
            </a:pPr>
            <a:endParaRPr lang="de-CH" sz="2000" dirty="0"/>
          </a:p>
          <a:p>
            <a:pPr marL="0" indent="0">
              <a:buNone/>
            </a:pPr>
            <a:r>
              <a:rPr lang="de-CH" sz="2000" b="1" dirty="0"/>
              <a:t>Notfallvorsorgekonzept</a:t>
            </a:r>
          </a:p>
          <a:p>
            <a:pPr marL="0" indent="0">
              <a:buNone/>
            </a:pPr>
            <a:r>
              <a:rPr lang="de-CH" sz="1800" dirty="0"/>
              <a:t>In einem Notfallvorsorgekonzept werden die geplanten Präventionsmaßnahmen und Kontinuitätsstrategien detailliert und konkretisiert.</a:t>
            </a:r>
          </a:p>
          <a:p>
            <a:pPr marL="0" indent="0">
              <a:buNone/>
            </a:pPr>
            <a:endParaRPr lang="de-CH" sz="800" dirty="0"/>
          </a:p>
          <a:p>
            <a:pPr marL="0" indent="0">
              <a:buNone/>
            </a:pPr>
            <a:r>
              <a:rPr lang="de-CH" sz="2000" b="1" dirty="0"/>
              <a:t>Inhalt</a:t>
            </a:r>
          </a:p>
          <a:p>
            <a:r>
              <a:rPr lang="de-CH" sz="1800" dirty="0"/>
              <a:t>Wie ist das Notfallmanagement organisiert und welches Vorgehensmodell wurde gewählt?</a:t>
            </a:r>
          </a:p>
          <a:p>
            <a:r>
              <a:rPr lang="de-CH" sz="1800" dirty="0"/>
              <a:t>Welche Ergebnisse hatten die Teilschritte bei der Notfallvorsorge-Konzeption?</a:t>
            </a:r>
          </a:p>
          <a:p>
            <a:r>
              <a:rPr lang="de-CH" sz="1800" dirty="0"/>
              <a:t>Welche organisatorischen und technischen Maßnahmen wurden zur Notfallvorsorge getroffen?</a:t>
            </a:r>
          </a:p>
          <a:p>
            <a:r>
              <a:rPr lang="de-CH" sz="1800" dirty="0"/>
              <a:t>Wie wird dafür gesorgt, dass das Notfallmanagement nachhaltig in die Kultur einer Behörde oder eines Unternehmens verankert ist?</a:t>
            </a:r>
          </a:p>
          <a:p>
            <a:r>
              <a:rPr lang="de-CH" sz="1800" dirty="0"/>
              <a:t>Mit welchen Vorkehrungen wird das Notfallmanagement kontrolliert und verbessert?</a:t>
            </a:r>
          </a:p>
        </p:txBody>
      </p:sp>
    </p:spTree>
    <p:extLst>
      <p:ext uri="{BB962C8B-B14F-4D97-AF65-F5344CB8AC3E}">
        <p14:creationId xmlns:p14="http://schemas.microsoft.com/office/powerpoint/2010/main" val="33107518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89B4E6-F862-4D13-821E-3CA8BCCB8DB3}"/>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0E48F94A-5B47-44CE-BEA9-68EE1759697C}"/>
              </a:ext>
            </a:extLst>
          </p:cNvPr>
          <p:cNvSpPr>
            <a:spLocks noGrp="1"/>
          </p:cNvSpPr>
          <p:nvPr>
            <p:ph idx="1"/>
          </p:nvPr>
        </p:nvSpPr>
        <p:spPr>
          <a:xfrm>
            <a:off x="457200" y="1600200"/>
            <a:ext cx="8507288" cy="4525963"/>
          </a:xfrm>
        </p:spPr>
        <p:txBody>
          <a:bodyPr/>
          <a:lstStyle/>
          <a:p>
            <a:pPr marL="0" indent="0">
              <a:buNone/>
            </a:pPr>
            <a:endParaRPr lang="de-CH" sz="2000" dirty="0"/>
          </a:p>
          <a:p>
            <a:pPr marL="0" indent="0">
              <a:buNone/>
            </a:pPr>
            <a:r>
              <a:rPr lang="de-CH" sz="2000" b="1" dirty="0"/>
              <a:t>Notfälle bewältigen</a:t>
            </a:r>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r>
              <a:rPr lang="de-CH" sz="2000" b="1" dirty="0"/>
              <a:t>Dazu wird benötigt</a:t>
            </a:r>
            <a:r>
              <a:rPr lang="de-CH" sz="2000" dirty="0"/>
              <a:t>: Krisenstab, Krisenkommunikation, Notfallhandbuch</a:t>
            </a:r>
          </a:p>
          <a:p>
            <a:pPr marL="0" indent="0">
              <a:buNone/>
            </a:pPr>
            <a:endParaRPr lang="de-CH" sz="2000" dirty="0"/>
          </a:p>
        </p:txBody>
      </p:sp>
      <p:pic>
        <p:nvPicPr>
          <p:cNvPr id="9218" name="Picture 2" descr="Ablauf der Notfallbewältigung">
            <a:extLst>
              <a:ext uri="{FF2B5EF4-FFF2-40B4-BE49-F238E27FC236}">
                <a16:creationId xmlns:a16="http://schemas.microsoft.com/office/drawing/2014/main" id="{D4D681A1-6BF2-48DC-AE87-ADAC35FE6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2348880"/>
            <a:ext cx="5715000" cy="381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0095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38946-B50D-490A-8C4C-6A9FAFE5AB50}"/>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8F13A936-3080-4F54-98AC-C0EE177D00FB}"/>
              </a:ext>
            </a:extLst>
          </p:cNvPr>
          <p:cNvSpPr>
            <a:spLocks noGrp="1"/>
          </p:cNvSpPr>
          <p:nvPr>
            <p:ph idx="1"/>
          </p:nvPr>
        </p:nvSpPr>
        <p:spPr/>
        <p:txBody>
          <a:bodyPr/>
          <a:lstStyle/>
          <a:p>
            <a:pPr marL="0" indent="0">
              <a:buNone/>
            </a:pPr>
            <a:endParaRPr lang="de-CH" sz="2000" dirty="0"/>
          </a:p>
          <a:p>
            <a:pPr marL="0" indent="0">
              <a:buNone/>
            </a:pPr>
            <a:r>
              <a:rPr lang="de-CH" sz="2000" b="1" dirty="0"/>
              <a:t>Krisenstab</a:t>
            </a:r>
          </a:p>
          <a:p>
            <a:pPr marL="0" indent="0">
              <a:buNone/>
            </a:pPr>
            <a:r>
              <a:rPr lang="de-CH" sz="2000" b="0" i="0" dirty="0">
                <a:solidFill>
                  <a:srgbClr val="393F46"/>
                </a:solidFill>
                <a:effectLst/>
                <a:latin typeface="bundessansweb"/>
              </a:rPr>
              <a:t>Notfälle, Krisen und Katastrophen erfordern rasche und zielgerichtete Entscheidungen in einer Weise, die übliche organisatorische Prozesse und Strukturen überfordert. Daher werden </a:t>
            </a:r>
            <a:r>
              <a:rPr lang="de-CH" sz="2000" b="1" i="0" dirty="0">
                <a:solidFill>
                  <a:srgbClr val="393F46"/>
                </a:solidFill>
                <a:effectLst/>
                <a:latin typeface="bundessansweb"/>
              </a:rPr>
              <a:t>speziell zusammengesetzte</a:t>
            </a:r>
            <a:r>
              <a:rPr lang="de-CH" sz="2000" b="0" i="0" dirty="0">
                <a:solidFill>
                  <a:srgbClr val="393F46"/>
                </a:solidFill>
                <a:effectLst/>
                <a:latin typeface="bundessansweb"/>
              </a:rPr>
              <a:t> und mit </a:t>
            </a:r>
            <a:r>
              <a:rPr lang="de-CH" sz="2000" b="1" i="0" dirty="0">
                <a:solidFill>
                  <a:srgbClr val="393F46"/>
                </a:solidFill>
                <a:effectLst/>
                <a:latin typeface="bundessansweb"/>
              </a:rPr>
              <a:t>besonderen Befugnissen</a:t>
            </a:r>
            <a:r>
              <a:rPr lang="de-CH" sz="2000" b="0" i="0" dirty="0">
                <a:solidFill>
                  <a:srgbClr val="393F46"/>
                </a:solidFill>
                <a:effectLst/>
                <a:latin typeface="bundessansweb"/>
              </a:rPr>
              <a:t> ausgestattete </a:t>
            </a:r>
            <a:r>
              <a:rPr lang="de-CH" sz="2000" b="1" i="0" dirty="0">
                <a:solidFill>
                  <a:srgbClr val="393F46"/>
                </a:solidFill>
                <a:effectLst/>
                <a:latin typeface="bundessansweb"/>
              </a:rPr>
              <a:t>Krisenstäbe</a:t>
            </a:r>
            <a:r>
              <a:rPr lang="de-CH" sz="2000" b="0" i="0" dirty="0">
                <a:solidFill>
                  <a:srgbClr val="393F46"/>
                </a:solidFill>
                <a:effectLst/>
                <a:latin typeface="bundessansweb"/>
              </a:rPr>
              <a:t> einberufen, um die Bewältigung dieser Ausnahmesituationen zu leiten. Ein solches Gremium wird eingesetzt, sobald ein Vorfall hinreichend gravierend erscheint, seine Tätigkeit endet, sobald die Notfallsituation bereinigt ist.</a:t>
            </a:r>
            <a:endParaRPr lang="de-CH" sz="2000" dirty="0"/>
          </a:p>
        </p:txBody>
      </p:sp>
      <p:pic>
        <p:nvPicPr>
          <p:cNvPr id="6146" name="Picture 2">
            <a:extLst>
              <a:ext uri="{FF2B5EF4-FFF2-40B4-BE49-F238E27FC236}">
                <a16:creationId xmlns:a16="http://schemas.microsoft.com/office/drawing/2014/main" id="{7CE46B96-5543-4323-919D-CAE40ADD26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 t="21277" r="5900" b="16824"/>
          <a:stretch/>
        </p:blipFill>
        <p:spPr bwMode="auto">
          <a:xfrm>
            <a:off x="580728" y="4797152"/>
            <a:ext cx="8147248" cy="1477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7578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016F-CAB2-42A0-B9F9-AFE45D13B3FA}"/>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6D311B79-C519-4F3D-BCA4-E0D4B1E873A2}"/>
              </a:ext>
            </a:extLst>
          </p:cNvPr>
          <p:cNvSpPr>
            <a:spLocks noGrp="1"/>
          </p:cNvSpPr>
          <p:nvPr>
            <p:ph idx="1"/>
          </p:nvPr>
        </p:nvSpPr>
        <p:spPr/>
        <p:txBody>
          <a:bodyPr/>
          <a:lstStyle/>
          <a:p>
            <a:pPr marL="0" indent="0">
              <a:buNone/>
            </a:pPr>
            <a:endParaRPr lang="de-CH" sz="2000" dirty="0"/>
          </a:p>
          <a:p>
            <a:pPr marL="0" indent="0">
              <a:buNone/>
            </a:pPr>
            <a:r>
              <a:rPr lang="de-CH" sz="2000" b="1" dirty="0"/>
              <a:t>Aufgaben des Krisenstabs</a:t>
            </a:r>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2000" dirty="0"/>
          </a:p>
          <a:p>
            <a:pPr marL="0" indent="0">
              <a:buNone/>
            </a:pPr>
            <a:endParaRPr lang="de-CH" sz="1400" dirty="0"/>
          </a:p>
          <a:p>
            <a:pPr marL="0" indent="0">
              <a:buNone/>
            </a:pPr>
            <a:r>
              <a:rPr lang="de-CH" sz="2000" b="1" dirty="0"/>
              <a:t>Krisenkommunikation</a:t>
            </a:r>
          </a:p>
          <a:p>
            <a:r>
              <a:rPr lang="de-CH" sz="1800" dirty="0"/>
              <a:t>Informieren Sie rechtzeitig!</a:t>
            </a:r>
          </a:p>
          <a:p>
            <a:r>
              <a:rPr lang="de-CH" sz="1800" dirty="0"/>
              <a:t>Informieren Sie </a:t>
            </a:r>
            <a:r>
              <a:rPr lang="de-CH" sz="1800" dirty="0" err="1"/>
              <a:t>wahrheisgemäss</a:t>
            </a:r>
            <a:r>
              <a:rPr lang="de-CH" sz="1800" dirty="0"/>
              <a:t>!</a:t>
            </a:r>
          </a:p>
          <a:p>
            <a:r>
              <a:rPr lang="de-CH" sz="1800" dirty="0"/>
              <a:t>Informieren Sie sachlich und vermeiden Sie Spekulationen!</a:t>
            </a:r>
          </a:p>
          <a:p>
            <a:r>
              <a:rPr lang="de-CH" sz="1800" dirty="0"/>
              <a:t>Informieren Sie verständlich!</a:t>
            </a:r>
          </a:p>
        </p:txBody>
      </p:sp>
      <p:pic>
        <p:nvPicPr>
          <p:cNvPr id="5" name="Picture 2" descr="Aufgaben des Krisenstabs">
            <a:extLst>
              <a:ext uri="{FF2B5EF4-FFF2-40B4-BE49-F238E27FC236}">
                <a16:creationId xmlns:a16="http://schemas.microsoft.com/office/drawing/2014/main" id="{418F49CE-25DE-43CE-8932-22100F0D4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348880"/>
            <a:ext cx="3888432" cy="2751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62070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8A4317-8336-4185-B829-613D9B3D9FD6}"/>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66E46C41-D6E8-461E-BCD6-517CB6098F2B}"/>
              </a:ext>
            </a:extLst>
          </p:cNvPr>
          <p:cNvSpPr>
            <a:spLocks noGrp="1"/>
          </p:cNvSpPr>
          <p:nvPr>
            <p:ph idx="1"/>
          </p:nvPr>
        </p:nvSpPr>
        <p:spPr/>
        <p:txBody>
          <a:bodyPr/>
          <a:lstStyle/>
          <a:p>
            <a:pPr marL="0" indent="0">
              <a:buNone/>
            </a:pPr>
            <a:endParaRPr lang="de-CH" sz="2000" dirty="0"/>
          </a:p>
          <a:p>
            <a:pPr marL="0" indent="0">
              <a:buNone/>
            </a:pPr>
            <a:r>
              <a:rPr lang="de-CH" sz="2000" b="1" dirty="0"/>
              <a:t>Notfallhandbuch</a:t>
            </a:r>
          </a:p>
          <a:p>
            <a:pPr marL="0" indent="0">
              <a:buNone/>
            </a:pPr>
            <a:r>
              <a:rPr lang="de-CH" sz="2000" dirty="0"/>
              <a:t>Das Notfallhandbuch umfasst alle Dokumente, die eine angemessene Reaktion auf Krisen und Notfälle unterstützen sollen. Im Hinblick auf die Fortführung der Geschäftsprozesse sind insbesondere die folgenden beiden Dokumente wichtig:</a:t>
            </a:r>
          </a:p>
          <a:p>
            <a:pPr algn="l">
              <a:buFont typeface="Arial" panose="020B0604020202020204" pitchFamily="34" charset="0"/>
              <a:buChar char="•"/>
            </a:pPr>
            <a:r>
              <a:rPr lang="de-DE" sz="1800" b="1" dirty="0"/>
              <a:t>Geschäftsfortführungspläne</a:t>
            </a:r>
            <a:br>
              <a:rPr lang="de-DE" sz="1800" dirty="0"/>
            </a:br>
            <a:r>
              <a:rPr lang="de-DE" sz="1800" dirty="0"/>
              <a:t>Diese Dokumente beschreiben die Handlungsschritte für die Wiederherstellung der Geschäftsprozesse nach Krisen und Notfällen, beispielsweise die Schritte zur Inbetriebnahme eines Ausweichrechenzentrums.</a:t>
            </a:r>
          </a:p>
          <a:p>
            <a:pPr algn="l">
              <a:buFont typeface="Arial" panose="020B0604020202020204" pitchFamily="34" charset="0"/>
              <a:buChar char="•"/>
            </a:pPr>
            <a:r>
              <a:rPr lang="de-DE" sz="1800" b="1" dirty="0"/>
              <a:t>Wiederanlaufpläne</a:t>
            </a:r>
            <a:br>
              <a:rPr lang="de-DE" sz="1800" dirty="0"/>
            </a:br>
            <a:r>
              <a:rPr lang="de-DE" sz="1800" dirty="0"/>
              <a:t>Diese Dokumente beschreiben die Handlungsschritte für die Wiederherstellung oder den Wiederanlauf wichtiger Ressourcen, die Priorität, mit der diese Schritte erfolgen müssen sowie die zugehörigen Verantwortlichkeiten. </a:t>
            </a:r>
            <a:endParaRPr lang="de-CH" sz="1800" dirty="0"/>
          </a:p>
        </p:txBody>
      </p:sp>
    </p:spTree>
    <p:extLst>
      <p:ext uri="{BB962C8B-B14F-4D97-AF65-F5344CB8AC3E}">
        <p14:creationId xmlns:p14="http://schemas.microsoft.com/office/powerpoint/2010/main" val="291868836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8A4317-8336-4185-B829-613D9B3D9FD6}"/>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66E46C41-D6E8-461E-BCD6-517CB6098F2B}"/>
              </a:ext>
            </a:extLst>
          </p:cNvPr>
          <p:cNvSpPr>
            <a:spLocks noGrp="1"/>
          </p:cNvSpPr>
          <p:nvPr>
            <p:ph idx="1"/>
          </p:nvPr>
        </p:nvSpPr>
        <p:spPr/>
        <p:txBody>
          <a:bodyPr/>
          <a:lstStyle/>
          <a:p>
            <a:pPr marL="0" indent="0">
              <a:buNone/>
            </a:pPr>
            <a:endParaRPr lang="de-CH" sz="1800" dirty="0"/>
          </a:p>
          <a:p>
            <a:pPr marL="0" indent="0">
              <a:buNone/>
            </a:pPr>
            <a:r>
              <a:rPr lang="de-CH" sz="1800" b="1" dirty="0"/>
              <a:t>Weitere Dokumente</a:t>
            </a:r>
          </a:p>
          <a:p>
            <a:pPr marL="0" indent="0">
              <a:buNone/>
            </a:pPr>
            <a:r>
              <a:rPr lang="de-CH" sz="1800" b="0" i="0" dirty="0">
                <a:solidFill>
                  <a:srgbClr val="393F46"/>
                </a:solidFill>
                <a:effectLst/>
                <a:latin typeface="bundessansweb"/>
              </a:rPr>
              <a:t>Das Notfallhandbuch kann darüber hinaus die folgenden Dokumente einschließen, die thematisch eher dem allgemeinen Krisenmanagement einer Institution zugeordnet werden können:</a:t>
            </a:r>
          </a:p>
          <a:p>
            <a:pPr algn="l">
              <a:buFont typeface="Arial" panose="020B0604020202020204" pitchFamily="34" charset="0"/>
              <a:buChar char="•"/>
            </a:pPr>
            <a:r>
              <a:rPr lang="de-DE" sz="1800" b="1" i="0" dirty="0">
                <a:solidFill>
                  <a:srgbClr val="393F46"/>
                </a:solidFill>
                <a:effectLst/>
                <a:latin typeface="bundessansweb"/>
              </a:rPr>
              <a:t>Plan für die Sofortmaßnahmen</a:t>
            </a:r>
            <a:br>
              <a:rPr lang="de-DE" sz="1800" b="0" i="0" dirty="0">
                <a:solidFill>
                  <a:srgbClr val="393F46"/>
                </a:solidFill>
                <a:effectLst/>
                <a:latin typeface="bundessansweb"/>
              </a:rPr>
            </a:br>
            <a:r>
              <a:rPr lang="de-DE" sz="1800" b="0" i="0" dirty="0">
                <a:solidFill>
                  <a:srgbClr val="393F46"/>
                </a:solidFill>
                <a:effectLst/>
                <a:latin typeface="bundessansweb"/>
              </a:rPr>
              <a:t>Dieses Dokument beschreibt die ersten Schritte beim Eintreten einer Krise oder eines Notfalls. Es enthält insbesondere auch solche Maßnahmen, mit denen die Sicherheit und Unversehrtheit beteiligter Personen geschützt werden sollen.</a:t>
            </a:r>
          </a:p>
          <a:p>
            <a:pPr algn="l">
              <a:buFont typeface="Arial" panose="020B0604020202020204" pitchFamily="34" charset="0"/>
              <a:buChar char="•"/>
            </a:pPr>
            <a:r>
              <a:rPr lang="de-DE" sz="1800" b="1" i="0" dirty="0">
                <a:solidFill>
                  <a:srgbClr val="393F46"/>
                </a:solidFill>
                <a:effectLst/>
                <a:latin typeface="bundessansweb"/>
              </a:rPr>
              <a:t>Krisenstabsleitfaden</a:t>
            </a:r>
            <a:br>
              <a:rPr lang="de-DE" sz="1800" b="0" i="0" dirty="0">
                <a:solidFill>
                  <a:srgbClr val="393F46"/>
                </a:solidFill>
                <a:effectLst/>
                <a:latin typeface="bundessansweb"/>
              </a:rPr>
            </a:br>
            <a:r>
              <a:rPr lang="de-DE" sz="1800" b="0" i="0" dirty="0">
                <a:solidFill>
                  <a:srgbClr val="393F46"/>
                </a:solidFill>
                <a:effectLst/>
                <a:latin typeface="bundessansweb"/>
              </a:rPr>
              <a:t>Dieses Dokument richtet sich an die Krisenstäbe von Unternehmen und Behörden und beschreibt Ziele, Prinzipien und Rahmenbedingungen für das Krisenmanagement.</a:t>
            </a:r>
          </a:p>
          <a:p>
            <a:pPr algn="l">
              <a:buFont typeface="Arial" panose="020B0604020202020204" pitchFamily="34" charset="0"/>
              <a:buChar char="•"/>
            </a:pPr>
            <a:r>
              <a:rPr lang="de-DE" sz="1800" b="1" i="0" dirty="0">
                <a:solidFill>
                  <a:srgbClr val="393F46"/>
                </a:solidFill>
                <a:effectLst/>
                <a:latin typeface="bundessansweb"/>
              </a:rPr>
              <a:t>Krisenkommunikationsplan</a:t>
            </a:r>
            <a:br>
              <a:rPr lang="de-DE" sz="1800" b="0" i="0" dirty="0">
                <a:solidFill>
                  <a:srgbClr val="393F46"/>
                </a:solidFill>
                <a:effectLst/>
                <a:latin typeface="bundessansweb"/>
              </a:rPr>
            </a:br>
            <a:r>
              <a:rPr lang="de-DE" sz="1800" b="0" i="0" dirty="0">
                <a:solidFill>
                  <a:srgbClr val="393F46"/>
                </a:solidFill>
                <a:effectLst/>
                <a:latin typeface="bundessansweb"/>
              </a:rPr>
              <a:t>Wie ist in Krisensituationen mit Mitarbeitern und deren Angehörigen, der Öffentlichkeit und den Medien, Geschäftspartnern und Interessengruppen zu kommunizieren? Wer darf welche Informationen an wen und in welcher Art und Weise weitergeben? Diese Fragen beantwortet der Krisenkommunikationsplan.</a:t>
            </a:r>
          </a:p>
          <a:p>
            <a:pPr marL="0" indent="0">
              <a:buNone/>
            </a:pPr>
            <a:endParaRPr lang="de-CH" sz="1800" dirty="0"/>
          </a:p>
        </p:txBody>
      </p:sp>
    </p:spTree>
    <p:extLst>
      <p:ext uri="{BB962C8B-B14F-4D97-AF65-F5344CB8AC3E}">
        <p14:creationId xmlns:p14="http://schemas.microsoft.com/office/powerpoint/2010/main" val="211763636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F00E0-D4C8-46C8-AB61-7F6DF9CDA07F}"/>
              </a:ext>
            </a:extLst>
          </p:cNvPr>
          <p:cNvSpPr>
            <a:spLocks noGrp="1"/>
          </p:cNvSpPr>
          <p:nvPr>
            <p:ph type="title"/>
          </p:nvPr>
        </p:nvSpPr>
        <p:spPr/>
        <p:txBody>
          <a:bodyPr>
            <a:normAutofit fontScale="90000"/>
          </a:bodyPr>
          <a:lstStyle/>
          <a:p>
            <a:r>
              <a:rPr lang="de-CH" dirty="0"/>
              <a:t>Service Design – Service Continuity Management</a:t>
            </a:r>
          </a:p>
        </p:txBody>
      </p:sp>
      <p:sp>
        <p:nvSpPr>
          <p:cNvPr id="3" name="Inhaltsplatzhalter 2">
            <a:extLst>
              <a:ext uri="{FF2B5EF4-FFF2-40B4-BE49-F238E27FC236}">
                <a16:creationId xmlns:a16="http://schemas.microsoft.com/office/drawing/2014/main" id="{FCA82C06-6524-4EE4-9BD8-B62D19F447F2}"/>
              </a:ext>
            </a:extLst>
          </p:cNvPr>
          <p:cNvSpPr>
            <a:spLocks noGrp="1"/>
          </p:cNvSpPr>
          <p:nvPr>
            <p:ph idx="1"/>
          </p:nvPr>
        </p:nvSpPr>
        <p:spPr/>
        <p:txBody>
          <a:bodyPr/>
          <a:lstStyle/>
          <a:p>
            <a:pPr marL="0" indent="0">
              <a:buNone/>
            </a:pPr>
            <a:endParaRPr lang="de-CH" sz="2000" dirty="0"/>
          </a:p>
          <a:p>
            <a:pPr marL="0" indent="0">
              <a:buNone/>
            </a:pPr>
            <a:r>
              <a:rPr lang="de-CH" sz="2000" b="1" dirty="0"/>
              <a:t>Anforderungen</a:t>
            </a:r>
          </a:p>
          <a:p>
            <a:pPr>
              <a:buFont typeface="Wingdings" panose="05000000000000000000" pitchFamily="2" charset="2"/>
              <a:buChar char="ü"/>
            </a:pPr>
            <a:r>
              <a:rPr lang="de-CH" sz="2000" dirty="0"/>
              <a:t>Aktualität</a:t>
            </a:r>
          </a:p>
          <a:p>
            <a:pPr>
              <a:buFont typeface="Wingdings" panose="05000000000000000000" pitchFamily="2" charset="2"/>
              <a:buChar char="ü"/>
            </a:pPr>
            <a:r>
              <a:rPr lang="de-CH" sz="2000" dirty="0"/>
              <a:t>Verständlichkeit</a:t>
            </a:r>
          </a:p>
          <a:p>
            <a:pPr>
              <a:buFont typeface="Wingdings" panose="05000000000000000000" pitchFamily="2" charset="2"/>
              <a:buChar char="ü"/>
            </a:pPr>
            <a:r>
              <a:rPr lang="de-CH" sz="2000" dirty="0"/>
              <a:t>Leichte Zugänglichkeit für Berechtigte</a:t>
            </a:r>
          </a:p>
        </p:txBody>
      </p:sp>
      <p:pic>
        <p:nvPicPr>
          <p:cNvPr id="7170" name="Picture 2" descr="Suche nach dem Notfallplan">
            <a:extLst>
              <a:ext uri="{FF2B5EF4-FFF2-40B4-BE49-F238E27FC236}">
                <a16:creationId xmlns:a16="http://schemas.microsoft.com/office/drawing/2014/main" id="{06C2D187-61E7-4B80-A045-ADBACCA301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5451" y="3861048"/>
            <a:ext cx="4253097" cy="266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38971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2AC13A-07F8-44EB-879D-B48DCDC9AFCE}"/>
              </a:ext>
            </a:extLst>
          </p:cNvPr>
          <p:cNvSpPr>
            <a:spLocks noGrp="1"/>
          </p:cNvSpPr>
          <p:nvPr>
            <p:ph type="title"/>
          </p:nvPr>
        </p:nvSpPr>
        <p:spPr/>
        <p:txBody>
          <a:bodyPr>
            <a:normAutofit/>
          </a:bodyPr>
          <a:lstStyle/>
          <a:p>
            <a:endParaRPr lang="de-CH" dirty="0"/>
          </a:p>
        </p:txBody>
      </p:sp>
      <p:sp>
        <p:nvSpPr>
          <p:cNvPr id="3" name="Inhaltsplatzhalter 2">
            <a:extLst>
              <a:ext uri="{FF2B5EF4-FFF2-40B4-BE49-F238E27FC236}">
                <a16:creationId xmlns:a16="http://schemas.microsoft.com/office/drawing/2014/main" id="{D64C9384-4E0E-43E4-A787-EDA6A2150015}"/>
              </a:ext>
            </a:extLst>
          </p:cNvPr>
          <p:cNvSpPr>
            <a:spLocks noGrp="1"/>
          </p:cNvSpPr>
          <p:nvPr>
            <p:ph idx="1"/>
          </p:nvPr>
        </p:nvSpPr>
        <p:spPr/>
        <p:txBody>
          <a:bodyPr/>
          <a:lstStyle/>
          <a:p>
            <a:pPr marL="0" indent="0" algn="ctr">
              <a:buNone/>
            </a:pPr>
            <a:r>
              <a:rPr lang="de-CH" sz="4000" dirty="0"/>
              <a:t>Am Fallbeispiel </a:t>
            </a:r>
          </a:p>
          <a:p>
            <a:pPr marL="0" indent="0" algn="ctr">
              <a:buNone/>
            </a:pPr>
            <a:r>
              <a:rPr lang="de-CH" sz="4000" dirty="0"/>
              <a:t>GLOBALFASHION arbeiten</a:t>
            </a:r>
          </a:p>
        </p:txBody>
      </p:sp>
    </p:spTree>
    <p:extLst>
      <p:ext uri="{BB962C8B-B14F-4D97-AF65-F5344CB8AC3E}">
        <p14:creationId xmlns:p14="http://schemas.microsoft.com/office/powerpoint/2010/main" val="224365257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DB077B-2244-4B1E-9677-155E4364DF95}"/>
              </a:ext>
            </a:extLst>
          </p:cNvPr>
          <p:cNvSpPr>
            <a:spLocks noGrp="1"/>
          </p:cNvSpPr>
          <p:nvPr>
            <p:ph type="title"/>
          </p:nvPr>
        </p:nvSpPr>
        <p:spPr/>
        <p:txBody>
          <a:bodyPr/>
          <a:lstStyle/>
          <a:p>
            <a:r>
              <a:rPr lang="de-CH" dirty="0"/>
              <a:t>Repetitionen</a:t>
            </a:r>
          </a:p>
        </p:txBody>
      </p:sp>
      <p:sp>
        <p:nvSpPr>
          <p:cNvPr id="4" name="Inhaltsplatzhalter 2">
            <a:extLst>
              <a:ext uri="{FF2B5EF4-FFF2-40B4-BE49-F238E27FC236}">
                <a16:creationId xmlns:a16="http://schemas.microsoft.com/office/drawing/2014/main" id="{704DF351-FDDD-4CA7-865C-FF9633D73753}"/>
              </a:ext>
            </a:extLst>
          </p:cNvPr>
          <p:cNvSpPr>
            <a:spLocks noGrp="1"/>
          </p:cNvSpPr>
          <p:nvPr>
            <p:ph idx="1"/>
          </p:nvPr>
        </p:nvSpPr>
        <p:spPr>
          <a:xfrm>
            <a:off x="457200" y="1600200"/>
            <a:ext cx="8229600" cy="4525963"/>
          </a:xfrm>
        </p:spPr>
        <p:txBody>
          <a:bodyPr anchor="t"/>
          <a:lstStyle/>
          <a:p>
            <a:r>
              <a:rPr lang="de-CH" b="0" i="0" dirty="0">
                <a:effectLst/>
                <a:latin typeface="Arial"/>
                <a:cs typeface="Arial"/>
              </a:rPr>
              <a:t>Aufgabe</a:t>
            </a:r>
            <a:r>
              <a:rPr lang="de-CH" dirty="0">
                <a:latin typeface="Arial"/>
                <a:cs typeface="Arial"/>
              </a:rPr>
              <a:t> – </a:t>
            </a:r>
            <a:r>
              <a:rPr lang="de-CH" i="1" dirty="0">
                <a:latin typeface="Arial"/>
                <a:cs typeface="Arial"/>
              </a:rPr>
              <a:t>Einzelarbeit</a:t>
            </a:r>
            <a:r>
              <a:rPr lang="de-CH" dirty="0">
                <a:latin typeface="Arial"/>
                <a:cs typeface="Arial"/>
              </a:rPr>
              <a:t>:</a:t>
            </a:r>
            <a:r>
              <a:rPr lang="de-CH" b="0" i="0" dirty="0">
                <a:effectLst/>
                <a:latin typeface="Arial"/>
                <a:cs typeface="Arial"/>
              </a:rPr>
              <a:t>	</a:t>
            </a:r>
          </a:p>
          <a:p>
            <a:pPr marL="2781300" indent="-457200">
              <a:buFont typeface="+mj-lt"/>
              <a:buAutoNum type="arabicPeriod"/>
            </a:pPr>
            <a:r>
              <a:rPr lang="de-CH" sz="2000" dirty="0"/>
              <a:t>Erstellen Sie zwei Fragen über den Teil A</a:t>
            </a:r>
          </a:p>
          <a:p>
            <a:pPr marL="2781300" indent="-457200">
              <a:buFont typeface="+mj-lt"/>
              <a:buAutoNum type="arabicPeriod"/>
            </a:pPr>
            <a:r>
              <a:rPr lang="de-CH" sz="2000" dirty="0"/>
              <a:t>Erstellen Sie eine Frage über den Service Strategie Prozess, welchen Sie vorgetragen haben.</a:t>
            </a:r>
          </a:p>
          <a:p>
            <a:pPr marL="2781300" indent="-457200">
              <a:buFont typeface="+mj-lt"/>
              <a:buAutoNum type="arabicPeriod"/>
            </a:pPr>
            <a:r>
              <a:rPr lang="de-CH" sz="2000" dirty="0"/>
              <a:t>Später stellen Sie diese Fragen der Klasse und wir versuchen die Fragen zu beantworten.</a:t>
            </a:r>
          </a:p>
          <a:p>
            <a:r>
              <a:rPr lang="de-CH" dirty="0"/>
              <a:t>Zeit:		</a:t>
            </a:r>
            <a:r>
              <a:rPr lang="de-CH" sz="2000" dirty="0"/>
              <a:t>10 Minuten</a:t>
            </a:r>
          </a:p>
          <a:p>
            <a:r>
              <a:rPr lang="de-CH" dirty="0">
                <a:latin typeface="Arial"/>
                <a:cs typeface="Arial"/>
              </a:rPr>
              <a:t>Abgabe: 	</a:t>
            </a:r>
            <a:r>
              <a:rPr lang="de-CH" sz="2000" dirty="0"/>
              <a:t>Teams </a:t>
            </a:r>
            <a:r>
              <a:rPr lang="de-CH" sz="2000" dirty="0">
                <a:sym typeface="Wingdings" panose="05000000000000000000" pitchFamily="2" charset="2"/>
              </a:rPr>
              <a:t> </a:t>
            </a:r>
            <a:r>
              <a:rPr lang="de-CH" sz="2000" dirty="0" err="1">
                <a:sym typeface="Wingdings" panose="05000000000000000000" pitchFamily="2" charset="2"/>
              </a:rPr>
              <a:t>K</a:t>
            </a:r>
            <a:r>
              <a:rPr lang="de-CH" sz="2000" dirty="0" err="1"/>
              <a:t>urznotitzen</a:t>
            </a:r>
            <a:r>
              <a:rPr lang="de-CH" sz="2000" dirty="0"/>
              <a:t> </a:t>
            </a:r>
            <a:r>
              <a:rPr lang="de-CH" sz="2000" dirty="0">
                <a:sym typeface="Wingdings" panose="05000000000000000000" pitchFamily="2" charset="2"/>
              </a:rPr>
              <a:t> _</a:t>
            </a:r>
            <a:r>
              <a:rPr lang="de-CH" sz="2000" dirty="0" err="1">
                <a:sym typeface="Wingdings" panose="05000000000000000000" pitchFamily="2" charset="2"/>
              </a:rPr>
              <a:t>Collaboration</a:t>
            </a:r>
            <a:r>
              <a:rPr lang="de-CH" sz="2000" dirty="0">
                <a:sym typeface="Wingdings" panose="05000000000000000000" pitchFamily="2" charset="2"/>
              </a:rPr>
              <a:t> 			Space </a:t>
            </a:r>
            <a:r>
              <a:rPr lang="de-CH" sz="2000" dirty="0"/>
              <a:t> Repetition Teil B</a:t>
            </a:r>
            <a:r>
              <a:rPr lang="de-CH" sz="1800" dirty="0">
                <a:latin typeface="Arial"/>
                <a:cs typeface="Arial"/>
              </a:rPr>
              <a:t>			.</a:t>
            </a:r>
          </a:p>
        </p:txBody>
      </p:sp>
    </p:spTree>
    <p:extLst>
      <p:ext uri="{BB962C8B-B14F-4D97-AF65-F5344CB8AC3E}">
        <p14:creationId xmlns:p14="http://schemas.microsoft.com/office/powerpoint/2010/main" val="28848851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54D3D-0EB9-4896-B8B3-87E13B07F33F}"/>
              </a:ext>
            </a:extLst>
          </p:cNvPr>
          <p:cNvSpPr>
            <a:spLocks noGrp="1"/>
          </p:cNvSpPr>
          <p:nvPr>
            <p:ph type="title"/>
          </p:nvPr>
        </p:nvSpPr>
        <p:spPr/>
        <p:txBody>
          <a:bodyPr/>
          <a:lstStyle/>
          <a:p>
            <a:r>
              <a:rPr lang="de-CH" dirty="0"/>
              <a:t>Tag 6 - Zusammenfassung</a:t>
            </a:r>
          </a:p>
        </p:txBody>
      </p:sp>
      <p:sp>
        <p:nvSpPr>
          <p:cNvPr id="3" name="Inhaltsplatzhalter 2">
            <a:extLst>
              <a:ext uri="{FF2B5EF4-FFF2-40B4-BE49-F238E27FC236}">
                <a16:creationId xmlns:a16="http://schemas.microsoft.com/office/drawing/2014/main" id="{03DC7215-14F0-49C8-B96F-206A39A46B6A}"/>
              </a:ext>
            </a:extLst>
          </p:cNvPr>
          <p:cNvSpPr>
            <a:spLocks noGrp="1"/>
          </p:cNvSpPr>
          <p:nvPr>
            <p:ph idx="1"/>
          </p:nvPr>
        </p:nvSpPr>
        <p:spPr/>
        <p:txBody>
          <a:bodyPr/>
          <a:lstStyle/>
          <a:p>
            <a:pPr marL="0" indent="0">
              <a:buNone/>
            </a:pPr>
            <a:r>
              <a:rPr lang="de-CH" sz="2000" b="1" dirty="0"/>
              <a:t>SLA entwerfen</a:t>
            </a:r>
          </a:p>
          <a:p>
            <a:pPr marL="0" indent="0">
              <a:buNone/>
            </a:pPr>
            <a:r>
              <a:rPr lang="de-CH" sz="2000" dirty="0" err="1"/>
              <a:t>Singel</a:t>
            </a:r>
            <a:r>
              <a:rPr lang="de-CH" sz="2000" dirty="0"/>
              <a:t> Point </a:t>
            </a:r>
            <a:r>
              <a:rPr lang="de-CH" sz="2000" dirty="0" err="1"/>
              <a:t>of</a:t>
            </a:r>
            <a:r>
              <a:rPr lang="de-CH" sz="2000" dirty="0"/>
              <a:t> </a:t>
            </a:r>
            <a:r>
              <a:rPr lang="de-CH" sz="2000" dirty="0" err="1"/>
              <a:t>Failure</a:t>
            </a:r>
            <a:r>
              <a:rPr lang="de-CH" sz="2000" dirty="0"/>
              <a:t> (</a:t>
            </a:r>
            <a:r>
              <a:rPr lang="de-CH" sz="2000" dirty="0" err="1"/>
              <a:t>SPoF</a:t>
            </a:r>
            <a:r>
              <a:rPr lang="de-CH" sz="2000" dirty="0"/>
              <a:t>), Verfügbarkeiten berechnen, Kennzahlen (MTTR/MTBF/MTBSI), Pönale, Kapazitäten</a:t>
            </a:r>
          </a:p>
          <a:p>
            <a:pPr marL="0" indent="0">
              <a:buNone/>
            </a:pPr>
            <a:r>
              <a:rPr lang="de-CH" sz="2000" b="1" dirty="0" err="1"/>
              <a:t>Capacity</a:t>
            </a:r>
            <a:r>
              <a:rPr lang="de-CH" sz="2000" b="1" dirty="0"/>
              <a:t> Management Information System (SMIS)</a:t>
            </a:r>
          </a:p>
          <a:p>
            <a:pPr marL="0" indent="0">
              <a:buNone/>
            </a:pPr>
            <a:r>
              <a:rPr lang="de-CH" sz="2000" dirty="0"/>
              <a:t>Das CMIS ist ein zentraler Speicherort für sämtliche relevanten Daten, die im Rahmen des </a:t>
            </a:r>
            <a:r>
              <a:rPr lang="de-CH" sz="2000" dirty="0" err="1"/>
              <a:t>Capacity</a:t>
            </a:r>
            <a:r>
              <a:rPr lang="de-CH" sz="2000" dirty="0"/>
              <a:t>-Management-Prozesses verwendet werden.</a:t>
            </a:r>
          </a:p>
          <a:p>
            <a:pPr marL="0" indent="0">
              <a:buNone/>
            </a:pPr>
            <a:r>
              <a:rPr lang="de-CH" sz="2000" b="1" dirty="0"/>
              <a:t>Service Continuity Management</a:t>
            </a:r>
          </a:p>
          <a:p>
            <a:pPr marL="0" indent="0">
              <a:buNone/>
            </a:pPr>
            <a:r>
              <a:rPr lang="de-CH" sz="2000" dirty="0"/>
              <a:t>Notfallkonzept, Notfallvorsorgekonzept, Notfallhandbuch, Business Impact Analyse, Risiken identifizieren, Kontinuitätsstrategien, Krisenstab, Krisenkommunikation, Plan für die Sofortmassnahmen</a:t>
            </a:r>
          </a:p>
          <a:p>
            <a:pPr marL="0" indent="0">
              <a:buNone/>
            </a:pPr>
            <a:endParaRPr lang="de-CH" sz="2000" dirty="0"/>
          </a:p>
          <a:p>
            <a:pPr marL="0" indent="0">
              <a:buNone/>
            </a:pPr>
            <a:endParaRPr lang="de-CH" sz="2000" dirty="0"/>
          </a:p>
          <a:p>
            <a:pPr marL="0" indent="0">
              <a:buNone/>
            </a:pPr>
            <a:endParaRPr lang="de-CH" sz="2000" dirty="0"/>
          </a:p>
        </p:txBody>
      </p:sp>
    </p:spTree>
    <p:extLst>
      <p:ext uri="{BB962C8B-B14F-4D97-AF65-F5344CB8AC3E}">
        <p14:creationId xmlns:p14="http://schemas.microsoft.com/office/powerpoint/2010/main" val="328883860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4A1D1-A07E-4D52-95EA-CBF4B89285E9}"/>
              </a:ext>
            </a:extLst>
          </p:cNvPr>
          <p:cNvSpPr>
            <a:spLocks noGrp="1"/>
          </p:cNvSpPr>
          <p:nvPr>
            <p:ph type="title"/>
          </p:nvPr>
        </p:nvSpPr>
        <p:spPr/>
        <p:txBody>
          <a:bodyPr/>
          <a:lstStyle/>
          <a:p>
            <a:r>
              <a:rPr lang="de-CH" dirty="0"/>
              <a:t>Teil C</a:t>
            </a:r>
          </a:p>
        </p:txBody>
      </p:sp>
      <p:sp>
        <p:nvSpPr>
          <p:cNvPr id="3" name="Inhaltsplatzhalter 2">
            <a:extLst>
              <a:ext uri="{FF2B5EF4-FFF2-40B4-BE49-F238E27FC236}">
                <a16:creationId xmlns:a16="http://schemas.microsoft.com/office/drawing/2014/main" id="{74D11FCF-3319-4ECF-9246-FB13482127D0}"/>
              </a:ext>
            </a:extLst>
          </p:cNvPr>
          <p:cNvSpPr>
            <a:spLocks noGrp="1"/>
          </p:cNvSpPr>
          <p:nvPr>
            <p:ph idx="1"/>
          </p:nvPr>
        </p:nvSpPr>
        <p:spPr/>
        <p:txBody>
          <a:bodyPr/>
          <a:lstStyle/>
          <a:p>
            <a:pPr marL="0" indent="0">
              <a:buNone/>
            </a:pPr>
            <a:endParaRPr lang="de-CH" dirty="0"/>
          </a:p>
          <a:p>
            <a:pPr marL="0" indent="0">
              <a:buNone/>
            </a:pPr>
            <a:r>
              <a:rPr lang="de-CH" dirty="0"/>
              <a:t>Service einführen und betreiben</a:t>
            </a:r>
          </a:p>
          <a:p>
            <a:pPr marL="0" indent="0">
              <a:buNone/>
            </a:pPr>
            <a:endParaRPr lang="de-CH" dirty="0"/>
          </a:p>
          <a:p>
            <a:r>
              <a:rPr lang="de-CH" sz="2000" dirty="0"/>
              <a:t>Service testen 	</a:t>
            </a:r>
            <a:r>
              <a:rPr lang="de-CH" sz="2000" dirty="0">
                <a:sym typeface="Wingdings" panose="05000000000000000000" pitchFamily="2" charset="2"/>
              </a:rPr>
              <a:t> ITIL Service Transition</a:t>
            </a:r>
            <a:endParaRPr lang="de-CH" sz="2000" dirty="0"/>
          </a:p>
          <a:p>
            <a:r>
              <a:rPr lang="de-CH" sz="2000" dirty="0"/>
              <a:t>Service einführen 	</a:t>
            </a:r>
            <a:r>
              <a:rPr lang="de-CH" sz="2000" dirty="0">
                <a:sym typeface="Wingdings" panose="05000000000000000000" pitchFamily="2" charset="2"/>
              </a:rPr>
              <a:t> ITIL Service Transition</a:t>
            </a:r>
            <a:endParaRPr lang="de-CH" sz="2000" dirty="0"/>
          </a:p>
          <a:p>
            <a:r>
              <a:rPr lang="de-CH" sz="2000" dirty="0"/>
              <a:t>Ausbilden		</a:t>
            </a:r>
            <a:r>
              <a:rPr lang="de-CH" sz="2000" dirty="0">
                <a:sym typeface="Wingdings" panose="05000000000000000000" pitchFamily="2" charset="2"/>
              </a:rPr>
              <a:t>  ITIL Service Transition</a:t>
            </a:r>
            <a:endParaRPr lang="de-CH" sz="2000" dirty="0"/>
          </a:p>
          <a:p>
            <a:r>
              <a:rPr lang="de-CH" sz="2000" dirty="0"/>
              <a:t>Service betreiben 	</a:t>
            </a:r>
            <a:r>
              <a:rPr lang="de-CH" sz="2000" dirty="0">
                <a:sym typeface="Wingdings" panose="05000000000000000000" pitchFamily="2" charset="2"/>
              </a:rPr>
              <a:t> ITIL Service Operation</a:t>
            </a:r>
            <a:endParaRPr lang="de-CH" sz="2000" dirty="0"/>
          </a:p>
        </p:txBody>
      </p:sp>
    </p:spTree>
    <p:extLst>
      <p:ext uri="{BB962C8B-B14F-4D97-AF65-F5344CB8AC3E}">
        <p14:creationId xmlns:p14="http://schemas.microsoft.com/office/powerpoint/2010/main" val="345506980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6FF8C-343D-4285-B979-05BDB9D19D5E}"/>
              </a:ext>
            </a:extLst>
          </p:cNvPr>
          <p:cNvSpPr>
            <a:spLocks noGrp="1"/>
          </p:cNvSpPr>
          <p:nvPr>
            <p:ph type="title"/>
          </p:nvPr>
        </p:nvSpPr>
        <p:spPr/>
        <p:txBody>
          <a:bodyPr/>
          <a:lstStyle/>
          <a:p>
            <a:r>
              <a:rPr lang="de-CH" dirty="0"/>
              <a:t>Service testen und einführen</a:t>
            </a:r>
          </a:p>
        </p:txBody>
      </p:sp>
      <p:sp>
        <p:nvSpPr>
          <p:cNvPr id="3" name="Inhaltsplatzhalter 2">
            <a:extLst>
              <a:ext uri="{FF2B5EF4-FFF2-40B4-BE49-F238E27FC236}">
                <a16:creationId xmlns:a16="http://schemas.microsoft.com/office/drawing/2014/main" id="{1FF8F80D-005B-404F-869C-7043E72FF8EC}"/>
              </a:ext>
            </a:extLst>
          </p:cNvPr>
          <p:cNvSpPr>
            <a:spLocks noGrp="1"/>
          </p:cNvSpPr>
          <p:nvPr>
            <p:ph idx="1"/>
          </p:nvPr>
        </p:nvSpPr>
        <p:spPr/>
        <p:txBody>
          <a:bodyPr/>
          <a:lstStyle/>
          <a:p>
            <a:pPr marL="0" indent="0">
              <a:buNone/>
            </a:pPr>
            <a:endParaRPr lang="de-CH" dirty="0"/>
          </a:p>
          <a:p>
            <a:r>
              <a:rPr lang="de-CH" dirty="0"/>
              <a:t>Services nach ITIL testen</a:t>
            </a:r>
          </a:p>
          <a:p>
            <a:r>
              <a:rPr lang="de-CH" dirty="0"/>
              <a:t>Testmanager und Testprozesse</a:t>
            </a:r>
          </a:p>
          <a:p>
            <a:r>
              <a:rPr lang="de-CH" dirty="0"/>
              <a:t>Statischer und dynamischer Test</a:t>
            </a:r>
          </a:p>
          <a:p>
            <a:r>
              <a:rPr lang="de-CH" dirty="0"/>
              <a:t>Serviceeinführung planen</a:t>
            </a:r>
          </a:p>
          <a:p>
            <a:r>
              <a:rPr lang="de-CH" dirty="0"/>
              <a:t>Change Management</a:t>
            </a:r>
          </a:p>
          <a:p>
            <a:r>
              <a:rPr lang="de-CH" dirty="0" err="1"/>
              <a:t>Continual</a:t>
            </a:r>
            <a:r>
              <a:rPr lang="de-CH" dirty="0"/>
              <a:t> Service </a:t>
            </a:r>
            <a:r>
              <a:rPr lang="de-CH" dirty="0" err="1"/>
              <a:t>Improvement</a:t>
            </a:r>
            <a:endParaRPr lang="de-CH" dirty="0"/>
          </a:p>
        </p:txBody>
      </p:sp>
    </p:spTree>
    <p:extLst>
      <p:ext uri="{BB962C8B-B14F-4D97-AF65-F5344CB8AC3E}">
        <p14:creationId xmlns:p14="http://schemas.microsoft.com/office/powerpoint/2010/main" val="316421855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5FADD8-F8BB-44D4-A2A5-471C2E24B3E1}"/>
              </a:ext>
            </a:extLst>
          </p:cNvPr>
          <p:cNvSpPr>
            <a:spLocks noGrp="1"/>
          </p:cNvSpPr>
          <p:nvPr>
            <p:ph type="title"/>
          </p:nvPr>
        </p:nvSpPr>
        <p:spPr/>
        <p:txBody>
          <a:bodyPr/>
          <a:lstStyle/>
          <a:p>
            <a:r>
              <a:rPr lang="de-CH" dirty="0"/>
              <a:t>Services testen und einführen</a:t>
            </a:r>
          </a:p>
        </p:txBody>
      </p:sp>
      <p:sp>
        <p:nvSpPr>
          <p:cNvPr id="3" name="Inhaltsplatzhalter 2">
            <a:extLst>
              <a:ext uri="{FF2B5EF4-FFF2-40B4-BE49-F238E27FC236}">
                <a16:creationId xmlns:a16="http://schemas.microsoft.com/office/drawing/2014/main" id="{75E46421-FA06-42A2-980F-DC78B7D29A08}"/>
              </a:ext>
            </a:extLst>
          </p:cNvPr>
          <p:cNvSpPr>
            <a:spLocks noGrp="1"/>
          </p:cNvSpPr>
          <p:nvPr>
            <p:ph idx="1"/>
          </p:nvPr>
        </p:nvSpPr>
        <p:spPr>
          <a:xfrm>
            <a:off x="457200" y="1600200"/>
            <a:ext cx="8507288" cy="4525963"/>
          </a:xfrm>
        </p:spPr>
        <p:txBody>
          <a:bodyPr/>
          <a:lstStyle/>
          <a:p>
            <a:pPr marL="0" indent="0">
              <a:buNone/>
            </a:pPr>
            <a:r>
              <a:rPr lang="de-CH" dirty="0"/>
              <a:t>ITIL Service Transition</a:t>
            </a:r>
          </a:p>
          <a:p>
            <a:pPr marL="0" indent="0">
              <a:buNone/>
              <a:tabLst>
                <a:tab pos="3408363" algn="l"/>
              </a:tabLst>
            </a:pPr>
            <a:endParaRPr lang="de-CH" sz="800" dirty="0"/>
          </a:p>
          <a:p>
            <a:pPr marL="0" indent="0">
              <a:buNone/>
              <a:tabLst>
                <a:tab pos="3408363" algn="l"/>
              </a:tabLst>
            </a:pPr>
            <a:r>
              <a:rPr lang="de-CH" sz="2000" dirty="0"/>
              <a:t>	</a:t>
            </a:r>
            <a:r>
              <a:rPr lang="de-CH" sz="2000" b="1" dirty="0"/>
              <a:t>Change Management</a:t>
            </a:r>
          </a:p>
          <a:p>
            <a:pPr marL="0" indent="0">
              <a:buNone/>
              <a:tabLst>
                <a:tab pos="3408363" algn="l"/>
              </a:tabLst>
            </a:pPr>
            <a:r>
              <a:rPr lang="de-CH" sz="2000" dirty="0"/>
              <a:t>	</a:t>
            </a:r>
            <a:r>
              <a:rPr lang="de-CH" sz="1800" dirty="0"/>
              <a:t>Den </a:t>
            </a:r>
            <a:r>
              <a:rPr lang="de-CH" sz="1800" dirty="0" err="1"/>
              <a:t>Lebenxzyklus</a:t>
            </a:r>
            <a:r>
              <a:rPr lang="de-CH" sz="1800" dirty="0"/>
              <a:t> aller </a:t>
            </a:r>
            <a:r>
              <a:rPr lang="de-CH" sz="1800" dirty="0" err="1"/>
              <a:t>Changes</a:t>
            </a:r>
            <a:r>
              <a:rPr lang="de-CH" sz="1800" dirty="0"/>
              <a:t> steuern.</a:t>
            </a:r>
          </a:p>
          <a:p>
            <a:pPr marL="0" indent="0">
              <a:buNone/>
              <a:tabLst>
                <a:tab pos="3408363" algn="l"/>
              </a:tabLst>
            </a:pPr>
            <a:r>
              <a:rPr lang="de-CH" sz="1800" dirty="0"/>
              <a:t>	Ziel besteht darin, nutzbringende </a:t>
            </a:r>
            <a:r>
              <a:rPr lang="de-CH" sz="1800" dirty="0" err="1"/>
              <a:t>Changes</a:t>
            </a:r>
            <a:r>
              <a:rPr lang="de-CH" sz="1800" dirty="0"/>
              <a:t> 	zu ermöglichen und dabei negative 	Auswirkungen auf die IT-Services zu 	vermeiden.</a:t>
            </a:r>
          </a:p>
          <a:p>
            <a:pPr marL="0" indent="0">
              <a:buNone/>
              <a:tabLst>
                <a:tab pos="3408363" algn="l"/>
              </a:tabLst>
            </a:pPr>
            <a:endParaRPr lang="de-CH" sz="800" dirty="0"/>
          </a:p>
          <a:p>
            <a:pPr marL="0" indent="0">
              <a:buNone/>
              <a:tabLst>
                <a:tab pos="3408363" algn="l"/>
              </a:tabLst>
            </a:pPr>
            <a:r>
              <a:rPr lang="de-CH" sz="2000" dirty="0"/>
              <a:t>	</a:t>
            </a:r>
            <a:r>
              <a:rPr lang="de-CH" sz="2000" b="1" dirty="0"/>
              <a:t>Change-Evaluation</a:t>
            </a:r>
          </a:p>
          <a:p>
            <a:pPr marL="0" indent="0">
              <a:buNone/>
              <a:tabLst>
                <a:tab pos="3408363" algn="l"/>
              </a:tabLst>
            </a:pPr>
            <a:r>
              <a:rPr lang="de-CH" sz="2000" dirty="0"/>
              <a:t>	</a:t>
            </a:r>
            <a:r>
              <a:rPr lang="de-CH" sz="1800" dirty="0"/>
              <a:t>Bewerten von umfangreichen </a:t>
            </a:r>
            <a:r>
              <a:rPr lang="de-CH" sz="1800" dirty="0" err="1"/>
              <a:t>Changes</a:t>
            </a:r>
            <a:r>
              <a:rPr lang="de-CH" sz="1800" dirty="0"/>
              <a:t>, 	wie z.B. die Einführung eines neuen Service 	oder bedeutende Änderungen an einem 	bestehenden Service, bevor diese </a:t>
            </a:r>
            <a:r>
              <a:rPr lang="de-CH" sz="1800" dirty="0" err="1"/>
              <a:t>Changes</a:t>
            </a:r>
            <a:r>
              <a:rPr lang="de-CH" sz="1800" dirty="0"/>
              <a:t> die 	Freigabe für die nächste Phase in ihrem 	Lebenszyklus erhalten</a:t>
            </a:r>
            <a:r>
              <a:rPr lang="de-CH" sz="2000" dirty="0"/>
              <a:t>.</a:t>
            </a:r>
          </a:p>
        </p:txBody>
      </p:sp>
      <p:pic>
        <p:nvPicPr>
          <p:cNvPr id="11266" name="Picture 2" descr="Service Transition">
            <a:extLst>
              <a:ext uri="{FF2B5EF4-FFF2-40B4-BE49-F238E27FC236}">
                <a16:creationId xmlns:a16="http://schemas.microsoft.com/office/drawing/2014/main" id="{C8DC95A2-9DB0-4E7E-9A1C-B35C90F456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71"/>
          <a:stretch/>
        </p:blipFill>
        <p:spPr bwMode="auto">
          <a:xfrm>
            <a:off x="683568" y="2348880"/>
            <a:ext cx="2875905" cy="40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21789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5FADD8-F8BB-44D4-A2A5-471C2E24B3E1}"/>
              </a:ext>
            </a:extLst>
          </p:cNvPr>
          <p:cNvSpPr>
            <a:spLocks noGrp="1"/>
          </p:cNvSpPr>
          <p:nvPr>
            <p:ph type="title"/>
          </p:nvPr>
        </p:nvSpPr>
        <p:spPr/>
        <p:txBody>
          <a:bodyPr/>
          <a:lstStyle/>
          <a:p>
            <a:r>
              <a:rPr lang="de-CH" dirty="0"/>
              <a:t>Services testen und einführen</a:t>
            </a:r>
          </a:p>
        </p:txBody>
      </p:sp>
      <p:sp>
        <p:nvSpPr>
          <p:cNvPr id="3" name="Inhaltsplatzhalter 2">
            <a:extLst>
              <a:ext uri="{FF2B5EF4-FFF2-40B4-BE49-F238E27FC236}">
                <a16:creationId xmlns:a16="http://schemas.microsoft.com/office/drawing/2014/main" id="{75E46421-FA06-42A2-980F-DC78B7D29A08}"/>
              </a:ext>
            </a:extLst>
          </p:cNvPr>
          <p:cNvSpPr>
            <a:spLocks noGrp="1"/>
          </p:cNvSpPr>
          <p:nvPr>
            <p:ph idx="1"/>
          </p:nvPr>
        </p:nvSpPr>
        <p:spPr>
          <a:xfrm>
            <a:off x="457200" y="1600200"/>
            <a:ext cx="8507288" cy="4525963"/>
          </a:xfrm>
        </p:spPr>
        <p:txBody>
          <a:bodyPr/>
          <a:lstStyle/>
          <a:p>
            <a:pPr marL="0" indent="0">
              <a:buNone/>
            </a:pPr>
            <a:r>
              <a:rPr lang="de-CH" dirty="0"/>
              <a:t>ITIL Service Transition</a:t>
            </a:r>
          </a:p>
          <a:p>
            <a:pPr marL="0" indent="0">
              <a:buNone/>
              <a:tabLst>
                <a:tab pos="3408363" algn="l"/>
              </a:tabLst>
            </a:pPr>
            <a:endParaRPr lang="de-CH" sz="800" dirty="0"/>
          </a:p>
          <a:p>
            <a:pPr marL="0" indent="0">
              <a:buNone/>
              <a:tabLst>
                <a:tab pos="3408363" algn="l"/>
              </a:tabLst>
            </a:pPr>
            <a:r>
              <a:rPr lang="de-CH" sz="2000" dirty="0"/>
              <a:t>	</a:t>
            </a:r>
            <a:r>
              <a:rPr lang="de-CH" sz="2000" b="1" dirty="0"/>
              <a:t>Projektmanagement</a:t>
            </a:r>
          </a:p>
          <a:p>
            <a:pPr marL="0" indent="0">
              <a:buNone/>
              <a:tabLst>
                <a:tab pos="3408363" algn="l"/>
              </a:tabLst>
            </a:pPr>
            <a:r>
              <a:rPr lang="de-CH" sz="2000" dirty="0"/>
              <a:t>	</a:t>
            </a:r>
            <a:r>
              <a:rPr lang="de-CH" sz="1800" dirty="0"/>
              <a:t>Planen und Koordinieren der Ressourcen zum 	Ausrollen eines Major Release innerhalb des 	prognostizierten Kosten-, Zeit- und 	Qualitätsrahmen.</a:t>
            </a:r>
          </a:p>
          <a:p>
            <a:pPr marL="0" indent="0">
              <a:buNone/>
              <a:tabLst>
                <a:tab pos="3408363" algn="l"/>
              </a:tabLst>
            </a:pPr>
            <a:endParaRPr lang="de-CH" sz="800" dirty="0"/>
          </a:p>
          <a:p>
            <a:pPr marL="0" indent="0">
              <a:buNone/>
              <a:tabLst>
                <a:tab pos="3408363" algn="l"/>
              </a:tabLst>
            </a:pPr>
            <a:r>
              <a:rPr lang="de-CH" sz="2000" dirty="0"/>
              <a:t>	</a:t>
            </a:r>
            <a:r>
              <a:rPr lang="de-CH" sz="2000" b="1" dirty="0"/>
              <a:t>Anwendungsentwicklung</a:t>
            </a:r>
          </a:p>
          <a:p>
            <a:pPr marL="0" indent="0">
              <a:buNone/>
              <a:tabLst>
                <a:tab pos="3408363" algn="l"/>
              </a:tabLst>
            </a:pPr>
            <a:r>
              <a:rPr lang="de-CH" sz="2000" dirty="0"/>
              <a:t>	</a:t>
            </a:r>
            <a:r>
              <a:rPr lang="de-CH" sz="1800" dirty="0"/>
              <a:t>Entwicklung von Anwendungen und Systemen, 	die die erforderliche Funktionalität für die IT 	Services bereitstellt. Dieser Prozess umfasst 	sowohl die Entwicklung und Wartung 	kundenspezifischer Anwendungen als auch die 	Anpassung von Standardsoftware.</a:t>
            </a:r>
            <a:endParaRPr lang="de-CH" sz="2000" dirty="0"/>
          </a:p>
        </p:txBody>
      </p:sp>
      <p:pic>
        <p:nvPicPr>
          <p:cNvPr id="11266" name="Picture 2" descr="Service Transition">
            <a:extLst>
              <a:ext uri="{FF2B5EF4-FFF2-40B4-BE49-F238E27FC236}">
                <a16:creationId xmlns:a16="http://schemas.microsoft.com/office/drawing/2014/main" id="{C8DC95A2-9DB0-4E7E-9A1C-B35C90F456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71"/>
          <a:stretch/>
        </p:blipFill>
        <p:spPr bwMode="auto">
          <a:xfrm>
            <a:off x="683568" y="2348880"/>
            <a:ext cx="2875905" cy="40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48728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5FADD8-F8BB-44D4-A2A5-471C2E24B3E1}"/>
              </a:ext>
            </a:extLst>
          </p:cNvPr>
          <p:cNvSpPr>
            <a:spLocks noGrp="1"/>
          </p:cNvSpPr>
          <p:nvPr>
            <p:ph type="title"/>
          </p:nvPr>
        </p:nvSpPr>
        <p:spPr/>
        <p:txBody>
          <a:bodyPr/>
          <a:lstStyle/>
          <a:p>
            <a:r>
              <a:rPr lang="de-CH" dirty="0"/>
              <a:t>Services testen und einführen</a:t>
            </a:r>
          </a:p>
        </p:txBody>
      </p:sp>
      <p:sp>
        <p:nvSpPr>
          <p:cNvPr id="3" name="Inhaltsplatzhalter 2">
            <a:extLst>
              <a:ext uri="{FF2B5EF4-FFF2-40B4-BE49-F238E27FC236}">
                <a16:creationId xmlns:a16="http://schemas.microsoft.com/office/drawing/2014/main" id="{75E46421-FA06-42A2-980F-DC78B7D29A08}"/>
              </a:ext>
            </a:extLst>
          </p:cNvPr>
          <p:cNvSpPr>
            <a:spLocks noGrp="1"/>
          </p:cNvSpPr>
          <p:nvPr>
            <p:ph idx="1"/>
          </p:nvPr>
        </p:nvSpPr>
        <p:spPr>
          <a:xfrm>
            <a:off x="457200" y="1600200"/>
            <a:ext cx="8507288" cy="4525963"/>
          </a:xfrm>
        </p:spPr>
        <p:txBody>
          <a:bodyPr/>
          <a:lstStyle/>
          <a:p>
            <a:pPr marL="0" indent="0">
              <a:buNone/>
            </a:pPr>
            <a:r>
              <a:rPr lang="de-CH" dirty="0"/>
              <a:t>ITIL Service Transition</a:t>
            </a:r>
          </a:p>
          <a:p>
            <a:pPr marL="0" indent="0">
              <a:buNone/>
              <a:tabLst>
                <a:tab pos="3408363" algn="l"/>
              </a:tabLst>
            </a:pPr>
            <a:endParaRPr lang="de-CH" sz="800" dirty="0"/>
          </a:p>
          <a:p>
            <a:pPr marL="0" indent="0">
              <a:buNone/>
              <a:tabLst>
                <a:tab pos="3408363" algn="l"/>
              </a:tabLst>
            </a:pPr>
            <a:r>
              <a:rPr lang="de-CH" sz="2000" dirty="0"/>
              <a:t>	</a:t>
            </a:r>
            <a:r>
              <a:rPr lang="de-CH" sz="2000" b="1" dirty="0"/>
              <a:t>Release und </a:t>
            </a:r>
            <a:r>
              <a:rPr lang="de-CH" sz="2000" b="1" dirty="0" err="1"/>
              <a:t>Deployment</a:t>
            </a:r>
            <a:r>
              <a:rPr lang="de-CH" sz="2000" b="1" dirty="0"/>
              <a:t> Management</a:t>
            </a:r>
          </a:p>
          <a:p>
            <a:pPr marL="0" indent="0">
              <a:buNone/>
              <a:tabLst>
                <a:tab pos="3408363" algn="l"/>
              </a:tabLst>
            </a:pPr>
            <a:r>
              <a:rPr lang="de-CH" sz="2000" dirty="0"/>
              <a:t>	</a:t>
            </a:r>
            <a:r>
              <a:rPr lang="de-CH" sz="1800" dirty="0"/>
              <a:t>Planen, Festlegen und Kontrollieren, wie ein 	Release getestet und in die Live-Umgebung 	ausgerollt wird.</a:t>
            </a:r>
          </a:p>
          <a:p>
            <a:pPr marL="0" indent="0">
              <a:buNone/>
              <a:tabLst>
                <a:tab pos="3408363" algn="l"/>
              </a:tabLst>
            </a:pPr>
            <a:endParaRPr lang="de-CH" sz="800" dirty="0"/>
          </a:p>
          <a:p>
            <a:pPr marL="0" indent="0">
              <a:buNone/>
              <a:tabLst>
                <a:tab pos="3408363" algn="l"/>
              </a:tabLst>
            </a:pPr>
            <a:r>
              <a:rPr lang="de-CH" sz="2000" dirty="0"/>
              <a:t>	</a:t>
            </a:r>
            <a:r>
              <a:rPr lang="de-CH" sz="2000" b="1" dirty="0"/>
              <a:t>Service-Validierung und -Test</a:t>
            </a:r>
          </a:p>
          <a:p>
            <a:pPr marL="0" indent="0">
              <a:buNone/>
              <a:tabLst>
                <a:tab pos="3408363" algn="l"/>
              </a:tabLst>
            </a:pPr>
            <a:r>
              <a:rPr lang="de-CH" sz="2000" dirty="0"/>
              <a:t>	</a:t>
            </a:r>
            <a:r>
              <a:rPr lang="de-CH" sz="1800" dirty="0"/>
              <a:t>Sicherstellen, dass ausgerollte Releases und 	die daraus resultierenden Services 	qualitätsgeprüft werden sowie Bewerten, ob der 	IT-Betrieb in der Lage ist, den neuen Service 	angemessen zu unterstützen.</a:t>
            </a:r>
            <a:endParaRPr lang="de-CH" sz="2000" dirty="0"/>
          </a:p>
        </p:txBody>
      </p:sp>
      <p:pic>
        <p:nvPicPr>
          <p:cNvPr id="11266" name="Picture 2" descr="Service Transition">
            <a:extLst>
              <a:ext uri="{FF2B5EF4-FFF2-40B4-BE49-F238E27FC236}">
                <a16:creationId xmlns:a16="http://schemas.microsoft.com/office/drawing/2014/main" id="{C8DC95A2-9DB0-4E7E-9A1C-B35C90F456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71"/>
          <a:stretch/>
        </p:blipFill>
        <p:spPr bwMode="auto">
          <a:xfrm>
            <a:off x="683568" y="2348880"/>
            <a:ext cx="2875905" cy="40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68544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5FADD8-F8BB-44D4-A2A5-471C2E24B3E1}"/>
              </a:ext>
            </a:extLst>
          </p:cNvPr>
          <p:cNvSpPr>
            <a:spLocks noGrp="1"/>
          </p:cNvSpPr>
          <p:nvPr>
            <p:ph type="title"/>
          </p:nvPr>
        </p:nvSpPr>
        <p:spPr/>
        <p:txBody>
          <a:bodyPr/>
          <a:lstStyle/>
          <a:p>
            <a:r>
              <a:rPr lang="de-CH" dirty="0"/>
              <a:t>Services testen und einführen</a:t>
            </a:r>
          </a:p>
        </p:txBody>
      </p:sp>
      <p:sp>
        <p:nvSpPr>
          <p:cNvPr id="3" name="Inhaltsplatzhalter 2">
            <a:extLst>
              <a:ext uri="{FF2B5EF4-FFF2-40B4-BE49-F238E27FC236}">
                <a16:creationId xmlns:a16="http://schemas.microsoft.com/office/drawing/2014/main" id="{75E46421-FA06-42A2-980F-DC78B7D29A08}"/>
              </a:ext>
            </a:extLst>
          </p:cNvPr>
          <p:cNvSpPr>
            <a:spLocks noGrp="1"/>
          </p:cNvSpPr>
          <p:nvPr>
            <p:ph idx="1"/>
          </p:nvPr>
        </p:nvSpPr>
        <p:spPr>
          <a:xfrm>
            <a:off x="457200" y="1600200"/>
            <a:ext cx="8507288" cy="4525963"/>
          </a:xfrm>
        </p:spPr>
        <p:txBody>
          <a:bodyPr/>
          <a:lstStyle/>
          <a:p>
            <a:pPr marL="0" indent="0">
              <a:buNone/>
            </a:pPr>
            <a:r>
              <a:rPr lang="de-CH" dirty="0"/>
              <a:t>ITIL Service Transition</a:t>
            </a:r>
          </a:p>
          <a:p>
            <a:pPr marL="0" indent="0">
              <a:buNone/>
              <a:tabLst>
                <a:tab pos="3408363" algn="l"/>
              </a:tabLst>
            </a:pPr>
            <a:endParaRPr lang="de-CH" sz="800" dirty="0"/>
          </a:p>
          <a:p>
            <a:pPr marL="0" indent="0">
              <a:buNone/>
              <a:tabLst>
                <a:tab pos="3408363" algn="l"/>
              </a:tabLst>
            </a:pPr>
            <a:r>
              <a:rPr lang="de-CH" sz="2000" dirty="0"/>
              <a:t>	</a:t>
            </a:r>
            <a:r>
              <a:rPr lang="de-CH" sz="2000" b="1" dirty="0"/>
              <a:t>Service Asset und </a:t>
            </a:r>
            <a:r>
              <a:rPr lang="de-CH" sz="2000" b="1" dirty="0" err="1"/>
              <a:t>Configuration</a:t>
            </a:r>
            <a:r>
              <a:rPr lang="de-CH" sz="2000" b="1" dirty="0"/>
              <a:t> 	Management</a:t>
            </a:r>
          </a:p>
          <a:p>
            <a:pPr marL="0" indent="0">
              <a:buNone/>
              <a:tabLst>
                <a:tab pos="3408363" algn="l"/>
              </a:tabLst>
            </a:pPr>
            <a:r>
              <a:rPr lang="de-CH" sz="2000" dirty="0"/>
              <a:t>	Bereitstellen von Informationen zu 	</a:t>
            </a:r>
            <a:r>
              <a:rPr lang="de-CH" sz="2000" dirty="0" err="1"/>
              <a:t>Configuration</a:t>
            </a:r>
            <a:r>
              <a:rPr lang="de-CH" sz="2000" dirty="0"/>
              <a:t> Items, die zur Erbringung von 	IT-Services erforderlich sind, einschliesslich 	ihrer Beziehungen untereinander.</a:t>
            </a:r>
            <a:endParaRPr lang="de-CH" sz="1800" dirty="0"/>
          </a:p>
          <a:p>
            <a:pPr marL="0" indent="0">
              <a:buNone/>
              <a:tabLst>
                <a:tab pos="3408363" algn="l"/>
              </a:tabLst>
            </a:pPr>
            <a:endParaRPr lang="de-CH" sz="800" dirty="0"/>
          </a:p>
          <a:p>
            <a:pPr marL="0" indent="0">
              <a:buNone/>
              <a:tabLst>
                <a:tab pos="3408363" algn="l"/>
              </a:tabLst>
            </a:pPr>
            <a:r>
              <a:rPr lang="de-CH" sz="2000" dirty="0"/>
              <a:t>	</a:t>
            </a:r>
            <a:r>
              <a:rPr lang="de-CH" sz="2000" b="1" dirty="0"/>
              <a:t>Knowledge Management</a:t>
            </a:r>
          </a:p>
          <a:p>
            <a:pPr marL="0" indent="0">
              <a:buNone/>
              <a:tabLst>
                <a:tab pos="3408363" algn="l"/>
              </a:tabLst>
            </a:pPr>
            <a:r>
              <a:rPr lang="de-CH" sz="2000" dirty="0"/>
              <a:t>	</a:t>
            </a:r>
            <a:r>
              <a:rPr lang="de-CH" sz="1800" dirty="0"/>
              <a:t>Erfassen, Analysieren, Speichern und 	Bereitstellen von Wissen und Informationen 	innerhalb der Organisation.</a:t>
            </a:r>
          </a:p>
          <a:p>
            <a:pPr marL="0" indent="0">
              <a:buNone/>
              <a:tabLst>
                <a:tab pos="3408363" algn="l"/>
              </a:tabLst>
            </a:pPr>
            <a:r>
              <a:rPr lang="de-CH" sz="1800" dirty="0"/>
              <a:t>	Der eigentliche Prozess stellt sicher, dass alle 	Informationen im Service Knowledge 	Management System (SKMS) abgelegt werden.</a:t>
            </a:r>
            <a:endParaRPr lang="de-CH" sz="2000" dirty="0"/>
          </a:p>
        </p:txBody>
      </p:sp>
      <p:pic>
        <p:nvPicPr>
          <p:cNvPr id="11266" name="Picture 2" descr="Service Transition">
            <a:extLst>
              <a:ext uri="{FF2B5EF4-FFF2-40B4-BE49-F238E27FC236}">
                <a16:creationId xmlns:a16="http://schemas.microsoft.com/office/drawing/2014/main" id="{C8DC95A2-9DB0-4E7E-9A1C-B35C90F456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71"/>
          <a:stretch/>
        </p:blipFill>
        <p:spPr bwMode="auto">
          <a:xfrm>
            <a:off x="683568" y="2348880"/>
            <a:ext cx="2875905" cy="40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89963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lstStyle/>
          <a:p>
            <a:r>
              <a:rPr lang="de-CH" dirty="0"/>
              <a:t>Services nach ITIL testen</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r>
              <a:rPr lang="de-CH" sz="2000" dirty="0"/>
              <a:t>Die Zielsetzung von Service Validation &amp; </a:t>
            </a:r>
            <a:r>
              <a:rPr lang="de-CH" sz="2000" dirty="0" err="1"/>
              <a:t>Testing</a:t>
            </a:r>
            <a:r>
              <a:rPr lang="de-CH" sz="2000" dirty="0"/>
              <a:t> ist es sicherzustellen, dass der neue oder geänderte Service den geforderten Business Value liefert und das Release Package entsprechend der </a:t>
            </a:r>
            <a:r>
              <a:rPr lang="de-CH" sz="2000" dirty="0" err="1"/>
              <a:t>Designanfordungen</a:t>
            </a:r>
            <a:r>
              <a:rPr lang="de-CH" sz="2000" dirty="0"/>
              <a:t> aufgesetzt wurde.</a:t>
            </a:r>
          </a:p>
          <a:p>
            <a:pPr marL="0" indent="0">
              <a:buNone/>
            </a:pPr>
            <a:r>
              <a:rPr lang="de-CH" sz="2000" dirty="0"/>
              <a:t>Dies wird mittels strukturierter Tests und Qualitätsvorgaben überprüft.</a:t>
            </a:r>
          </a:p>
        </p:txBody>
      </p:sp>
      <p:pic>
        <p:nvPicPr>
          <p:cNvPr id="5" name="Grafik 4" descr="Ein Bild, das Text enthält.&#10;&#10;Automatisch generierte Beschreibung">
            <a:extLst>
              <a:ext uri="{FF2B5EF4-FFF2-40B4-BE49-F238E27FC236}">
                <a16:creationId xmlns:a16="http://schemas.microsoft.com/office/drawing/2014/main" id="{81AEAFF6-4767-4B7B-8E56-5A026CA26D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445" t="3800" r="6601" b="1701"/>
          <a:stretch/>
        </p:blipFill>
        <p:spPr>
          <a:xfrm rot="16200000">
            <a:off x="2879896" y="2322005"/>
            <a:ext cx="3384207" cy="5400600"/>
          </a:xfrm>
          <a:prstGeom prst="rect">
            <a:avLst/>
          </a:prstGeom>
        </p:spPr>
      </p:pic>
    </p:spTree>
    <p:extLst>
      <p:ext uri="{BB962C8B-B14F-4D97-AF65-F5344CB8AC3E}">
        <p14:creationId xmlns:p14="http://schemas.microsoft.com/office/powerpoint/2010/main" val="292531523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lstStyle/>
          <a:p>
            <a:r>
              <a:rPr lang="de-CH" dirty="0"/>
              <a:t>Services nach ITIL testen</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r>
              <a:rPr lang="de-CH" sz="1800" b="1" dirty="0"/>
              <a:t>Testarten</a:t>
            </a:r>
          </a:p>
          <a:p>
            <a:r>
              <a:rPr lang="de-CH" sz="1800" dirty="0"/>
              <a:t>Performance-, Kapazitäts- und </a:t>
            </a:r>
            <a:r>
              <a:rPr lang="de-CH" sz="1800" dirty="0" err="1"/>
              <a:t>Lsttests</a:t>
            </a:r>
            <a:endParaRPr lang="de-CH" sz="1800" dirty="0"/>
          </a:p>
          <a:p>
            <a:r>
              <a:rPr lang="de-CH" sz="1800" dirty="0"/>
              <a:t>Durchgängigkeitstest</a:t>
            </a:r>
          </a:p>
          <a:p>
            <a:r>
              <a:rPr lang="de-CH" sz="1800" dirty="0"/>
              <a:t>Integrationstest</a:t>
            </a:r>
          </a:p>
          <a:p>
            <a:r>
              <a:rPr lang="de-CH" sz="1800" dirty="0"/>
              <a:t>Usability Test</a:t>
            </a:r>
          </a:p>
          <a:p>
            <a:r>
              <a:rPr lang="de-CH" sz="1800" dirty="0"/>
              <a:t>Security Test</a:t>
            </a:r>
          </a:p>
          <a:p>
            <a:r>
              <a:rPr lang="de-CH" sz="1800" dirty="0"/>
              <a:t>Spezifikations-/SLA-Test</a:t>
            </a:r>
          </a:p>
          <a:p>
            <a:pPr marL="0" indent="0">
              <a:buNone/>
            </a:pPr>
            <a:endParaRPr lang="de-CH" sz="2000" dirty="0"/>
          </a:p>
          <a:p>
            <a:pPr marL="0" indent="0">
              <a:buNone/>
            </a:pPr>
            <a:r>
              <a:rPr lang="de-CH" sz="1800" b="1" dirty="0"/>
              <a:t>Testgegenstand</a:t>
            </a:r>
          </a:p>
          <a:p>
            <a:r>
              <a:rPr lang="de-CH" sz="1800" dirty="0"/>
              <a:t>Betriebssoftware</a:t>
            </a:r>
          </a:p>
          <a:p>
            <a:r>
              <a:rPr lang="de-CH" sz="1800" dirty="0"/>
              <a:t>Physische Komponente</a:t>
            </a:r>
          </a:p>
          <a:p>
            <a:r>
              <a:rPr lang="de-CH" sz="1800" dirty="0"/>
              <a:t>Geänderter Service</a:t>
            </a:r>
          </a:p>
          <a:p>
            <a:r>
              <a:rPr lang="de-CH" sz="1800" dirty="0"/>
              <a:t>Prozesse</a:t>
            </a:r>
          </a:p>
          <a:p>
            <a:r>
              <a:rPr lang="de-CH" sz="1800" dirty="0"/>
              <a:t>Verfahren</a:t>
            </a:r>
          </a:p>
          <a:p>
            <a:r>
              <a:rPr lang="de-CH" sz="1800" dirty="0"/>
              <a:t>Notfallkonzepte</a:t>
            </a:r>
          </a:p>
        </p:txBody>
      </p:sp>
    </p:spTree>
    <p:extLst>
      <p:ext uri="{BB962C8B-B14F-4D97-AF65-F5344CB8AC3E}">
        <p14:creationId xmlns:p14="http://schemas.microsoft.com/office/powerpoint/2010/main" val="366096843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lstStyle/>
          <a:p>
            <a:r>
              <a:rPr lang="de-CH" dirty="0"/>
              <a:t>Services nach ITIL testen</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r>
              <a:rPr lang="de-CH" sz="1800" b="1" dirty="0"/>
              <a:t>Testmanagement Aufgaben</a:t>
            </a:r>
          </a:p>
          <a:p>
            <a:r>
              <a:rPr lang="de-CH" sz="2000" dirty="0"/>
              <a:t>Testkonzept erstellen</a:t>
            </a:r>
          </a:p>
          <a:p>
            <a:r>
              <a:rPr lang="de-CH" sz="2000" dirty="0"/>
              <a:t>Testplan erstellen</a:t>
            </a:r>
          </a:p>
          <a:p>
            <a:r>
              <a:rPr lang="de-CH" sz="2000" dirty="0"/>
              <a:t>Testaufwand schätzen</a:t>
            </a:r>
          </a:p>
          <a:p>
            <a:r>
              <a:rPr lang="de-CH" sz="2000" dirty="0" err="1"/>
              <a:t>Testtems</a:t>
            </a:r>
            <a:r>
              <a:rPr lang="de-CH" sz="2000" dirty="0"/>
              <a:t>, -umgebungen, -stufen und –daten organisieren und koordinieren</a:t>
            </a:r>
          </a:p>
          <a:p>
            <a:r>
              <a:rPr lang="de-CH" sz="2000" dirty="0"/>
              <a:t>Zusammenarbeit mit dem </a:t>
            </a:r>
            <a:r>
              <a:rPr lang="de-CH" sz="2000" dirty="0" err="1"/>
              <a:t>Projektmangement</a:t>
            </a:r>
            <a:r>
              <a:rPr lang="de-CH" sz="2000" dirty="0"/>
              <a:t> und der Entwicklung gestalten</a:t>
            </a:r>
          </a:p>
          <a:p>
            <a:r>
              <a:rPr lang="de-CH" sz="2000" dirty="0"/>
              <a:t>Testaktivitäten steuern, Testaufgaben initiieren, Testfortschritt überwachen</a:t>
            </a:r>
          </a:p>
          <a:p>
            <a:r>
              <a:rPr lang="de-CH" sz="2000" dirty="0"/>
              <a:t>Auf Testergebnisse und veränderte Rahmenbedingungen reagieren</a:t>
            </a:r>
          </a:p>
          <a:p>
            <a:r>
              <a:rPr lang="de-CH" sz="2000" dirty="0"/>
              <a:t>Teststatusberichte unter Angaben der verwendeten </a:t>
            </a:r>
            <a:r>
              <a:rPr lang="de-CH" sz="2000" dirty="0" err="1"/>
              <a:t>Testmetriken</a:t>
            </a:r>
            <a:r>
              <a:rPr lang="de-CH" sz="2000" dirty="0"/>
              <a:t> erstellen</a:t>
            </a:r>
          </a:p>
          <a:p>
            <a:pPr marL="0" indent="0">
              <a:buNone/>
            </a:pPr>
            <a:endParaRPr lang="de-CH" sz="1800" dirty="0"/>
          </a:p>
        </p:txBody>
      </p:sp>
    </p:spTree>
    <p:extLst>
      <p:ext uri="{BB962C8B-B14F-4D97-AF65-F5344CB8AC3E}">
        <p14:creationId xmlns:p14="http://schemas.microsoft.com/office/powerpoint/2010/main" val="190626541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lstStyle/>
          <a:p>
            <a:r>
              <a:rPr lang="de-CH" dirty="0"/>
              <a:t>Services nach ITIL testen</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r>
              <a:rPr lang="de-CH" sz="1800" b="1" dirty="0"/>
              <a:t>Teststufen</a:t>
            </a:r>
          </a:p>
          <a:p>
            <a:r>
              <a:rPr lang="de-CH" sz="1800" dirty="0"/>
              <a:t>Modultest</a:t>
            </a:r>
          </a:p>
          <a:p>
            <a:r>
              <a:rPr lang="de-CH" sz="1800" dirty="0"/>
              <a:t>Integrationstest</a:t>
            </a:r>
          </a:p>
          <a:p>
            <a:r>
              <a:rPr lang="de-CH" sz="1800" dirty="0"/>
              <a:t>Systemtest</a:t>
            </a:r>
          </a:p>
          <a:p>
            <a:r>
              <a:rPr lang="de-CH" sz="1800" dirty="0"/>
              <a:t>Abnahmetest</a:t>
            </a:r>
          </a:p>
          <a:p>
            <a:pPr marL="0" indent="0">
              <a:buNone/>
            </a:pPr>
            <a:endParaRPr lang="de-CH" sz="2000" dirty="0"/>
          </a:p>
          <a:p>
            <a:pPr marL="0" indent="0">
              <a:buNone/>
            </a:pPr>
            <a:r>
              <a:rPr lang="de-CH" sz="1800" b="1" dirty="0"/>
              <a:t>Teststufenfolge am Beispiel M156 </a:t>
            </a:r>
            <a:r>
              <a:rPr lang="de-CH" sz="1800" b="1" dirty="0" err="1"/>
              <a:t>Compendio</a:t>
            </a:r>
            <a:r>
              <a:rPr lang="de-CH" sz="1800" b="1" dirty="0"/>
              <a:t> Fallbeispiel</a:t>
            </a:r>
          </a:p>
        </p:txBody>
      </p:sp>
      <p:pic>
        <p:nvPicPr>
          <p:cNvPr id="13314" name="Picture 2">
            <a:extLst>
              <a:ext uri="{FF2B5EF4-FFF2-40B4-BE49-F238E27FC236}">
                <a16:creationId xmlns:a16="http://schemas.microsoft.com/office/drawing/2014/main" id="{606F5C0C-3053-4B81-9FA3-E47B3F1B37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27" r="3538"/>
          <a:stretch/>
        </p:blipFill>
        <p:spPr bwMode="auto">
          <a:xfrm>
            <a:off x="611560" y="4090442"/>
            <a:ext cx="8424936" cy="186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20079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normAutofit/>
          </a:bodyPr>
          <a:lstStyle/>
          <a:p>
            <a:r>
              <a:rPr lang="de-CH" dirty="0"/>
              <a:t>Testmanager und Testprozess</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r>
              <a:rPr lang="de-CH" sz="1800" b="1" dirty="0"/>
              <a:t>Testmanager</a:t>
            </a:r>
          </a:p>
          <a:p>
            <a:pPr algn="l">
              <a:buFont typeface="Arial" panose="020B0604020202020204" pitchFamily="34" charset="0"/>
              <a:buChar char="•"/>
            </a:pPr>
            <a:r>
              <a:rPr lang="de-CH" sz="1800" dirty="0"/>
              <a:t>Der Test-Manager stellt sicher, dass ausgerollte Releases und die aus ihnen resultierenden Services die Erwartungen des Kunden erfüllen.</a:t>
            </a:r>
          </a:p>
          <a:p>
            <a:pPr algn="l">
              <a:buFont typeface="Arial" panose="020B0604020202020204" pitchFamily="34" charset="0"/>
              <a:buChar char="•"/>
            </a:pPr>
            <a:r>
              <a:rPr lang="de-CH" sz="1800" dirty="0"/>
              <a:t>Er überprüft, ob der IT-Betrieb in der Lage ist, den neuen Service entsprechend zu unterstützen.</a:t>
            </a:r>
          </a:p>
          <a:p>
            <a:pPr marL="0" indent="0">
              <a:buNone/>
            </a:pPr>
            <a:endParaRPr lang="de-CH" sz="2000" dirty="0"/>
          </a:p>
          <a:p>
            <a:pPr marL="0" indent="0">
              <a:buNone/>
            </a:pPr>
            <a:r>
              <a:rPr lang="de-CH" sz="1800" b="1" dirty="0"/>
              <a:t>Testmanager Aufgaben</a:t>
            </a:r>
          </a:p>
          <a:p>
            <a:r>
              <a:rPr lang="de-CH" sz="1800" dirty="0"/>
              <a:t>Tests planen und steuern</a:t>
            </a:r>
          </a:p>
          <a:p>
            <a:r>
              <a:rPr lang="de-CH" sz="1800" dirty="0"/>
              <a:t>Teststeckbrief erstellen</a:t>
            </a:r>
          </a:p>
          <a:p>
            <a:r>
              <a:rPr lang="de-CH" sz="1800" dirty="0"/>
              <a:t>Testkonzept erstellen</a:t>
            </a:r>
          </a:p>
          <a:p>
            <a:r>
              <a:rPr lang="de-CH" sz="1800" dirty="0"/>
              <a:t>Testfallerstellung koordinieren</a:t>
            </a:r>
          </a:p>
          <a:p>
            <a:r>
              <a:rPr lang="de-CH" sz="1800" dirty="0"/>
              <a:t>Testdurchführung und Testressourcen koordinieren</a:t>
            </a:r>
          </a:p>
          <a:p>
            <a:r>
              <a:rPr lang="de-CH" sz="1800" dirty="0"/>
              <a:t>Zwischen- und Endergebnisse dokumentieren</a:t>
            </a:r>
          </a:p>
        </p:txBody>
      </p:sp>
    </p:spTree>
    <p:extLst>
      <p:ext uri="{BB962C8B-B14F-4D97-AF65-F5344CB8AC3E}">
        <p14:creationId xmlns:p14="http://schemas.microsoft.com/office/powerpoint/2010/main" val="247281842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normAutofit/>
          </a:bodyPr>
          <a:lstStyle/>
          <a:p>
            <a:r>
              <a:rPr lang="de-CH" dirty="0"/>
              <a:t>Testmanager und Testprozess</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r>
              <a:rPr lang="de-CH" sz="1800" b="1" dirty="0"/>
              <a:t>Testprozess</a:t>
            </a:r>
          </a:p>
        </p:txBody>
      </p:sp>
      <p:pic>
        <p:nvPicPr>
          <p:cNvPr id="14338" name="Picture 2">
            <a:extLst>
              <a:ext uri="{FF2B5EF4-FFF2-40B4-BE49-F238E27FC236}">
                <a16:creationId xmlns:a16="http://schemas.microsoft.com/office/drawing/2014/main" id="{433D0B83-3A70-443D-9B59-67A7C98F83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 r="5000"/>
          <a:stretch/>
        </p:blipFill>
        <p:spPr bwMode="auto">
          <a:xfrm>
            <a:off x="611560" y="2852936"/>
            <a:ext cx="8229600" cy="1830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28370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normAutofit fontScale="90000"/>
          </a:bodyPr>
          <a:lstStyle/>
          <a:p>
            <a:r>
              <a:rPr lang="de-CH" dirty="0"/>
              <a:t>Statischer und dynamischer Test</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endParaRPr lang="de-CH" sz="1800" b="1" dirty="0"/>
          </a:p>
          <a:p>
            <a:pPr marL="0" indent="0">
              <a:buNone/>
            </a:pPr>
            <a:r>
              <a:rPr lang="de-CH" sz="1800" b="1" dirty="0"/>
              <a:t>Statischer Test</a:t>
            </a:r>
          </a:p>
          <a:p>
            <a:pPr marL="0" indent="0" algn="l">
              <a:buNone/>
            </a:pPr>
            <a:r>
              <a:rPr lang="de-CH" sz="1800" dirty="0"/>
              <a:t>Unter einem statischen Test ist die Prüfung eines Testobjekts ohne Ausführung der Software zu verstehen.</a:t>
            </a:r>
          </a:p>
          <a:p>
            <a:pPr marL="0" indent="0" algn="l">
              <a:buNone/>
            </a:pPr>
            <a:r>
              <a:rPr lang="de-CH" sz="1800" dirty="0"/>
              <a:t>Dabei werden die Arbeitsergebnisse meist mittels Review manuell überprüft.</a:t>
            </a:r>
          </a:p>
          <a:p>
            <a:pPr marL="0" indent="0" algn="l">
              <a:buNone/>
            </a:pPr>
            <a:r>
              <a:rPr lang="de-CH" sz="1800" dirty="0"/>
              <a:t>Beispiel eines Reviews: Fachkonzept, Programmcode, Dokument</a:t>
            </a:r>
          </a:p>
          <a:p>
            <a:pPr marL="0" indent="0" algn="l">
              <a:buNone/>
            </a:pPr>
            <a:endParaRPr lang="de-CH" sz="1800" dirty="0"/>
          </a:p>
          <a:p>
            <a:pPr marL="0" indent="0">
              <a:buNone/>
            </a:pPr>
            <a:r>
              <a:rPr lang="de-CH" sz="1800" b="1" dirty="0"/>
              <a:t>Dynamischer Test</a:t>
            </a:r>
          </a:p>
          <a:p>
            <a:pPr marL="0" indent="0">
              <a:buNone/>
            </a:pPr>
            <a:r>
              <a:rPr lang="de-CH" sz="1800" dirty="0"/>
              <a:t>Unter einem dynamischen Test ist die Prüfung eines Testobjekts durch Ausführung der Software zu verstehen.</a:t>
            </a:r>
          </a:p>
          <a:p>
            <a:pPr marL="0" indent="0">
              <a:buNone/>
            </a:pPr>
            <a:r>
              <a:rPr lang="de-CH" sz="1800" dirty="0"/>
              <a:t>Dabei werden für jeden Testfall die Eingabedaten sowie die erwarteten Ausgabedaten angegeben. Danach werde die beim Testlauf erzeugten Ergebnisse mit den jeweils erwarteten Ausgabedaten verglichen.</a:t>
            </a:r>
          </a:p>
          <a:p>
            <a:pPr marL="0" indent="0">
              <a:buNone/>
            </a:pPr>
            <a:endParaRPr lang="de-CH" sz="1800" dirty="0"/>
          </a:p>
          <a:p>
            <a:pPr marL="0" indent="0">
              <a:buNone/>
            </a:pPr>
            <a:r>
              <a:rPr lang="de-CH" sz="1800" b="1" dirty="0"/>
              <a:t>Regressionstest</a:t>
            </a:r>
          </a:p>
          <a:p>
            <a:pPr marL="0" indent="0">
              <a:buNone/>
            </a:pPr>
            <a:r>
              <a:rPr lang="de-CH" sz="1800" dirty="0"/>
              <a:t>Bei einem Regressionstest werden Testfälle wiederholt.</a:t>
            </a:r>
          </a:p>
        </p:txBody>
      </p:sp>
    </p:spTree>
    <p:extLst>
      <p:ext uri="{BB962C8B-B14F-4D97-AF65-F5344CB8AC3E}">
        <p14:creationId xmlns:p14="http://schemas.microsoft.com/office/powerpoint/2010/main" val="128325416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normAutofit fontScale="90000"/>
          </a:bodyPr>
          <a:lstStyle/>
          <a:p>
            <a:r>
              <a:rPr lang="de-CH" dirty="0"/>
              <a:t>Statischer und dynamischer Test</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endParaRPr lang="de-CH" sz="1800" b="1" dirty="0"/>
          </a:p>
          <a:p>
            <a:pPr marL="0" indent="0">
              <a:buNone/>
            </a:pPr>
            <a:r>
              <a:rPr lang="de-CH" sz="1800" b="1" dirty="0"/>
              <a:t>Testfall</a:t>
            </a:r>
          </a:p>
          <a:p>
            <a:pPr marL="0" indent="0" algn="l">
              <a:buNone/>
            </a:pPr>
            <a:r>
              <a:rPr lang="de-CH" sz="1800" dirty="0"/>
              <a:t>Wie wird getestet.</a:t>
            </a:r>
          </a:p>
          <a:p>
            <a:pPr marL="0" indent="0" algn="l">
              <a:buNone/>
            </a:pPr>
            <a:r>
              <a:rPr lang="de-CH" sz="1800" dirty="0"/>
              <a:t>Testfälle werden bis auf das kleinste Detail beschrieben, wie alle Ereignisse stattfinden sollen und was das produzierte Ergebnis ist, nach jeder neuen Aktion des Nutzers.</a:t>
            </a:r>
          </a:p>
          <a:p>
            <a:pPr marL="0" indent="0" algn="l">
              <a:buNone/>
            </a:pPr>
            <a:endParaRPr lang="de-CH" sz="1800" dirty="0"/>
          </a:p>
          <a:p>
            <a:pPr marL="0" indent="0">
              <a:buNone/>
            </a:pPr>
            <a:endParaRPr lang="de-CH" sz="1800" dirty="0"/>
          </a:p>
        </p:txBody>
      </p:sp>
      <p:pic>
        <p:nvPicPr>
          <p:cNvPr id="5" name="Grafik 4">
            <a:extLst>
              <a:ext uri="{FF2B5EF4-FFF2-40B4-BE49-F238E27FC236}">
                <a16:creationId xmlns:a16="http://schemas.microsoft.com/office/drawing/2014/main" id="{968D5071-8D56-4E5E-8E86-ABC62FCEF475}"/>
              </a:ext>
            </a:extLst>
          </p:cNvPr>
          <p:cNvPicPr>
            <a:picLocks noChangeAspect="1"/>
          </p:cNvPicPr>
          <p:nvPr/>
        </p:nvPicPr>
        <p:blipFill>
          <a:blip r:embed="rId2"/>
          <a:stretch>
            <a:fillRect/>
          </a:stretch>
        </p:blipFill>
        <p:spPr>
          <a:xfrm>
            <a:off x="1163918" y="3757962"/>
            <a:ext cx="6816163" cy="2999675"/>
          </a:xfrm>
          <a:prstGeom prst="rect">
            <a:avLst/>
          </a:prstGeom>
        </p:spPr>
      </p:pic>
    </p:spTree>
    <p:extLst>
      <p:ext uri="{BB962C8B-B14F-4D97-AF65-F5344CB8AC3E}">
        <p14:creationId xmlns:p14="http://schemas.microsoft.com/office/powerpoint/2010/main" val="303259451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DE254-990F-4B2D-9732-1C3C79FE850E}"/>
              </a:ext>
            </a:extLst>
          </p:cNvPr>
          <p:cNvSpPr>
            <a:spLocks noGrp="1"/>
          </p:cNvSpPr>
          <p:nvPr>
            <p:ph type="title"/>
          </p:nvPr>
        </p:nvSpPr>
        <p:spPr/>
        <p:txBody>
          <a:bodyPr>
            <a:normAutofit fontScale="90000"/>
          </a:bodyPr>
          <a:lstStyle/>
          <a:p>
            <a:r>
              <a:rPr lang="de-CH" dirty="0"/>
              <a:t>Statischer und dynamischer Test</a:t>
            </a:r>
          </a:p>
        </p:txBody>
      </p:sp>
      <p:sp>
        <p:nvSpPr>
          <p:cNvPr id="3" name="Inhaltsplatzhalter 2">
            <a:extLst>
              <a:ext uri="{FF2B5EF4-FFF2-40B4-BE49-F238E27FC236}">
                <a16:creationId xmlns:a16="http://schemas.microsoft.com/office/drawing/2014/main" id="{94FF7498-66CC-48A3-A745-94DD8B6C62CB}"/>
              </a:ext>
            </a:extLst>
          </p:cNvPr>
          <p:cNvSpPr>
            <a:spLocks noGrp="1"/>
          </p:cNvSpPr>
          <p:nvPr>
            <p:ph idx="1"/>
          </p:nvPr>
        </p:nvSpPr>
        <p:spPr/>
        <p:txBody>
          <a:bodyPr/>
          <a:lstStyle/>
          <a:p>
            <a:pPr marL="0" indent="0">
              <a:buNone/>
            </a:pPr>
            <a:endParaRPr lang="de-CH" sz="1800" b="1" dirty="0"/>
          </a:p>
          <a:p>
            <a:pPr marL="0" indent="0">
              <a:buNone/>
            </a:pPr>
            <a:r>
              <a:rPr lang="de-CH" sz="1800" b="1" dirty="0"/>
              <a:t>Fehlerbeschreibung</a:t>
            </a:r>
          </a:p>
          <a:p>
            <a:pPr marL="0" indent="0" algn="l">
              <a:buNone/>
            </a:pPr>
            <a:r>
              <a:rPr lang="de-CH" sz="1800" dirty="0"/>
              <a:t>Jeder bei einem Test ermittelte Fehler muss vollständig und nachvollziehbar dokumentiert werden.</a:t>
            </a:r>
          </a:p>
          <a:p>
            <a:pPr marL="0" indent="0" algn="l">
              <a:buNone/>
            </a:pPr>
            <a:endParaRPr lang="de-CH" sz="1800" dirty="0"/>
          </a:p>
          <a:p>
            <a:pPr marL="0" indent="0">
              <a:buNone/>
            </a:pPr>
            <a:endParaRPr lang="de-CH" sz="1800" dirty="0"/>
          </a:p>
        </p:txBody>
      </p:sp>
      <p:pic>
        <p:nvPicPr>
          <p:cNvPr id="6" name="Grafik 5">
            <a:extLst>
              <a:ext uri="{FF2B5EF4-FFF2-40B4-BE49-F238E27FC236}">
                <a16:creationId xmlns:a16="http://schemas.microsoft.com/office/drawing/2014/main" id="{ED9A21BA-97FB-4E2B-8D21-6DAA2759595A}"/>
              </a:ext>
            </a:extLst>
          </p:cNvPr>
          <p:cNvPicPr>
            <a:picLocks noChangeAspect="1"/>
          </p:cNvPicPr>
          <p:nvPr/>
        </p:nvPicPr>
        <p:blipFill>
          <a:blip r:embed="rId2"/>
          <a:stretch>
            <a:fillRect/>
          </a:stretch>
        </p:blipFill>
        <p:spPr>
          <a:xfrm>
            <a:off x="1453990" y="3068960"/>
            <a:ext cx="6236020" cy="3251367"/>
          </a:xfrm>
          <a:prstGeom prst="rect">
            <a:avLst/>
          </a:prstGeom>
        </p:spPr>
      </p:pic>
    </p:spTree>
    <p:extLst>
      <p:ext uri="{BB962C8B-B14F-4D97-AF65-F5344CB8AC3E}">
        <p14:creationId xmlns:p14="http://schemas.microsoft.com/office/powerpoint/2010/main" val="275007020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72A2C7-9E0D-4A6F-B15D-846D2AAA6375}"/>
              </a:ext>
            </a:extLst>
          </p:cNvPr>
          <p:cNvSpPr>
            <a:spLocks noGrp="1"/>
          </p:cNvSpPr>
          <p:nvPr>
            <p:ph type="title"/>
          </p:nvPr>
        </p:nvSpPr>
        <p:spPr/>
        <p:txBody>
          <a:bodyPr/>
          <a:lstStyle/>
          <a:p>
            <a:r>
              <a:rPr lang="de-CH" dirty="0"/>
              <a:t>Serviceeinführung planen</a:t>
            </a:r>
          </a:p>
        </p:txBody>
      </p:sp>
      <p:sp>
        <p:nvSpPr>
          <p:cNvPr id="3" name="Inhaltsplatzhalter 2">
            <a:extLst>
              <a:ext uri="{FF2B5EF4-FFF2-40B4-BE49-F238E27FC236}">
                <a16:creationId xmlns:a16="http://schemas.microsoft.com/office/drawing/2014/main" id="{CE5AAF55-5817-4E98-8660-F5AFAAA515DE}"/>
              </a:ext>
            </a:extLst>
          </p:cNvPr>
          <p:cNvSpPr>
            <a:spLocks noGrp="1"/>
          </p:cNvSpPr>
          <p:nvPr>
            <p:ph idx="1"/>
          </p:nvPr>
        </p:nvSpPr>
        <p:spPr/>
        <p:txBody>
          <a:bodyPr/>
          <a:lstStyle/>
          <a:p>
            <a:pPr marL="0" indent="0">
              <a:buNone/>
            </a:pPr>
            <a:r>
              <a:rPr lang="de-CH" sz="2000" dirty="0"/>
              <a:t>Nachdem ein Service entwickelt, erfolgreich getestet und die entsprechenden SLAs unterschrieben wurden, kann der Service eingeführt werden.</a:t>
            </a:r>
          </a:p>
          <a:p>
            <a:pPr marL="0" indent="0">
              <a:buNone/>
            </a:pPr>
            <a:endParaRPr lang="de-CH" sz="2000" b="1" dirty="0"/>
          </a:p>
          <a:p>
            <a:pPr marL="0" indent="0">
              <a:buNone/>
            </a:pPr>
            <a:r>
              <a:rPr lang="de-CH" sz="2000" b="1" dirty="0"/>
              <a:t>Planungsaufgaben</a:t>
            </a:r>
            <a:r>
              <a:rPr lang="de-CH" sz="2000" dirty="0"/>
              <a:t> </a:t>
            </a:r>
          </a:p>
          <a:p>
            <a:pPr marL="0" indent="0">
              <a:buNone/>
            </a:pPr>
            <a:r>
              <a:rPr lang="de-CH" sz="2000" dirty="0"/>
              <a:t>Betroffene Personen informieren</a:t>
            </a:r>
          </a:p>
          <a:p>
            <a:pPr marL="0" indent="0">
              <a:buNone/>
            </a:pPr>
            <a:r>
              <a:rPr lang="de-CH" sz="2000" dirty="0"/>
              <a:t>Lieferanten / Partner informieren</a:t>
            </a:r>
          </a:p>
          <a:p>
            <a:pPr marL="0" indent="0">
              <a:buNone/>
            </a:pPr>
            <a:r>
              <a:rPr lang="de-CH" sz="2000" dirty="0"/>
              <a:t>Schulung durchführen</a:t>
            </a:r>
          </a:p>
          <a:p>
            <a:pPr marL="0" indent="0">
              <a:buNone/>
            </a:pPr>
            <a:r>
              <a:rPr lang="de-CH" sz="2000" dirty="0"/>
              <a:t>Migrationen durchführen</a:t>
            </a:r>
          </a:p>
          <a:p>
            <a:pPr marL="0" indent="0">
              <a:buNone/>
            </a:pPr>
            <a:r>
              <a:rPr lang="de-CH" sz="2000" dirty="0"/>
              <a:t>Services einführen</a:t>
            </a:r>
          </a:p>
          <a:p>
            <a:pPr marL="0" indent="0">
              <a:buNone/>
            </a:pPr>
            <a:endParaRPr lang="de-CH" sz="2000" dirty="0"/>
          </a:p>
          <a:p>
            <a:pPr marL="0" indent="0">
              <a:buNone/>
            </a:pPr>
            <a:r>
              <a:rPr lang="de-CH" sz="2000" b="1" dirty="0"/>
              <a:t>Zuständigkeit gemäss </a:t>
            </a:r>
            <a:r>
              <a:rPr lang="de-CH" sz="2000" b="1" dirty="0" err="1"/>
              <a:t>ITIl</a:t>
            </a:r>
            <a:endParaRPr lang="de-CH" sz="2000" b="1" dirty="0"/>
          </a:p>
          <a:p>
            <a:pPr marL="0" indent="0">
              <a:buNone/>
            </a:pPr>
            <a:r>
              <a:rPr lang="de-CH" sz="2000" i="1" dirty="0"/>
              <a:t>Release </a:t>
            </a:r>
            <a:r>
              <a:rPr lang="de-CH" sz="2000" i="1" dirty="0" err="1"/>
              <a:t>Deployment</a:t>
            </a:r>
            <a:r>
              <a:rPr lang="de-CH" sz="2000" i="1" dirty="0"/>
              <a:t> Prozess</a:t>
            </a:r>
            <a:r>
              <a:rPr lang="de-CH" sz="2000" dirty="0"/>
              <a:t>, Teilprozess des Release und </a:t>
            </a:r>
            <a:r>
              <a:rPr lang="de-CH" sz="2000" dirty="0" err="1"/>
              <a:t>Deployment</a:t>
            </a:r>
            <a:r>
              <a:rPr lang="de-CH" sz="2000" dirty="0"/>
              <a:t> Management, Teil vom Service Transition.</a:t>
            </a:r>
          </a:p>
          <a:p>
            <a:pPr marL="0" indent="0">
              <a:buNone/>
            </a:pPr>
            <a:endParaRPr lang="de-CH" sz="2000" dirty="0"/>
          </a:p>
        </p:txBody>
      </p:sp>
    </p:spTree>
    <p:extLst>
      <p:ext uri="{BB962C8B-B14F-4D97-AF65-F5344CB8AC3E}">
        <p14:creationId xmlns:p14="http://schemas.microsoft.com/office/powerpoint/2010/main" val="108432084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72A2C7-9E0D-4A6F-B15D-846D2AAA6375}"/>
              </a:ext>
            </a:extLst>
          </p:cNvPr>
          <p:cNvSpPr>
            <a:spLocks noGrp="1"/>
          </p:cNvSpPr>
          <p:nvPr>
            <p:ph type="title"/>
          </p:nvPr>
        </p:nvSpPr>
        <p:spPr/>
        <p:txBody>
          <a:bodyPr>
            <a:normAutofit fontScale="90000"/>
          </a:bodyPr>
          <a:lstStyle/>
          <a:p>
            <a:r>
              <a:rPr lang="de-CH" dirty="0"/>
              <a:t>Serviceeinführung planen – Betroffene Personen informieren</a:t>
            </a:r>
          </a:p>
        </p:txBody>
      </p:sp>
      <p:sp>
        <p:nvSpPr>
          <p:cNvPr id="3" name="Inhaltsplatzhalter 2">
            <a:extLst>
              <a:ext uri="{FF2B5EF4-FFF2-40B4-BE49-F238E27FC236}">
                <a16:creationId xmlns:a16="http://schemas.microsoft.com/office/drawing/2014/main" id="{CE5AAF55-5817-4E98-8660-F5AFAAA515DE}"/>
              </a:ext>
            </a:extLst>
          </p:cNvPr>
          <p:cNvSpPr>
            <a:spLocks noGrp="1"/>
          </p:cNvSpPr>
          <p:nvPr>
            <p:ph idx="1"/>
          </p:nvPr>
        </p:nvSpPr>
        <p:spPr/>
        <p:txBody>
          <a:bodyPr/>
          <a:lstStyle/>
          <a:p>
            <a:pPr marL="0" indent="0">
              <a:buNone/>
            </a:pPr>
            <a:endParaRPr lang="de-CH" sz="2000" b="1" dirty="0"/>
          </a:p>
          <a:p>
            <a:pPr marL="0" indent="0">
              <a:buNone/>
            </a:pPr>
            <a:r>
              <a:rPr lang="de-CH" sz="2000" b="1" dirty="0"/>
              <a:t>Informationskonzept</a:t>
            </a:r>
            <a:r>
              <a:rPr lang="de-CH" sz="2000" dirty="0"/>
              <a:t> </a:t>
            </a:r>
          </a:p>
          <a:p>
            <a:r>
              <a:rPr lang="de-CH" sz="2000" dirty="0"/>
              <a:t>Ziele und </a:t>
            </a:r>
            <a:r>
              <a:rPr lang="de-CH" sz="2000" dirty="0" err="1"/>
              <a:t>lnhalte</a:t>
            </a:r>
            <a:r>
              <a:rPr lang="de-CH" sz="2000" dirty="0"/>
              <a:t>: Was soll mit der </a:t>
            </a:r>
            <a:r>
              <a:rPr lang="de-CH" sz="2000" dirty="0" err="1"/>
              <a:t>lnformation</a:t>
            </a:r>
            <a:r>
              <a:rPr lang="de-CH" sz="2000" dirty="0"/>
              <a:t> erreicht werden?</a:t>
            </a:r>
          </a:p>
          <a:p>
            <a:r>
              <a:rPr lang="de-CH" sz="2000" dirty="0"/>
              <a:t>Kommunikationsinstrumente: </a:t>
            </a:r>
            <a:r>
              <a:rPr lang="de-CH" sz="2000" dirty="0" err="1"/>
              <a:t>ln</a:t>
            </a:r>
            <a:r>
              <a:rPr lang="de-CH" sz="2000" dirty="0"/>
              <a:t> welcher Form und mit welchen Mitteln soll informiert werden?</a:t>
            </a:r>
          </a:p>
          <a:p>
            <a:r>
              <a:rPr lang="de-CH" sz="2000" dirty="0"/>
              <a:t>Termine und Verantwortlichkeiten: Zu welchem Zeitpunkt soll informiert werden und wer ist wofür zuständig?</a:t>
            </a:r>
          </a:p>
          <a:p>
            <a:r>
              <a:rPr lang="de-CH" sz="2000" dirty="0"/>
              <a:t>Prioritäten: Welche Personen sollen bis wann bzw. in welchen Zeitabständen worüber informiert werden?</a:t>
            </a:r>
          </a:p>
          <a:p>
            <a:r>
              <a:rPr lang="de-CH" sz="2000" dirty="0"/>
              <a:t>Welche internen und externen Anspruchsgruppen sind wie genau zu informieren?</a:t>
            </a:r>
          </a:p>
          <a:p>
            <a:r>
              <a:rPr lang="de-CH" sz="2000" dirty="0"/>
              <a:t>Budget: Was darf die Kommunikation kosten?</a:t>
            </a:r>
          </a:p>
          <a:p>
            <a:r>
              <a:rPr lang="de-CH" sz="2000" dirty="0"/>
              <a:t>Erfolgskontrollen: Wie kommt die Kommunikation bei den Betroffenen an, mögliche Korrekturmassnahmen bei Schwierigkeiten. </a:t>
            </a:r>
          </a:p>
          <a:p>
            <a:pPr marL="0" indent="0">
              <a:buNone/>
            </a:pPr>
            <a:endParaRPr lang="de-CH" sz="2000" dirty="0"/>
          </a:p>
        </p:txBody>
      </p:sp>
    </p:spTree>
    <p:extLst>
      <p:ext uri="{BB962C8B-B14F-4D97-AF65-F5344CB8AC3E}">
        <p14:creationId xmlns:p14="http://schemas.microsoft.com/office/powerpoint/2010/main" val="263626083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72A2C7-9E0D-4A6F-B15D-846D2AAA6375}"/>
              </a:ext>
            </a:extLst>
          </p:cNvPr>
          <p:cNvSpPr>
            <a:spLocks noGrp="1"/>
          </p:cNvSpPr>
          <p:nvPr>
            <p:ph type="title"/>
          </p:nvPr>
        </p:nvSpPr>
        <p:spPr/>
        <p:txBody>
          <a:bodyPr>
            <a:normAutofit fontScale="90000"/>
          </a:bodyPr>
          <a:lstStyle/>
          <a:p>
            <a:r>
              <a:rPr lang="de-CH" dirty="0"/>
              <a:t>Serviceeinführung planen – Betroffene Personen informieren</a:t>
            </a:r>
          </a:p>
        </p:txBody>
      </p:sp>
      <p:sp>
        <p:nvSpPr>
          <p:cNvPr id="3" name="Inhaltsplatzhalter 2">
            <a:extLst>
              <a:ext uri="{FF2B5EF4-FFF2-40B4-BE49-F238E27FC236}">
                <a16:creationId xmlns:a16="http://schemas.microsoft.com/office/drawing/2014/main" id="{CE5AAF55-5817-4E98-8660-F5AFAAA515DE}"/>
              </a:ext>
            </a:extLst>
          </p:cNvPr>
          <p:cNvSpPr>
            <a:spLocks noGrp="1"/>
          </p:cNvSpPr>
          <p:nvPr>
            <p:ph idx="1"/>
          </p:nvPr>
        </p:nvSpPr>
        <p:spPr/>
        <p:txBody>
          <a:bodyPr/>
          <a:lstStyle/>
          <a:p>
            <a:pPr marL="0" indent="0">
              <a:buNone/>
            </a:pPr>
            <a:endParaRPr lang="de-CH" sz="2000" b="1" dirty="0"/>
          </a:p>
          <a:p>
            <a:pPr marL="0" indent="0">
              <a:buNone/>
            </a:pPr>
            <a:r>
              <a:rPr lang="de-CH" sz="2000" b="1" dirty="0"/>
              <a:t>Kommunikationsinstrumente</a:t>
            </a:r>
            <a:r>
              <a:rPr lang="de-CH" sz="2000" dirty="0"/>
              <a:t> </a:t>
            </a:r>
          </a:p>
          <a:p>
            <a:pPr marL="0" indent="0">
              <a:buNone/>
            </a:pPr>
            <a:endParaRPr lang="de-CH" sz="2000" dirty="0"/>
          </a:p>
        </p:txBody>
      </p:sp>
      <p:pic>
        <p:nvPicPr>
          <p:cNvPr id="15362" name="Picture 2">
            <a:extLst>
              <a:ext uri="{FF2B5EF4-FFF2-40B4-BE49-F238E27FC236}">
                <a16:creationId xmlns:a16="http://schemas.microsoft.com/office/drawing/2014/main" id="{F5085406-7495-4F10-8C03-542F6AC19D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 r="5000"/>
          <a:stretch/>
        </p:blipFill>
        <p:spPr bwMode="auto">
          <a:xfrm>
            <a:off x="611560" y="2792578"/>
            <a:ext cx="8229600" cy="274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43363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72A2C7-9E0D-4A6F-B15D-846D2AAA6375}"/>
              </a:ext>
            </a:extLst>
          </p:cNvPr>
          <p:cNvSpPr>
            <a:spLocks noGrp="1"/>
          </p:cNvSpPr>
          <p:nvPr>
            <p:ph type="title"/>
          </p:nvPr>
        </p:nvSpPr>
        <p:spPr/>
        <p:txBody>
          <a:bodyPr>
            <a:normAutofit fontScale="90000"/>
          </a:bodyPr>
          <a:lstStyle/>
          <a:p>
            <a:r>
              <a:rPr lang="de-CH" dirty="0"/>
              <a:t>Serviceeinführung planen – Schulungen durchführen</a:t>
            </a:r>
          </a:p>
        </p:txBody>
      </p:sp>
      <p:sp>
        <p:nvSpPr>
          <p:cNvPr id="3" name="Inhaltsplatzhalter 2">
            <a:extLst>
              <a:ext uri="{FF2B5EF4-FFF2-40B4-BE49-F238E27FC236}">
                <a16:creationId xmlns:a16="http://schemas.microsoft.com/office/drawing/2014/main" id="{CE5AAF55-5817-4E98-8660-F5AFAAA515DE}"/>
              </a:ext>
            </a:extLst>
          </p:cNvPr>
          <p:cNvSpPr>
            <a:spLocks noGrp="1"/>
          </p:cNvSpPr>
          <p:nvPr>
            <p:ph idx="1"/>
          </p:nvPr>
        </p:nvSpPr>
        <p:spPr>
          <a:xfrm>
            <a:off x="457200" y="1600200"/>
            <a:ext cx="8686800" cy="4525963"/>
          </a:xfrm>
        </p:spPr>
        <p:txBody>
          <a:bodyPr/>
          <a:lstStyle/>
          <a:p>
            <a:pPr marL="0" indent="0">
              <a:buNone/>
            </a:pPr>
            <a:endParaRPr lang="de-CH" sz="1800" b="1" dirty="0"/>
          </a:p>
          <a:p>
            <a:pPr marL="0" indent="0">
              <a:buNone/>
            </a:pPr>
            <a:r>
              <a:rPr lang="de-CH" sz="2000" b="1" dirty="0"/>
              <a:t>Checkliste</a:t>
            </a:r>
            <a:r>
              <a:rPr lang="de-CH" sz="1800" b="1" dirty="0"/>
              <a:t> </a:t>
            </a:r>
            <a:endParaRPr lang="de-CH" sz="1800" dirty="0"/>
          </a:p>
          <a:p>
            <a:pPr marL="0" indent="0">
              <a:buNone/>
            </a:pPr>
            <a:r>
              <a:rPr lang="de-CH" sz="1800" dirty="0"/>
              <a:t>Es empfiehlt sich, zur Vorbereitung der geplanten Schulungen eine Checkliste zu erstellen.</a:t>
            </a:r>
          </a:p>
          <a:p>
            <a:r>
              <a:rPr lang="de-CH" sz="1800" b="1" dirty="0"/>
              <a:t>Bedürfnisse und Themen klären</a:t>
            </a:r>
            <a:r>
              <a:rPr lang="de-CH" sz="1800" dirty="0"/>
              <a:t>: Welche Anforderungen werden an die Schulungen gestellt? Welche </a:t>
            </a:r>
            <a:r>
              <a:rPr lang="de-CH" sz="1800" dirty="0" err="1"/>
              <a:t>lnhalte</a:t>
            </a:r>
            <a:r>
              <a:rPr lang="de-CH" sz="1800" dirty="0"/>
              <a:t> müssen geschult werden (2. B. Services. Prozesse)? Welche Unternehmen und Personen sind beteiligt? Wie sieht die Aufgabenteilung aus?</a:t>
            </a:r>
          </a:p>
          <a:p>
            <a:r>
              <a:rPr lang="de-CH" sz="1800" b="1" dirty="0"/>
              <a:t>Zielgruppe festlegen</a:t>
            </a:r>
            <a:r>
              <a:rPr lang="de-CH" sz="1800" dirty="0"/>
              <a:t>: Welche Zielgruppen müssen geschult werden (Endbenutzter, Betriebspersonal, Management </a:t>
            </a:r>
            <a:r>
              <a:rPr lang="de-CH" sz="1800" dirty="0" err="1"/>
              <a:t>ect.</a:t>
            </a:r>
            <a:r>
              <a:rPr lang="de-CH" sz="1800" dirty="0"/>
              <a:t>)</a:t>
            </a:r>
          </a:p>
          <a:p>
            <a:r>
              <a:rPr lang="de-CH" sz="1800" b="1" dirty="0"/>
              <a:t>Schwerpunkte festlegen</a:t>
            </a:r>
            <a:r>
              <a:rPr lang="de-CH" sz="1800" dirty="0"/>
              <a:t>: Welche inhaltlichen Schwerpunkte ergeben sich aus den Bedürfnissen der Zielgruppen für die Schulung (</a:t>
            </a:r>
            <a:r>
              <a:rPr lang="de-CH" sz="1800" dirty="0" err="1"/>
              <a:t>z.B</a:t>
            </a:r>
            <a:r>
              <a:rPr lang="de-CH" sz="1800" dirty="0"/>
              <a:t> Prozesse der Zusammenarbeit, neue Funktionalitäten)?</a:t>
            </a:r>
          </a:p>
          <a:p>
            <a:r>
              <a:rPr lang="de-CH" sz="1800" b="1" dirty="0"/>
              <a:t>Referenten festlegen</a:t>
            </a:r>
            <a:r>
              <a:rPr lang="de-CH" sz="1800" dirty="0"/>
              <a:t>: Wer kommt für die Schulungsinhalte als Referent infrage und stellt sich zur Verfügung?</a:t>
            </a:r>
          </a:p>
          <a:p>
            <a:r>
              <a:rPr lang="de-CH" sz="1800" b="1" dirty="0"/>
              <a:t>Termine festlegen</a:t>
            </a:r>
            <a:r>
              <a:rPr lang="de-CH" sz="1800" dirty="0"/>
              <a:t>: Wann findet die Schulung statt?</a:t>
            </a:r>
          </a:p>
          <a:p>
            <a:r>
              <a:rPr lang="de-CH" sz="1800" b="1" dirty="0"/>
              <a:t>Ort planen</a:t>
            </a:r>
            <a:r>
              <a:rPr lang="de-CH" sz="1800" dirty="0"/>
              <a:t>: Wo findet die Schulung statt? </a:t>
            </a:r>
          </a:p>
          <a:p>
            <a:pPr marL="0" indent="0">
              <a:buNone/>
            </a:pPr>
            <a:endParaRPr lang="de-CH" sz="1800" dirty="0"/>
          </a:p>
          <a:p>
            <a:pPr marL="0" indent="0">
              <a:buNone/>
            </a:pPr>
            <a:endParaRPr lang="de-CH" sz="1800" dirty="0"/>
          </a:p>
        </p:txBody>
      </p:sp>
    </p:spTree>
    <p:extLst>
      <p:ext uri="{BB962C8B-B14F-4D97-AF65-F5344CB8AC3E}">
        <p14:creationId xmlns:p14="http://schemas.microsoft.com/office/powerpoint/2010/main" val="89890889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31E2E-486F-4789-95F6-E64AEA15516A}"/>
              </a:ext>
            </a:extLst>
          </p:cNvPr>
          <p:cNvSpPr>
            <a:spLocks noGrp="1"/>
          </p:cNvSpPr>
          <p:nvPr>
            <p:ph type="title"/>
          </p:nvPr>
        </p:nvSpPr>
        <p:spPr/>
        <p:txBody>
          <a:bodyPr>
            <a:normAutofit fontScale="90000"/>
          </a:bodyPr>
          <a:lstStyle/>
          <a:p>
            <a:r>
              <a:rPr lang="de-CH" dirty="0"/>
              <a:t>Serviceeinführung planen – Datenmigration durchführen</a:t>
            </a:r>
          </a:p>
        </p:txBody>
      </p:sp>
      <p:sp>
        <p:nvSpPr>
          <p:cNvPr id="3" name="Inhaltsplatzhalter 2">
            <a:extLst>
              <a:ext uri="{FF2B5EF4-FFF2-40B4-BE49-F238E27FC236}">
                <a16:creationId xmlns:a16="http://schemas.microsoft.com/office/drawing/2014/main" id="{5703206B-09B2-45B6-AF48-BEB33859ECB8}"/>
              </a:ext>
            </a:extLst>
          </p:cNvPr>
          <p:cNvSpPr>
            <a:spLocks noGrp="1"/>
          </p:cNvSpPr>
          <p:nvPr>
            <p:ph idx="1"/>
          </p:nvPr>
        </p:nvSpPr>
        <p:spPr/>
        <p:txBody>
          <a:bodyPr/>
          <a:lstStyle/>
          <a:p>
            <a:pPr marL="0" indent="0">
              <a:buNone/>
            </a:pPr>
            <a:endParaRPr lang="de-CH" sz="2000" dirty="0"/>
          </a:p>
          <a:p>
            <a:pPr marL="0" indent="0">
              <a:buNone/>
            </a:pPr>
            <a:r>
              <a:rPr lang="de-CH" sz="1800" dirty="0"/>
              <a:t>Die Datenmigration muss minuziös geplant und getestet werden.</a:t>
            </a:r>
          </a:p>
          <a:p>
            <a:pPr marL="0" indent="0">
              <a:buNone/>
            </a:pPr>
            <a:r>
              <a:rPr lang="de-CH" sz="1800" dirty="0"/>
              <a:t>Eine Datenmigration ist immer auch eine gute Gelegenheit, veraltete Daten zu korrigieren oder zu entfernen.</a:t>
            </a:r>
          </a:p>
          <a:p>
            <a:pPr marL="0" indent="0">
              <a:buNone/>
            </a:pPr>
            <a:endParaRPr lang="de-CH" sz="800" dirty="0"/>
          </a:p>
          <a:p>
            <a:pPr marL="0" indent="0">
              <a:buNone/>
            </a:pPr>
            <a:r>
              <a:rPr lang="de-CH" sz="2000" b="1" dirty="0"/>
              <a:t>Vorgehensschritte</a:t>
            </a:r>
          </a:p>
          <a:p>
            <a:r>
              <a:rPr lang="de-CH" sz="1400" b="1" dirty="0"/>
              <a:t>Altsystem analysieren</a:t>
            </a:r>
            <a:r>
              <a:rPr lang="de-CH" sz="1400" dirty="0"/>
              <a:t>: Um die Funktionsweise des Altsystems zu verstehen, ist eine aktuelle Dokumentation hilfreich.</a:t>
            </a:r>
          </a:p>
          <a:p>
            <a:r>
              <a:rPr lang="de-CH" sz="1400" b="1" dirty="0"/>
              <a:t>Zielsystem analysieren</a:t>
            </a:r>
            <a:r>
              <a:rPr lang="de-CH" sz="1400" dirty="0"/>
              <a:t>: Welche Daten werden in welchem Format von der neuen Zielanwendung benötigt?</a:t>
            </a:r>
          </a:p>
          <a:p>
            <a:r>
              <a:rPr lang="de-CH" sz="1400" b="1" dirty="0"/>
              <a:t>Regeln der Datenmigration festlegen</a:t>
            </a:r>
            <a:r>
              <a:rPr lang="de-CH" sz="1400" dirty="0"/>
              <a:t>: Welches Datenfeld des Altsystems muss in welches Datenfeld der neuen Zielanwendung Übernommen werden?</a:t>
            </a:r>
          </a:p>
          <a:p>
            <a:r>
              <a:rPr lang="de-CH" sz="1400" b="1" dirty="0"/>
              <a:t>Schnittstelle zum Zielsystem entwickeln</a:t>
            </a:r>
            <a:r>
              <a:rPr lang="de-CH" sz="1400" dirty="0"/>
              <a:t>: Bereitstellung eines Programms für die automatische Datenübernahme aus dem Altsystem in die neue Zielanwendung.</a:t>
            </a:r>
          </a:p>
          <a:p>
            <a:r>
              <a:rPr lang="de-CH" sz="1400" b="1" dirty="0"/>
              <a:t>Zielsystem bereitstellen</a:t>
            </a:r>
            <a:r>
              <a:rPr lang="de-CH" sz="1400" dirty="0"/>
              <a:t>: Zielsystem als Testumgebung aufbauen und testen.</a:t>
            </a:r>
          </a:p>
          <a:p>
            <a:r>
              <a:rPr lang="de-CH" sz="1400" b="1" dirty="0"/>
              <a:t>Daten übertragen</a:t>
            </a:r>
            <a:r>
              <a:rPr lang="de-CH" sz="1400" dirty="0"/>
              <a:t>: Übernahme der Daten aus dem Altsystem auf das neue Zielsystem via CS, Schnittstelle oder Filetransfer-Service.</a:t>
            </a:r>
          </a:p>
          <a:p>
            <a:r>
              <a:rPr lang="de-CH" sz="1400" b="1" dirty="0"/>
              <a:t>Datenmigration kontrollieren</a:t>
            </a:r>
            <a:r>
              <a:rPr lang="de-CH" sz="1400" dirty="0"/>
              <a:t>: Abstimmung der Daten zwischen Alt- und Zielsystem Sind alle Daten korrekt und vollständig im Zielsystem angekommen?</a:t>
            </a:r>
          </a:p>
          <a:p>
            <a:r>
              <a:rPr lang="de-CH" sz="1400" b="1" dirty="0"/>
              <a:t>System umschalten</a:t>
            </a:r>
            <a:r>
              <a:rPr lang="de-CH" sz="1400" dirty="0"/>
              <a:t>: Zielsystem aktivieren und Altsystem abschalten.</a:t>
            </a:r>
          </a:p>
        </p:txBody>
      </p:sp>
    </p:spTree>
    <p:extLst>
      <p:ext uri="{BB962C8B-B14F-4D97-AF65-F5344CB8AC3E}">
        <p14:creationId xmlns:p14="http://schemas.microsoft.com/office/powerpoint/2010/main" val="136744761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41BDA7-BD04-441B-9A81-9ED79D300937}"/>
              </a:ext>
            </a:extLst>
          </p:cNvPr>
          <p:cNvSpPr>
            <a:spLocks noGrp="1"/>
          </p:cNvSpPr>
          <p:nvPr>
            <p:ph type="title"/>
          </p:nvPr>
        </p:nvSpPr>
        <p:spPr/>
        <p:txBody>
          <a:bodyPr>
            <a:normAutofit fontScale="90000"/>
          </a:bodyPr>
          <a:lstStyle/>
          <a:p>
            <a:r>
              <a:rPr lang="de-CH" dirty="0"/>
              <a:t>Serviceeinführung planen – Service einführen</a:t>
            </a:r>
          </a:p>
        </p:txBody>
      </p:sp>
      <p:sp>
        <p:nvSpPr>
          <p:cNvPr id="3" name="Inhaltsplatzhalter 2">
            <a:extLst>
              <a:ext uri="{FF2B5EF4-FFF2-40B4-BE49-F238E27FC236}">
                <a16:creationId xmlns:a16="http://schemas.microsoft.com/office/drawing/2014/main" id="{56D45B8D-35AF-4072-B90C-D568C07FE53F}"/>
              </a:ext>
            </a:extLst>
          </p:cNvPr>
          <p:cNvSpPr>
            <a:spLocks noGrp="1"/>
          </p:cNvSpPr>
          <p:nvPr>
            <p:ph idx="1"/>
          </p:nvPr>
        </p:nvSpPr>
        <p:spPr/>
        <p:txBody>
          <a:bodyPr/>
          <a:lstStyle/>
          <a:p>
            <a:pPr marL="0" indent="0">
              <a:buNone/>
            </a:pPr>
            <a:endParaRPr lang="de-CH" sz="1800" dirty="0"/>
          </a:p>
          <a:p>
            <a:pPr marL="0" indent="0">
              <a:buNone/>
            </a:pPr>
            <a:r>
              <a:rPr lang="de-CH" sz="1800" b="1" dirty="0"/>
              <a:t>Arten der Serviceeinführung</a:t>
            </a:r>
          </a:p>
          <a:p>
            <a:r>
              <a:rPr lang="de-CH" sz="1800" dirty="0"/>
              <a:t>Big-Bang Einführung</a:t>
            </a:r>
          </a:p>
          <a:p>
            <a:pPr marL="0" indent="0">
              <a:buNone/>
            </a:pPr>
            <a:r>
              <a:rPr lang="de-CH" sz="1800" dirty="0"/>
              <a:t>	Der IT-Service wird vollständig zu einem klar definierten 	Zeitpunkt in Betrieb genommen.</a:t>
            </a:r>
          </a:p>
          <a:p>
            <a:r>
              <a:rPr lang="de-CH" sz="1800" dirty="0"/>
              <a:t>Iterative Einführung</a:t>
            </a:r>
          </a:p>
          <a:p>
            <a:pPr marL="0" indent="0">
              <a:buNone/>
            </a:pPr>
            <a:r>
              <a:rPr lang="de-CH" sz="1800" dirty="0"/>
              <a:t>	Der IT-Service wird Schritt für Schritt in Betrieb genommen.</a:t>
            </a:r>
          </a:p>
          <a:p>
            <a:pPr marL="0" indent="0">
              <a:buNone/>
            </a:pPr>
            <a:endParaRPr lang="de-CH" sz="800" dirty="0"/>
          </a:p>
          <a:p>
            <a:pPr marL="0" indent="0">
              <a:buNone/>
            </a:pPr>
            <a:r>
              <a:rPr lang="de-CH" sz="1800" dirty="0"/>
              <a:t>Die Art der Serviceeinführung muss anhand einer </a:t>
            </a:r>
            <a:r>
              <a:rPr lang="de-CH" sz="1800" b="1" dirty="0"/>
              <a:t>Chancen und Risiken Analyse</a:t>
            </a:r>
            <a:r>
              <a:rPr lang="de-CH" sz="1800" dirty="0"/>
              <a:t> ermittelt werden. Siehe Beispiel aus dem M156 </a:t>
            </a:r>
            <a:r>
              <a:rPr lang="de-CH" sz="1800" dirty="0" err="1"/>
              <a:t>Compendio</a:t>
            </a:r>
            <a:r>
              <a:rPr lang="de-CH" sz="1800" dirty="0"/>
              <a:t> Buch.</a:t>
            </a:r>
          </a:p>
        </p:txBody>
      </p:sp>
      <p:pic>
        <p:nvPicPr>
          <p:cNvPr id="5" name="Grafik 4">
            <a:extLst>
              <a:ext uri="{FF2B5EF4-FFF2-40B4-BE49-F238E27FC236}">
                <a16:creationId xmlns:a16="http://schemas.microsoft.com/office/drawing/2014/main" id="{13386331-978C-4BF2-9FFC-D298CC16F735}"/>
              </a:ext>
            </a:extLst>
          </p:cNvPr>
          <p:cNvPicPr>
            <a:picLocks noChangeAspect="1"/>
          </p:cNvPicPr>
          <p:nvPr/>
        </p:nvPicPr>
        <p:blipFill>
          <a:blip r:embed="rId3"/>
          <a:stretch>
            <a:fillRect/>
          </a:stretch>
        </p:blipFill>
        <p:spPr>
          <a:xfrm>
            <a:off x="1763688" y="4578233"/>
            <a:ext cx="6109014" cy="2279767"/>
          </a:xfrm>
          <a:prstGeom prst="rect">
            <a:avLst/>
          </a:prstGeom>
        </p:spPr>
      </p:pic>
    </p:spTree>
    <p:extLst>
      <p:ext uri="{BB962C8B-B14F-4D97-AF65-F5344CB8AC3E}">
        <p14:creationId xmlns:p14="http://schemas.microsoft.com/office/powerpoint/2010/main" val="252455650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7C0BF-DFD5-4663-A90D-9E86AECD13E2}"/>
              </a:ext>
            </a:extLst>
          </p:cNvPr>
          <p:cNvSpPr>
            <a:spLocks noGrp="1"/>
          </p:cNvSpPr>
          <p:nvPr>
            <p:ph type="title"/>
          </p:nvPr>
        </p:nvSpPr>
        <p:spPr/>
        <p:txBody>
          <a:bodyPr/>
          <a:lstStyle/>
          <a:p>
            <a:r>
              <a:rPr lang="de-CH" dirty="0"/>
              <a:t>Change Management</a:t>
            </a:r>
          </a:p>
        </p:txBody>
      </p:sp>
      <p:sp>
        <p:nvSpPr>
          <p:cNvPr id="3" name="Inhaltsplatzhalter 2">
            <a:extLst>
              <a:ext uri="{FF2B5EF4-FFF2-40B4-BE49-F238E27FC236}">
                <a16:creationId xmlns:a16="http://schemas.microsoft.com/office/drawing/2014/main" id="{67E0E4D5-C691-4FF9-A0A2-4841B0B09F5A}"/>
              </a:ext>
            </a:extLst>
          </p:cNvPr>
          <p:cNvSpPr>
            <a:spLocks noGrp="1"/>
          </p:cNvSpPr>
          <p:nvPr>
            <p:ph idx="1"/>
          </p:nvPr>
        </p:nvSpPr>
        <p:spPr/>
        <p:txBody>
          <a:bodyPr/>
          <a:lstStyle/>
          <a:p>
            <a:pPr marL="0" indent="0">
              <a:buNone/>
            </a:pPr>
            <a:r>
              <a:rPr lang="de-CH" sz="2000" b="1" dirty="0"/>
              <a:t>Ziel</a:t>
            </a:r>
          </a:p>
          <a:p>
            <a:pPr marL="0" indent="0">
              <a:buNone/>
            </a:pPr>
            <a:r>
              <a:rPr lang="de-CH" sz="2000" dirty="0"/>
              <a:t>Das Ziel des Change Management ist sicherzustellen, dass Änderungen in einer kontrollierten Weise registriert, bewertet, autorisiert, priorisiert, geplant, geprüft, durchgeführt, dokumentiert und nachgeprüft werden.</a:t>
            </a:r>
          </a:p>
          <a:p>
            <a:pPr marL="0" indent="0">
              <a:buNone/>
            </a:pPr>
            <a:endParaRPr lang="de-CH" sz="2000" dirty="0"/>
          </a:p>
          <a:p>
            <a:pPr marL="0" indent="0">
              <a:buNone/>
            </a:pPr>
            <a:r>
              <a:rPr lang="de-CH" sz="2000" b="1" dirty="0"/>
              <a:t>Change Gründe (Änderungsgründe)</a:t>
            </a:r>
          </a:p>
          <a:p>
            <a:r>
              <a:rPr lang="de-CH" sz="2000" dirty="0"/>
              <a:t>Anpassung der Services</a:t>
            </a:r>
          </a:p>
          <a:p>
            <a:r>
              <a:rPr lang="de-CH" sz="2000" dirty="0"/>
              <a:t>Gesetzliche und regulatorische Anpassungen</a:t>
            </a:r>
          </a:p>
          <a:p>
            <a:r>
              <a:rPr lang="de-CH" sz="2000" dirty="0"/>
              <a:t>Erweiterungswünsche</a:t>
            </a:r>
          </a:p>
          <a:p>
            <a:r>
              <a:rPr lang="de-CH" sz="2000" dirty="0"/>
              <a:t>Fehlerbehebung</a:t>
            </a:r>
          </a:p>
        </p:txBody>
      </p:sp>
    </p:spTree>
    <p:extLst>
      <p:ext uri="{BB962C8B-B14F-4D97-AF65-F5344CB8AC3E}">
        <p14:creationId xmlns:p14="http://schemas.microsoft.com/office/powerpoint/2010/main" val="403474069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7C0BF-DFD5-4663-A90D-9E86AECD13E2}"/>
              </a:ext>
            </a:extLst>
          </p:cNvPr>
          <p:cNvSpPr>
            <a:spLocks noGrp="1"/>
          </p:cNvSpPr>
          <p:nvPr>
            <p:ph type="title"/>
          </p:nvPr>
        </p:nvSpPr>
        <p:spPr/>
        <p:txBody>
          <a:bodyPr/>
          <a:lstStyle/>
          <a:p>
            <a:r>
              <a:rPr lang="de-CH" dirty="0"/>
              <a:t>Change Management</a:t>
            </a:r>
          </a:p>
        </p:txBody>
      </p:sp>
      <p:sp>
        <p:nvSpPr>
          <p:cNvPr id="3" name="Inhaltsplatzhalter 2">
            <a:extLst>
              <a:ext uri="{FF2B5EF4-FFF2-40B4-BE49-F238E27FC236}">
                <a16:creationId xmlns:a16="http://schemas.microsoft.com/office/drawing/2014/main" id="{67E0E4D5-C691-4FF9-A0A2-4841B0B09F5A}"/>
              </a:ext>
            </a:extLst>
          </p:cNvPr>
          <p:cNvSpPr>
            <a:spLocks noGrp="1"/>
          </p:cNvSpPr>
          <p:nvPr>
            <p:ph idx="1"/>
          </p:nvPr>
        </p:nvSpPr>
        <p:spPr/>
        <p:txBody>
          <a:bodyPr/>
          <a:lstStyle/>
          <a:p>
            <a:pPr marL="0" indent="0">
              <a:buNone/>
            </a:pPr>
            <a:r>
              <a:rPr lang="de-CH" sz="2000" b="1" dirty="0"/>
              <a:t>Ablauf</a:t>
            </a:r>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endParaRPr lang="de-CH" sz="2000" b="1" dirty="0"/>
          </a:p>
          <a:p>
            <a:pPr marL="0" indent="0">
              <a:buNone/>
            </a:pPr>
            <a:r>
              <a:rPr lang="de-CH" sz="2000" dirty="0"/>
              <a:t>Change bewerten = Kategorisierung und Priorisierung</a:t>
            </a:r>
          </a:p>
        </p:txBody>
      </p:sp>
      <p:pic>
        <p:nvPicPr>
          <p:cNvPr id="5" name="Grafik 4" descr="Ein Bild, das Text enthält.&#10;&#10;Automatisch generierte Beschreibung">
            <a:extLst>
              <a:ext uri="{FF2B5EF4-FFF2-40B4-BE49-F238E27FC236}">
                <a16:creationId xmlns:a16="http://schemas.microsoft.com/office/drawing/2014/main" id="{12D41B13-9A04-4538-9ACF-2C20E5E531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444" t="2750" r="14445" b="3801"/>
          <a:stretch/>
        </p:blipFill>
        <p:spPr>
          <a:xfrm rot="16200000">
            <a:off x="2743200" y="785943"/>
            <a:ext cx="3657600" cy="6408712"/>
          </a:xfrm>
          <a:prstGeom prst="rect">
            <a:avLst/>
          </a:prstGeom>
        </p:spPr>
      </p:pic>
    </p:spTree>
    <p:extLst>
      <p:ext uri="{BB962C8B-B14F-4D97-AF65-F5344CB8AC3E}">
        <p14:creationId xmlns:p14="http://schemas.microsoft.com/office/powerpoint/2010/main" val="35282159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7C0BF-DFD5-4663-A90D-9E86AECD13E2}"/>
              </a:ext>
            </a:extLst>
          </p:cNvPr>
          <p:cNvSpPr>
            <a:spLocks noGrp="1"/>
          </p:cNvSpPr>
          <p:nvPr>
            <p:ph type="title"/>
          </p:nvPr>
        </p:nvSpPr>
        <p:spPr/>
        <p:txBody>
          <a:bodyPr/>
          <a:lstStyle/>
          <a:p>
            <a:r>
              <a:rPr lang="de-CH" dirty="0"/>
              <a:t>Change Management</a:t>
            </a:r>
          </a:p>
        </p:txBody>
      </p:sp>
      <p:sp>
        <p:nvSpPr>
          <p:cNvPr id="3" name="Inhaltsplatzhalter 2">
            <a:extLst>
              <a:ext uri="{FF2B5EF4-FFF2-40B4-BE49-F238E27FC236}">
                <a16:creationId xmlns:a16="http://schemas.microsoft.com/office/drawing/2014/main" id="{67E0E4D5-C691-4FF9-A0A2-4841B0B09F5A}"/>
              </a:ext>
            </a:extLst>
          </p:cNvPr>
          <p:cNvSpPr>
            <a:spLocks noGrp="1"/>
          </p:cNvSpPr>
          <p:nvPr>
            <p:ph idx="1"/>
          </p:nvPr>
        </p:nvSpPr>
        <p:spPr/>
        <p:txBody>
          <a:bodyPr/>
          <a:lstStyle/>
          <a:p>
            <a:pPr marL="0" indent="0">
              <a:buNone/>
            </a:pPr>
            <a:r>
              <a:rPr lang="de-CH" sz="2000" b="1" dirty="0"/>
              <a:t>Kategorisierung</a:t>
            </a:r>
          </a:p>
          <a:p>
            <a:r>
              <a:rPr lang="de-CH" sz="1800" b="1" dirty="0"/>
              <a:t>Standard</a:t>
            </a:r>
          </a:p>
          <a:p>
            <a:pPr marL="457200" lvl="1" indent="0">
              <a:buNone/>
            </a:pPr>
            <a:r>
              <a:rPr lang="de-CH" sz="1400" dirty="0"/>
              <a:t>Standardisierbare Änderungen, die häufig auftreten, ein geringes Risiko aufweisen und deren Auswirkung definiert sind.</a:t>
            </a:r>
          </a:p>
          <a:p>
            <a:r>
              <a:rPr lang="de-CH" sz="1800" b="1" dirty="0"/>
              <a:t>Normal</a:t>
            </a:r>
          </a:p>
          <a:p>
            <a:pPr marL="457200" lvl="1" indent="0">
              <a:buNone/>
            </a:pPr>
            <a:r>
              <a:rPr lang="de-CH" sz="1400" dirty="0"/>
              <a:t>Hierbei handelt es sich um Änderungen, die in der Regel eine gewisse Dringlichkeit und eine entsprechende Komplexität aufweisen. </a:t>
            </a:r>
          </a:p>
          <a:p>
            <a:r>
              <a:rPr lang="de-CH" sz="1800" b="1" dirty="0"/>
              <a:t>Notfall</a:t>
            </a:r>
          </a:p>
          <a:p>
            <a:pPr marL="457200" lvl="1" indent="0">
              <a:buNone/>
            </a:pPr>
            <a:r>
              <a:rPr lang="de-CH" sz="1400" dirty="0"/>
              <a:t>Ein Sonderfall des </a:t>
            </a:r>
            <a:r>
              <a:rPr lang="de-CH" sz="1400" dirty="0" err="1"/>
              <a:t>Changes</a:t>
            </a:r>
            <a:r>
              <a:rPr lang="de-CH" sz="1400" dirty="0"/>
              <a:t>, der nicht den üblichen Prozess 	durchläuft, sondern sofort, notfalls auch unter erheblichem 	Risiko und ohne weitere Genehmigung von Stakeholdern, 	meist zur Abwendung größeren Schadens durchgeführt wird.</a:t>
            </a:r>
          </a:p>
          <a:p>
            <a:pPr marL="0" indent="0">
              <a:buNone/>
            </a:pPr>
            <a:endParaRPr lang="de-CH" sz="800" b="1" dirty="0"/>
          </a:p>
          <a:p>
            <a:pPr marL="0" indent="0">
              <a:buNone/>
            </a:pPr>
            <a:r>
              <a:rPr lang="de-CH" sz="2000" b="1" dirty="0"/>
              <a:t>Priorisierung</a:t>
            </a:r>
          </a:p>
          <a:p>
            <a:r>
              <a:rPr lang="de-CH" sz="1800" b="1" dirty="0"/>
              <a:t>Dringend</a:t>
            </a:r>
            <a:r>
              <a:rPr lang="de-CH" sz="1800" dirty="0"/>
              <a:t>:	Der Change ist ein Problem!</a:t>
            </a:r>
          </a:p>
          <a:p>
            <a:r>
              <a:rPr lang="de-CH" sz="1800" b="1" dirty="0"/>
              <a:t>Hoch</a:t>
            </a:r>
            <a:r>
              <a:rPr lang="de-CH" sz="1800" dirty="0"/>
              <a:t>:	Behebt schwerwiegende technische Schwierigkeiten</a:t>
            </a:r>
          </a:p>
          <a:p>
            <a:r>
              <a:rPr lang="de-CH" sz="1800" b="1" dirty="0"/>
              <a:t>Mittel</a:t>
            </a:r>
            <a:r>
              <a:rPr lang="de-CH" sz="1800" dirty="0"/>
              <a:t>:	Keine grosse Dringlichkeit oder hohe Auswirkung</a:t>
            </a:r>
          </a:p>
          <a:p>
            <a:r>
              <a:rPr lang="de-CH" sz="1800" b="1" dirty="0"/>
              <a:t>Niedrig</a:t>
            </a:r>
            <a:r>
              <a:rPr lang="de-CH" sz="1800" dirty="0"/>
              <a:t>:	Gerechtfertigter, notwendiger Change, der bis zum nächsten 		Release oder geplanten Wartungsfenster warten kann.</a:t>
            </a:r>
          </a:p>
          <a:p>
            <a:pPr marL="0" indent="0">
              <a:buNone/>
            </a:pPr>
            <a:endParaRPr lang="de-CH" sz="2000" b="1" dirty="0"/>
          </a:p>
        </p:txBody>
      </p:sp>
    </p:spTree>
    <p:extLst>
      <p:ext uri="{BB962C8B-B14F-4D97-AF65-F5344CB8AC3E}">
        <p14:creationId xmlns:p14="http://schemas.microsoft.com/office/powerpoint/2010/main" val="8579803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7C0BF-DFD5-4663-A90D-9E86AECD13E2}"/>
              </a:ext>
            </a:extLst>
          </p:cNvPr>
          <p:cNvSpPr>
            <a:spLocks noGrp="1"/>
          </p:cNvSpPr>
          <p:nvPr>
            <p:ph type="title"/>
          </p:nvPr>
        </p:nvSpPr>
        <p:spPr/>
        <p:txBody>
          <a:bodyPr/>
          <a:lstStyle/>
          <a:p>
            <a:r>
              <a:rPr lang="de-CH" dirty="0"/>
              <a:t>Change Management</a:t>
            </a:r>
          </a:p>
        </p:txBody>
      </p:sp>
      <p:sp>
        <p:nvSpPr>
          <p:cNvPr id="3" name="Inhaltsplatzhalter 2">
            <a:extLst>
              <a:ext uri="{FF2B5EF4-FFF2-40B4-BE49-F238E27FC236}">
                <a16:creationId xmlns:a16="http://schemas.microsoft.com/office/drawing/2014/main" id="{67E0E4D5-C691-4FF9-A0A2-4841B0B09F5A}"/>
              </a:ext>
            </a:extLst>
          </p:cNvPr>
          <p:cNvSpPr>
            <a:spLocks noGrp="1"/>
          </p:cNvSpPr>
          <p:nvPr>
            <p:ph idx="1"/>
          </p:nvPr>
        </p:nvSpPr>
        <p:spPr>
          <a:xfrm>
            <a:off x="457200" y="1600200"/>
            <a:ext cx="8435280" cy="4525963"/>
          </a:xfrm>
        </p:spPr>
        <p:txBody>
          <a:bodyPr/>
          <a:lstStyle/>
          <a:p>
            <a:pPr marL="0" indent="0">
              <a:buNone/>
            </a:pPr>
            <a:r>
              <a:rPr lang="de-CH" sz="2000" b="1" dirty="0"/>
              <a:t>Widerstand gegen Veränderungen</a:t>
            </a:r>
          </a:p>
          <a:p>
            <a:pPr marL="0" indent="0" algn="l">
              <a:buNone/>
            </a:pPr>
            <a:r>
              <a:rPr lang="de-CH" sz="2000" dirty="0"/>
              <a:t>Widerstände in Change Projekten haben soziale, formale, praktische und psychologische Dimensionen.</a:t>
            </a:r>
          </a:p>
          <a:p>
            <a:pPr marL="0" indent="0" algn="l">
              <a:buNone/>
            </a:pPr>
            <a:r>
              <a:rPr lang="de-CH" sz="2000" dirty="0"/>
              <a:t>Bleiben Sie mit Ihren Mitarbeitern im Gespräch, damit sie die Hintergründe für den Widerstand einschätzen und gegensteuern können.</a:t>
            </a:r>
          </a:p>
          <a:p>
            <a:pPr marL="0" indent="0">
              <a:buNone/>
            </a:pPr>
            <a:endParaRPr lang="de-CH" sz="2000" dirty="0"/>
          </a:p>
          <a:p>
            <a:pPr marL="0" indent="0">
              <a:buNone/>
            </a:pPr>
            <a:r>
              <a:rPr lang="de-CH" sz="2000" b="1" dirty="0"/>
              <a:t>Gründe für Widerstand/Ablehnung</a:t>
            </a:r>
          </a:p>
          <a:p>
            <a:r>
              <a:rPr lang="de-CH" sz="2000" dirty="0"/>
              <a:t>Angst und Unsicherheit</a:t>
            </a:r>
          </a:p>
          <a:p>
            <a:r>
              <a:rPr lang="de-CH" sz="2000" dirty="0"/>
              <a:t>Der alte Zustand war gut</a:t>
            </a:r>
          </a:p>
          <a:p>
            <a:r>
              <a:rPr lang="de-CH" sz="2000" dirty="0"/>
              <a:t>Altersbedingter Widerstand</a:t>
            </a:r>
          </a:p>
          <a:p>
            <a:r>
              <a:rPr lang="de-CH" sz="2000" dirty="0"/>
              <a:t>Fehlende Einsicht</a:t>
            </a:r>
          </a:p>
          <a:p>
            <a:r>
              <a:rPr lang="de-CH" sz="2000" dirty="0"/>
              <a:t>Fehlende Geduld</a:t>
            </a:r>
          </a:p>
          <a:p>
            <a:r>
              <a:rPr lang="de-CH" sz="2000" dirty="0"/>
              <a:t>Sich als Opfer fühlen</a:t>
            </a:r>
          </a:p>
          <a:p>
            <a:r>
              <a:rPr lang="de-CH" sz="2000" dirty="0"/>
              <a:t>Missachtung des Bisherigen</a:t>
            </a:r>
          </a:p>
        </p:txBody>
      </p:sp>
    </p:spTree>
    <p:extLst>
      <p:ext uri="{BB962C8B-B14F-4D97-AF65-F5344CB8AC3E}">
        <p14:creationId xmlns:p14="http://schemas.microsoft.com/office/powerpoint/2010/main" val="414868108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7C0BF-DFD5-4663-A90D-9E86AECD13E2}"/>
              </a:ext>
            </a:extLst>
          </p:cNvPr>
          <p:cNvSpPr>
            <a:spLocks noGrp="1"/>
          </p:cNvSpPr>
          <p:nvPr>
            <p:ph type="title"/>
          </p:nvPr>
        </p:nvSpPr>
        <p:spPr/>
        <p:txBody>
          <a:bodyPr/>
          <a:lstStyle/>
          <a:p>
            <a:r>
              <a:rPr lang="de-CH" dirty="0"/>
              <a:t>Change Management</a:t>
            </a:r>
          </a:p>
        </p:txBody>
      </p:sp>
      <p:sp>
        <p:nvSpPr>
          <p:cNvPr id="3" name="Inhaltsplatzhalter 2">
            <a:extLst>
              <a:ext uri="{FF2B5EF4-FFF2-40B4-BE49-F238E27FC236}">
                <a16:creationId xmlns:a16="http://schemas.microsoft.com/office/drawing/2014/main" id="{67E0E4D5-C691-4FF9-A0A2-4841B0B09F5A}"/>
              </a:ext>
            </a:extLst>
          </p:cNvPr>
          <p:cNvSpPr>
            <a:spLocks noGrp="1"/>
          </p:cNvSpPr>
          <p:nvPr>
            <p:ph idx="1"/>
          </p:nvPr>
        </p:nvSpPr>
        <p:spPr>
          <a:xfrm>
            <a:off x="457200" y="1600200"/>
            <a:ext cx="8435280" cy="4525963"/>
          </a:xfrm>
        </p:spPr>
        <p:txBody>
          <a:bodyPr/>
          <a:lstStyle/>
          <a:p>
            <a:pPr marL="0" indent="0">
              <a:buNone/>
            </a:pPr>
            <a:r>
              <a:rPr lang="de-CH" sz="2000" b="1" dirty="0"/>
              <a:t>Tipps für den Umgang mit Widerstand</a:t>
            </a:r>
          </a:p>
          <a:p>
            <a:r>
              <a:rPr lang="de-CH" sz="2000" dirty="0"/>
              <a:t>Bleiben Sie mit Ihren </a:t>
            </a:r>
            <a:r>
              <a:rPr lang="de-CH" sz="2000" dirty="0" err="1"/>
              <a:t>MitarbeiternInnen</a:t>
            </a:r>
            <a:r>
              <a:rPr lang="de-CH" sz="2000" dirty="0"/>
              <a:t> im Gespräch, damit sie die Hintergründe für den Widerstand einschätzen und gegensteuern können.</a:t>
            </a:r>
          </a:p>
          <a:p>
            <a:r>
              <a:rPr lang="de-CH" sz="2000" dirty="0"/>
              <a:t>Sorgen Sie für Transparenz und Information</a:t>
            </a:r>
          </a:p>
          <a:p>
            <a:r>
              <a:rPr lang="de-CH" sz="2000" dirty="0"/>
              <a:t>Fördern Sie die Kommunikation</a:t>
            </a:r>
          </a:p>
          <a:p>
            <a:r>
              <a:rPr lang="de-CH" sz="2000" dirty="0"/>
              <a:t>Beteiligen Sie die MitarbeiterInnen</a:t>
            </a:r>
          </a:p>
          <a:p>
            <a:r>
              <a:rPr lang="de-CH" sz="2000" dirty="0"/>
              <a:t>Feiern Sie Erfolge – auch die kleinen!</a:t>
            </a:r>
          </a:p>
          <a:p>
            <a:r>
              <a:rPr lang="de-CH" sz="2000" dirty="0"/>
              <a:t>Setzen Sie Massnahmen mit positiven Auswirkungen frühzeitig um</a:t>
            </a:r>
          </a:p>
          <a:p>
            <a:r>
              <a:rPr lang="de-CH" sz="2000" dirty="0"/>
              <a:t>Würdigen Sie das, was vorher war</a:t>
            </a:r>
          </a:p>
          <a:p>
            <a:pPr marL="0" indent="0">
              <a:buNone/>
            </a:pPr>
            <a:endParaRPr lang="de-CH" sz="2000" dirty="0"/>
          </a:p>
        </p:txBody>
      </p:sp>
    </p:spTree>
    <p:extLst>
      <p:ext uri="{BB962C8B-B14F-4D97-AF65-F5344CB8AC3E}">
        <p14:creationId xmlns:p14="http://schemas.microsoft.com/office/powerpoint/2010/main" val="404348057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8BB11-93B0-472C-B2CA-FB9470A1BD46}"/>
              </a:ext>
            </a:extLst>
          </p:cNvPr>
          <p:cNvSpPr>
            <a:spLocks noGrp="1"/>
          </p:cNvSpPr>
          <p:nvPr>
            <p:ph type="title"/>
          </p:nvPr>
        </p:nvSpPr>
        <p:spPr/>
        <p:txBody>
          <a:bodyPr/>
          <a:lstStyle/>
          <a:p>
            <a:r>
              <a:rPr lang="de-CH" dirty="0" err="1"/>
              <a:t>Continual</a:t>
            </a:r>
            <a:r>
              <a:rPr lang="de-CH" dirty="0"/>
              <a:t> Service </a:t>
            </a:r>
            <a:r>
              <a:rPr lang="de-CH" dirty="0" err="1"/>
              <a:t>Improvement</a:t>
            </a:r>
            <a:endParaRPr lang="de-CH" dirty="0"/>
          </a:p>
        </p:txBody>
      </p:sp>
      <p:sp>
        <p:nvSpPr>
          <p:cNvPr id="3" name="Inhaltsplatzhalter 2">
            <a:extLst>
              <a:ext uri="{FF2B5EF4-FFF2-40B4-BE49-F238E27FC236}">
                <a16:creationId xmlns:a16="http://schemas.microsoft.com/office/drawing/2014/main" id="{22788DA9-9802-4A0F-9B26-C5979F92C370}"/>
              </a:ext>
            </a:extLst>
          </p:cNvPr>
          <p:cNvSpPr>
            <a:spLocks noGrp="1"/>
          </p:cNvSpPr>
          <p:nvPr>
            <p:ph idx="1"/>
          </p:nvPr>
        </p:nvSpPr>
        <p:spPr/>
        <p:txBody>
          <a:bodyPr/>
          <a:lstStyle/>
          <a:p>
            <a:pPr marL="0" indent="0">
              <a:buNone/>
            </a:pPr>
            <a:r>
              <a:rPr lang="de-CH" sz="2000" b="1" dirty="0"/>
              <a:t>Ziel</a:t>
            </a:r>
          </a:p>
          <a:p>
            <a:pPr marL="0" indent="0" algn="just">
              <a:buNone/>
            </a:pPr>
            <a:r>
              <a:rPr lang="de-CH" sz="2000" dirty="0" err="1"/>
              <a:t>Continual</a:t>
            </a:r>
            <a:r>
              <a:rPr lang="de-CH" sz="2000" dirty="0"/>
              <a:t> Service </a:t>
            </a:r>
            <a:r>
              <a:rPr lang="de-CH" sz="2000" dirty="0" err="1"/>
              <a:t>Improvement</a:t>
            </a:r>
            <a:r>
              <a:rPr lang="de-CH" sz="2000" dirty="0"/>
              <a:t> sorgt für die fortlaufende Verbesserung von IT Services in einem geschlossenen Regelkreis im Sinne der</a:t>
            </a:r>
          </a:p>
          <a:p>
            <a:pPr algn="just">
              <a:buFont typeface="Arial" panose="020B0604020202020204" pitchFamily="34" charset="0"/>
              <a:buChar char="•"/>
            </a:pPr>
            <a:r>
              <a:rPr lang="de-CH" sz="2000" dirty="0"/>
              <a:t>Erfahrungssicherung</a:t>
            </a:r>
          </a:p>
          <a:p>
            <a:pPr algn="just">
              <a:buFont typeface="Arial" panose="020B0604020202020204" pitchFamily="34" charset="0"/>
              <a:buChar char="•"/>
            </a:pPr>
            <a:r>
              <a:rPr lang="de-CH" sz="2000" dirty="0"/>
              <a:t>Effizienz- und Effektivitätssteigerung</a:t>
            </a:r>
          </a:p>
          <a:p>
            <a:pPr algn="just">
              <a:buFont typeface="Arial" panose="020B0604020202020204" pitchFamily="34" charset="0"/>
              <a:buChar char="•"/>
            </a:pPr>
            <a:r>
              <a:rPr lang="de-CH" sz="2000" dirty="0"/>
              <a:t>Erhöhung der Wirtschaftlichkeit</a:t>
            </a:r>
          </a:p>
          <a:p>
            <a:pPr algn="just">
              <a:buFont typeface="Arial" panose="020B0604020202020204" pitchFamily="34" charset="0"/>
              <a:buChar char="•"/>
            </a:pPr>
            <a:r>
              <a:rPr lang="de-CH" sz="2000" dirty="0"/>
              <a:t>Erhöhung der Kundenzufriedenheit.</a:t>
            </a:r>
          </a:p>
          <a:p>
            <a:pPr algn="just">
              <a:buFont typeface="Arial" panose="020B0604020202020204" pitchFamily="34" charset="0"/>
              <a:buChar char="•"/>
            </a:pPr>
            <a:endParaRPr lang="de-CH" sz="2000" dirty="0"/>
          </a:p>
          <a:p>
            <a:pPr marL="0" indent="0" algn="just">
              <a:buNone/>
            </a:pPr>
            <a:r>
              <a:rPr lang="de-CH" sz="2000" dirty="0"/>
              <a:t>CSI findet während des ganzen </a:t>
            </a:r>
          </a:p>
          <a:p>
            <a:pPr marL="0" indent="0" algn="just">
              <a:buNone/>
            </a:pPr>
            <a:r>
              <a:rPr lang="de-CH" sz="2000" dirty="0"/>
              <a:t>Lebenszyklus eines IT-Services statt.</a:t>
            </a:r>
          </a:p>
        </p:txBody>
      </p:sp>
      <p:pic>
        <p:nvPicPr>
          <p:cNvPr id="5" name="Picture 2" descr="مرکز تماس” در کجای ITIL جای دارد؟ – شركت پالايش نفت امام خميني">
            <a:extLst>
              <a:ext uri="{FF2B5EF4-FFF2-40B4-BE49-F238E27FC236}">
                <a16:creationId xmlns:a16="http://schemas.microsoft.com/office/drawing/2014/main" id="{F6F7B65C-148F-4396-8A20-E5F78C8052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070772"/>
            <a:ext cx="3518520" cy="3511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60913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8BB11-93B0-472C-B2CA-FB9470A1BD46}"/>
              </a:ext>
            </a:extLst>
          </p:cNvPr>
          <p:cNvSpPr>
            <a:spLocks noGrp="1"/>
          </p:cNvSpPr>
          <p:nvPr>
            <p:ph type="title"/>
          </p:nvPr>
        </p:nvSpPr>
        <p:spPr/>
        <p:txBody>
          <a:bodyPr/>
          <a:lstStyle/>
          <a:p>
            <a:r>
              <a:rPr lang="de-CH" dirty="0" err="1"/>
              <a:t>Continual</a:t>
            </a:r>
            <a:r>
              <a:rPr lang="de-CH" dirty="0"/>
              <a:t> Service </a:t>
            </a:r>
            <a:r>
              <a:rPr lang="de-CH" dirty="0" err="1"/>
              <a:t>Improvement</a:t>
            </a:r>
            <a:endParaRPr lang="de-CH" dirty="0"/>
          </a:p>
        </p:txBody>
      </p:sp>
      <p:sp>
        <p:nvSpPr>
          <p:cNvPr id="3" name="Inhaltsplatzhalter 2">
            <a:extLst>
              <a:ext uri="{FF2B5EF4-FFF2-40B4-BE49-F238E27FC236}">
                <a16:creationId xmlns:a16="http://schemas.microsoft.com/office/drawing/2014/main" id="{22788DA9-9802-4A0F-9B26-C5979F92C370}"/>
              </a:ext>
            </a:extLst>
          </p:cNvPr>
          <p:cNvSpPr>
            <a:spLocks noGrp="1"/>
          </p:cNvSpPr>
          <p:nvPr>
            <p:ph idx="1"/>
          </p:nvPr>
        </p:nvSpPr>
        <p:spPr/>
        <p:txBody>
          <a:bodyPr/>
          <a:lstStyle/>
          <a:p>
            <a:pPr marL="0" indent="0">
              <a:buNone/>
            </a:pPr>
            <a:r>
              <a:rPr lang="de-CH" sz="2000" b="1" dirty="0"/>
              <a:t>PDCA-Zyklus</a:t>
            </a:r>
          </a:p>
          <a:p>
            <a:pPr marL="0" indent="0">
              <a:buNone/>
            </a:pPr>
            <a:r>
              <a:rPr lang="de-CH" sz="2000" dirty="0"/>
              <a:t>Auch unter </a:t>
            </a:r>
            <a:r>
              <a:rPr lang="de-CH" sz="2000" dirty="0" err="1"/>
              <a:t>Demingkreis</a:t>
            </a:r>
            <a:r>
              <a:rPr lang="de-CH" sz="2000" dirty="0"/>
              <a:t> bekannt.</a:t>
            </a:r>
          </a:p>
          <a:p>
            <a:pPr marL="0" indent="0">
              <a:buNone/>
            </a:pPr>
            <a:r>
              <a:rPr lang="de-CH" sz="2000" dirty="0"/>
              <a:t>Der PDCA-Zyklus, ist ein universelles Modell zur Optimierung des Qualitätsmanagements in Unternehmen.</a:t>
            </a:r>
          </a:p>
        </p:txBody>
      </p:sp>
      <p:pic>
        <p:nvPicPr>
          <p:cNvPr id="20482" name="Picture 2">
            <a:extLst>
              <a:ext uri="{FF2B5EF4-FFF2-40B4-BE49-F238E27FC236}">
                <a16:creationId xmlns:a16="http://schemas.microsoft.com/office/drawing/2014/main" id="{538767EE-749E-4047-A96B-077B421AB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106" y="3121072"/>
            <a:ext cx="6317787" cy="373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5703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idx="4294967295"/>
          </p:nvPr>
        </p:nvSpPr>
        <p:spPr>
          <a:xfrm>
            <a:off x="287524" y="1984127"/>
            <a:ext cx="8568952" cy="1470025"/>
          </a:xfrm>
        </p:spPr>
        <p:txBody>
          <a:bodyPr>
            <a:normAutofit fontScale="90000"/>
          </a:bodyPr>
          <a:lstStyle/>
          <a:p>
            <a:pPr algn="ctr"/>
            <a:r>
              <a:rPr lang="de-CH" dirty="0">
                <a:latin typeface="Arial"/>
                <a:cs typeface="Arial"/>
              </a:rPr>
              <a:t> Modul 156</a:t>
            </a:r>
            <a:br>
              <a:rPr lang="de-CH" dirty="0">
                <a:latin typeface="Arial" panose="020B0604020202020204" pitchFamily="34" charset="0"/>
                <a:cs typeface="Arial" panose="020B0604020202020204" pitchFamily="34" charset="0"/>
              </a:rPr>
            </a:br>
            <a:r>
              <a:rPr lang="de-CH" dirty="0">
                <a:latin typeface="Arial"/>
                <a:cs typeface="Arial"/>
              </a:rPr>
              <a:t>Neue Services entwickeln </a:t>
            </a:r>
            <a:br>
              <a:rPr lang="de-CH" dirty="0">
                <a:latin typeface="Arial"/>
                <a:cs typeface="Arial"/>
              </a:rPr>
            </a:br>
            <a:r>
              <a:rPr lang="de-CH" dirty="0">
                <a:latin typeface="Arial"/>
                <a:cs typeface="Arial"/>
              </a:rPr>
              <a:t>und </a:t>
            </a:r>
            <a:br>
              <a:rPr lang="de-CH" dirty="0">
                <a:latin typeface="Arial"/>
                <a:cs typeface="Arial"/>
              </a:rPr>
            </a:br>
            <a:r>
              <a:rPr lang="de-CH" dirty="0">
                <a:latin typeface="Arial"/>
                <a:cs typeface="Arial"/>
              </a:rPr>
              <a:t>Einführung planen</a:t>
            </a:r>
            <a:br>
              <a:rPr lang="de-CH" dirty="0">
                <a:latin typeface="Arial"/>
                <a:cs typeface="Arial"/>
              </a:rPr>
            </a:br>
            <a:br>
              <a:rPr lang="de-CH" dirty="0">
                <a:latin typeface="Arial"/>
                <a:cs typeface="Arial"/>
              </a:rPr>
            </a:b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p:txBody>
      </p:sp>
      <p:sp>
        <p:nvSpPr>
          <p:cNvPr id="6" name="Untertitel 4"/>
          <p:cNvSpPr txBox="1">
            <a:spLocks/>
          </p:cNvSpPr>
          <p:nvPr/>
        </p:nvSpPr>
        <p:spPr>
          <a:xfrm>
            <a:off x="3887924" y="1196752"/>
            <a:ext cx="1368152" cy="6229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de-CH" b="1" dirty="0">
                <a:solidFill>
                  <a:schemeClr val="accent3">
                    <a:lumMod val="75000"/>
                  </a:schemeClr>
                </a:solidFill>
                <a:latin typeface="Arial" panose="020B0604020202020204" pitchFamily="34" charset="0"/>
                <a:cs typeface="Arial" panose="020B0604020202020204" pitchFamily="34" charset="0"/>
              </a:rPr>
              <a:t>Tag 9</a:t>
            </a:r>
          </a:p>
        </p:txBody>
      </p:sp>
    </p:spTree>
    <p:extLst>
      <p:ext uri="{BB962C8B-B14F-4D97-AF65-F5344CB8AC3E}">
        <p14:creationId xmlns:p14="http://schemas.microsoft.com/office/powerpoint/2010/main" val="59732160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bwMode="auto">
          <a:xfrm>
            <a:off x="611188" y="1700808"/>
            <a:ext cx="8353425" cy="4032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defRPr/>
            </a:pPr>
            <a:br>
              <a:rPr lang="de-CH" altLang="de-DE" dirty="0">
                <a:latin typeface="Arial" panose="020B0604020202020204" pitchFamily="34" charset="0"/>
                <a:cs typeface="Arial" panose="020B0604020202020204" pitchFamily="34" charset="0"/>
              </a:rPr>
            </a:br>
            <a:br>
              <a:rPr lang="de-CH" altLang="de-DE" dirty="0">
                <a:latin typeface="Arial" panose="020B0604020202020204" pitchFamily="34" charset="0"/>
                <a:cs typeface="Arial" panose="020B0604020202020204" pitchFamily="34" charset="0"/>
              </a:rPr>
            </a:br>
            <a:r>
              <a:rPr lang="de-CH" altLang="de-DE" dirty="0">
                <a:latin typeface="Arial" panose="020B0604020202020204" pitchFamily="34" charset="0"/>
                <a:cs typeface="Arial" panose="020B0604020202020204" pitchFamily="34" charset="0"/>
              </a:rPr>
              <a:t>		</a:t>
            </a: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a:defRPr/>
            </a:pPr>
            <a:endParaRPr lang="de-CH" altLang="de-DE" dirty="0">
              <a:latin typeface="Arial" panose="020B0604020202020204" pitchFamily="34" charset="0"/>
              <a:cs typeface="Arial" panose="020B0604020202020204" pitchFamily="34" charset="0"/>
            </a:endParaRPr>
          </a:p>
          <a:p>
            <a:pPr marL="0" indent="0">
              <a:buFontTx/>
              <a:buNone/>
              <a:defRPr/>
            </a:pPr>
            <a:r>
              <a:rPr lang="de-CH" altLang="de-DE" dirty="0">
                <a:latin typeface="Arial" panose="020B0604020202020204" pitchFamily="34" charset="0"/>
                <a:cs typeface="Arial" panose="020B0604020202020204" pitchFamily="34" charset="0"/>
              </a:rPr>
              <a:t>	</a:t>
            </a:r>
            <a:br>
              <a:rPr lang="de-CH" altLang="de-DE" dirty="0">
                <a:latin typeface="Arial" panose="020B0604020202020204" pitchFamily="34" charset="0"/>
                <a:cs typeface="Arial" panose="020B0604020202020204" pitchFamily="34" charset="0"/>
              </a:rPr>
            </a:br>
            <a:endParaRPr lang="de-CH" altLang="de-DE"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83D08A87-77E7-4D0C-8F68-D8AB08E47968}"/>
              </a:ext>
            </a:extLst>
          </p:cNvPr>
          <p:cNvSpPr txBox="1">
            <a:spLocks/>
          </p:cNvSpPr>
          <p:nvPr/>
        </p:nvSpPr>
        <p:spPr>
          <a:xfrm>
            <a:off x="539552" y="692696"/>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CH" dirty="0"/>
              <a:t>Agenda Tag 9</a:t>
            </a:r>
          </a:p>
        </p:txBody>
      </p:sp>
      <p:graphicFrame>
        <p:nvGraphicFramePr>
          <p:cNvPr id="2" name="Tabelle 2">
            <a:extLst>
              <a:ext uri="{FF2B5EF4-FFF2-40B4-BE49-F238E27FC236}">
                <a16:creationId xmlns:a16="http://schemas.microsoft.com/office/drawing/2014/main" id="{661D6742-D669-4BAA-A2B3-C4BED2705110}"/>
              </a:ext>
            </a:extLst>
          </p:cNvPr>
          <p:cNvGraphicFramePr>
            <a:graphicFrameLocks noGrp="1"/>
          </p:cNvGraphicFramePr>
          <p:nvPr/>
        </p:nvGraphicFramePr>
        <p:xfrm>
          <a:off x="611188" y="1653283"/>
          <a:ext cx="7993260" cy="4967776"/>
        </p:xfrm>
        <a:graphic>
          <a:graphicData uri="http://schemas.openxmlformats.org/drawingml/2006/table">
            <a:tbl>
              <a:tblPr firstRow="1" bandRow="1">
                <a:tableStyleId>{F5AB1C69-6EDB-4FF4-983F-18BD219EF322}</a:tableStyleId>
              </a:tblPr>
              <a:tblGrid>
                <a:gridCol w="1800572">
                  <a:extLst>
                    <a:ext uri="{9D8B030D-6E8A-4147-A177-3AD203B41FA5}">
                      <a16:colId xmlns:a16="http://schemas.microsoft.com/office/drawing/2014/main" val="2337256010"/>
                    </a:ext>
                  </a:extLst>
                </a:gridCol>
                <a:gridCol w="3960440">
                  <a:extLst>
                    <a:ext uri="{9D8B030D-6E8A-4147-A177-3AD203B41FA5}">
                      <a16:colId xmlns:a16="http://schemas.microsoft.com/office/drawing/2014/main" val="3079523140"/>
                    </a:ext>
                  </a:extLst>
                </a:gridCol>
                <a:gridCol w="2232248">
                  <a:extLst>
                    <a:ext uri="{9D8B030D-6E8A-4147-A177-3AD203B41FA5}">
                      <a16:colId xmlns:a16="http://schemas.microsoft.com/office/drawing/2014/main" val="2199740244"/>
                    </a:ext>
                  </a:extLst>
                </a:gridCol>
              </a:tblGrid>
              <a:tr h="371643">
                <a:tc>
                  <a:txBody>
                    <a:bodyPr/>
                    <a:lstStyle/>
                    <a:p>
                      <a:r>
                        <a:rPr lang="de-CH" dirty="0"/>
                        <a:t>Zeit</a:t>
                      </a:r>
                    </a:p>
                  </a:txBody>
                  <a:tcPr/>
                </a:tc>
                <a:tc>
                  <a:txBody>
                    <a:bodyPr/>
                    <a:lstStyle/>
                    <a:p>
                      <a:r>
                        <a:rPr lang="de-CH" dirty="0"/>
                        <a:t>Thema</a:t>
                      </a:r>
                    </a:p>
                  </a:txBody>
                  <a:tcPr/>
                </a:tc>
                <a:tc>
                  <a:txBody>
                    <a:bodyPr/>
                    <a:lstStyle/>
                    <a:p>
                      <a:r>
                        <a:rPr lang="de-CH" dirty="0"/>
                        <a:t>Statusmeeting</a:t>
                      </a:r>
                    </a:p>
                  </a:txBody>
                  <a:tcPr/>
                </a:tc>
                <a:extLst>
                  <a:ext uri="{0D108BD9-81ED-4DB2-BD59-A6C34878D82A}">
                    <a16:rowId xmlns:a16="http://schemas.microsoft.com/office/drawing/2014/main" val="3901037056"/>
                  </a:ext>
                </a:extLst>
              </a:tr>
              <a:tr h="539978">
                <a:tc>
                  <a:txBody>
                    <a:bodyPr/>
                    <a:lstStyle/>
                    <a:p>
                      <a:r>
                        <a:rPr lang="de-CH" b="1" dirty="0"/>
                        <a:t>13:55 – 14:05</a:t>
                      </a:r>
                    </a:p>
                  </a:txBody>
                  <a:tcPr/>
                </a:tc>
                <a:tc>
                  <a:txBody>
                    <a:bodyPr/>
                    <a:lstStyle/>
                    <a:p>
                      <a:r>
                        <a:rPr lang="de-CH" dirty="0"/>
                        <a:t>Agenda, Modulübersicht, Lernziele</a:t>
                      </a:r>
                    </a:p>
                  </a:txBody>
                  <a:tcPr/>
                </a:tc>
                <a:tc>
                  <a:txBody>
                    <a:bodyPr/>
                    <a:lstStyle/>
                    <a:p>
                      <a:endParaRPr lang="de-CH" dirty="0"/>
                    </a:p>
                  </a:txBody>
                  <a:tcPr/>
                </a:tc>
                <a:extLst>
                  <a:ext uri="{0D108BD9-81ED-4DB2-BD59-A6C34878D82A}">
                    <a16:rowId xmlns:a16="http://schemas.microsoft.com/office/drawing/2014/main" val="4268013267"/>
                  </a:ext>
                </a:extLst>
              </a:tr>
              <a:tr h="376804">
                <a:tc>
                  <a:txBody>
                    <a:bodyPr/>
                    <a:lstStyle/>
                    <a:p>
                      <a:r>
                        <a:rPr lang="de-CH" b="1" dirty="0"/>
                        <a:t>14:05 – 14:15</a:t>
                      </a:r>
                    </a:p>
                  </a:txBody>
                  <a:tcPr/>
                </a:tc>
                <a:tc>
                  <a:txBody>
                    <a:bodyPr/>
                    <a:lstStyle/>
                    <a:p>
                      <a:r>
                        <a:rPr lang="de-CH" dirty="0"/>
                        <a:t>Theorie: Serviceeinführung planen</a:t>
                      </a:r>
                    </a:p>
                  </a:txBody>
                  <a:tcPr/>
                </a:tc>
                <a:tc>
                  <a:txBody>
                    <a:bodyPr/>
                    <a:lstStyle/>
                    <a:p>
                      <a:endParaRPr lang="de-CH" dirty="0"/>
                    </a:p>
                  </a:txBody>
                  <a:tcPr/>
                </a:tc>
                <a:extLst>
                  <a:ext uri="{0D108BD9-81ED-4DB2-BD59-A6C34878D82A}">
                    <a16:rowId xmlns:a16="http://schemas.microsoft.com/office/drawing/2014/main" val="3599086807"/>
                  </a:ext>
                </a:extLst>
              </a:tr>
              <a:tr h="650375">
                <a:tc>
                  <a:txBody>
                    <a:bodyPr/>
                    <a:lstStyle/>
                    <a:p>
                      <a:r>
                        <a:rPr lang="de-CH" b="1" dirty="0"/>
                        <a:t>14:15 – 14:40</a:t>
                      </a:r>
                    </a:p>
                  </a:txBody>
                  <a:tcPr/>
                </a:tc>
                <a:tc>
                  <a:txBody>
                    <a:bodyPr/>
                    <a:lstStyle/>
                    <a:p>
                      <a:r>
                        <a:rPr lang="de-CH" dirty="0"/>
                        <a:t>Am Fallbeispiel Globalfashion arbeiten</a:t>
                      </a:r>
                    </a:p>
                  </a:txBody>
                  <a:tcPr/>
                </a:tc>
                <a:tc>
                  <a:txBody>
                    <a:bodyPr/>
                    <a:lstStyle/>
                    <a:p>
                      <a:endParaRPr lang="de-CH" dirty="0"/>
                    </a:p>
                  </a:txBody>
                  <a:tcPr/>
                </a:tc>
                <a:extLst>
                  <a:ext uri="{0D108BD9-81ED-4DB2-BD59-A6C34878D82A}">
                    <a16:rowId xmlns:a16="http://schemas.microsoft.com/office/drawing/2014/main" val="1385727237"/>
                  </a:ext>
                </a:extLst>
              </a:tr>
              <a:tr h="376804">
                <a:tc>
                  <a:txBody>
                    <a:bodyPr/>
                    <a:lstStyle/>
                    <a:p>
                      <a:r>
                        <a:rPr lang="de-CH" b="1" dirty="0"/>
                        <a:t>14:40 – 15:25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Am Fallbeispiel Globalfashion arbeiten</a:t>
                      </a:r>
                    </a:p>
                  </a:txBody>
                  <a:tcPr/>
                </a:tc>
                <a:tc>
                  <a:txBody>
                    <a:bodyPr/>
                    <a:lstStyle/>
                    <a:p>
                      <a:r>
                        <a:rPr lang="de-CH" b="1" dirty="0"/>
                        <a:t>Team 1</a:t>
                      </a:r>
                      <a:r>
                        <a:rPr lang="de-CH" dirty="0"/>
                        <a:t>: 14:40h</a:t>
                      </a:r>
                    </a:p>
                    <a:p>
                      <a:r>
                        <a:rPr lang="de-CH" b="1" dirty="0"/>
                        <a:t>Team 4</a:t>
                      </a:r>
                      <a:r>
                        <a:rPr lang="de-CH" dirty="0"/>
                        <a:t>: 15:05h</a:t>
                      </a:r>
                    </a:p>
                  </a:txBody>
                  <a:tcPr/>
                </a:tc>
                <a:extLst>
                  <a:ext uri="{0D108BD9-81ED-4DB2-BD59-A6C34878D82A}">
                    <a16:rowId xmlns:a16="http://schemas.microsoft.com/office/drawing/2014/main" val="3786746983"/>
                  </a:ext>
                </a:extLst>
              </a:tr>
              <a:tr h="4172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1" dirty="0"/>
                        <a:t>15:25 – 15:55</a:t>
                      </a:r>
                    </a:p>
                  </a:txBody>
                  <a:tcPr/>
                </a:tc>
                <a:tc>
                  <a:txBody>
                    <a:bodyPr/>
                    <a:lstStyle/>
                    <a:p>
                      <a:pPr marL="0" indent="0">
                        <a:buFontTx/>
                        <a:buNone/>
                      </a:pPr>
                      <a:r>
                        <a:rPr lang="de-CH" dirty="0"/>
                        <a:t>Pause</a:t>
                      </a:r>
                    </a:p>
                  </a:txBody>
                  <a:tcPr/>
                </a:tc>
                <a:tc>
                  <a:txBody>
                    <a:bodyPr/>
                    <a:lstStyle/>
                    <a:p>
                      <a:pPr marL="0" indent="0">
                        <a:buFontTx/>
                        <a:buNone/>
                      </a:pPr>
                      <a:endParaRPr lang="de-CH" dirty="0"/>
                    </a:p>
                  </a:txBody>
                  <a:tcPr/>
                </a:tc>
                <a:extLst>
                  <a:ext uri="{0D108BD9-81ED-4DB2-BD59-A6C34878D82A}">
                    <a16:rowId xmlns:a16="http://schemas.microsoft.com/office/drawing/2014/main" val="1379944631"/>
                  </a:ext>
                </a:extLst>
              </a:tr>
              <a:tr h="4172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1" dirty="0"/>
                        <a:t>15:55 – 16:10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Theorie: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CH" dirty="0"/>
                        <a:t>Change Management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CH" dirty="0" err="1"/>
                        <a:t>Continual</a:t>
                      </a:r>
                      <a:r>
                        <a:rPr lang="de-CH" dirty="0"/>
                        <a:t> Service </a:t>
                      </a:r>
                      <a:r>
                        <a:rPr lang="de-CH" dirty="0" err="1"/>
                        <a:t>Improvement</a:t>
                      </a:r>
                      <a:endParaRPr lang="de-CH"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0" dirty="0"/>
                        <a:t>	</a:t>
                      </a:r>
                    </a:p>
                  </a:txBody>
                  <a:tcPr/>
                </a:tc>
                <a:extLst>
                  <a:ext uri="{0D108BD9-81ED-4DB2-BD59-A6C34878D82A}">
                    <a16:rowId xmlns:a16="http://schemas.microsoft.com/office/drawing/2014/main" val="3074822992"/>
                  </a:ext>
                </a:extLst>
              </a:tr>
              <a:tr h="4172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1" dirty="0"/>
                        <a:t>16:10 – 17:10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Am Fallbeispiel Globalfashion arbeiten</a:t>
                      </a:r>
                    </a:p>
                  </a:txBody>
                  <a:tcPr/>
                </a:tc>
                <a:tc>
                  <a:txBody>
                    <a:bodyPr/>
                    <a:lstStyle/>
                    <a:p>
                      <a:r>
                        <a:rPr lang="de-CH" b="1"/>
                        <a:t>Team 3</a:t>
                      </a:r>
                      <a:r>
                        <a:rPr lang="de-CH"/>
                        <a:t>: 16:10h</a:t>
                      </a:r>
                    </a:p>
                    <a:p>
                      <a:r>
                        <a:rPr lang="de-CH" b="1"/>
                        <a:t>Team 2</a:t>
                      </a:r>
                      <a:r>
                        <a:rPr lang="de-CH"/>
                        <a:t>: 16:40h</a:t>
                      </a:r>
                      <a:endParaRPr lang="de-CH" dirty="0"/>
                    </a:p>
                  </a:txBody>
                  <a:tcPr/>
                </a:tc>
                <a:extLst>
                  <a:ext uri="{0D108BD9-81ED-4DB2-BD59-A6C34878D82A}">
                    <a16:rowId xmlns:a16="http://schemas.microsoft.com/office/drawing/2014/main" val="3354505375"/>
                  </a:ext>
                </a:extLst>
              </a:tr>
              <a:tr h="4172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1" dirty="0"/>
                        <a:t>17:10 - 17:25</a:t>
                      </a:r>
                    </a:p>
                  </a:txBody>
                  <a:tcPr/>
                </a:tc>
                <a:tc>
                  <a:txBody>
                    <a:bodyPr/>
                    <a:lstStyle/>
                    <a:p>
                      <a:pPr marL="0" indent="0">
                        <a:buFontTx/>
                        <a:buNone/>
                      </a:pPr>
                      <a:r>
                        <a:rPr lang="de-CH" dirty="0"/>
                        <a:t>Zusammenfassung</a:t>
                      </a:r>
                    </a:p>
                  </a:txBody>
                  <a:tcPr/>
                </a:tc>
                <a:tc>
                  <a:txBody>
                    <a:bodyPr/>
                    <a:lstStyle/>
                    <a:p>
                      <a:pPr marL="0" indent="0">
                        <a:buFontTx/>
                        <a:buNone/>
                      </a:pPr>
                      <a:endParaRPr lang="de-CH" dirty="0"/>
                    </a:p>
                  </a:txBody>
                  <a:tcPr/>
                </a:tc>
                <a:extLst>
                  <a:ext uri="{0D108BD9-81ED-4DB2-BD59-A6C34878D82A}">
                    <a16:rowId xmlns:a16="http://schemas.microsoft.com/office/drawing/2014/main" val="3920633812"/>
                  </a:ext>
                </a:extLst>
              </a:tr>
            </a:tbl>
          </a:graphicData>
        </a:graphic>
      </p:graphicFrame>
    </p:spTree>
    <p:extLst>
      <p:ext uri="{BB962C8B-B14F-4D97-AF65-F5344CB8AC3E}">
        <p14:creationId xmlns:p14="http://schemas.microsoft.com/office/powerpoint/2010/main" val="75967028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p:cNvSpPr txBox="1">
            <a:spLocks noChangeArrowheads="1"/>
          </p:cNvSpPr>
          <p:nvPr/>
        </p:nvSpPr>
        <p:spPr bwMode="auto">
          <a:xfrm>
            <a:off x="684212" y="1775704"/>
            <a:ext cx="410381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tabLst>
                <a:tab pos="628650" algn="l"/>
              </a:tabLst>
              <a:defRPr/>
            </a:pPr>
            <a:r>
              <a:rPr lang="de-CH" altLang="de-DE" sz="1500" b="1" dirty="0">
                <a:latin typeface="+mn-lt"/>
              </a:rPr>
              <a:t>Tag 1	</a:t>
            </a:r>
            <a:r>
              <a:rPr lang="de-CH" altLang="de-DE" sz="1500" dirty="0">
                <a:latin typeface="+mn-lt"/>
              </a:rPr>
              <a:t>Start ins Modul 156</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Start der Arbeit am Fallbeispiel</a:t>
            </a:r>
            <a:endParaRPr lang="de-CH" altLang="de-DE" sz="1500" dirty="0">
              <a:solidFill>
                <a:schemeClr val="tx2">
                  <a:lumMod val="75000"/>
                </a:schemeClr>
              </a:solidFill>
              <a:latin typeface="+mn-lt"/>
            </a:endParaRPr>
          </a:p>
        </p:txBody>
      </p:sp>
      <p:sp>
        <p:nvSpPr>
          <p:cNvPr id="5" name="Textfeld 2"/>
          <p:cNvSpPr txBox="1">
            <a:spLocks noChangeArrowheads="1"/>
          </p:cNvSpPr>
          <p:nvPr/>
        </p:nvSpPr>
        <p:spPr bwMode="auto">
          <a:xfrm>
            <a:off x="4932040" y="1772816"/>
            <a:ext cx="3960440"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nchor="t">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2</a:t>
            </a:r>
            <a:r>
              <a:rPr lang="de-CH" altLang="de-DE" sz="1500" dirty="0">
                <a:latin typeface="+mn-lt"/>
              </a:rPr>
              <a:t>	</a:t>
            </a:r>
          </a:p>
          <a:p>
            <a:pPr eaLnBrk="1" hangingPunct="1">
              <a:defRPr/>
            </a:pPr>
            <a:r>
              <a:rPr lang="de-CH" altLang="de-DE" sz="1500" b="1" dirty="0">
                <a:latin typeface="+mn-lt"/>
              </a:rPr>
              <a:t>Grundlagen zur Serviceentwicklung</a:t>
            </a:r>
          </a:p>
          <a:p>
            <a:pPr eaLnBrk="1" hangingPunct="1">
              <a:defRPr/>
            </a:pPr>
            <a:r>
              <a:rPr lang="de-CH" altLang="de-DE" sz="1500" b="1" dirty="0">
                <a:latin typeface="+mn-lt"/>
              </a:rPr>
              <a:t>Fallbearbeitung</a:t>
            </a:r>
            <a:endParaRPr lang="de-CH" altLang="de-DE" sz="1500" dirty="0">
              <a:solidFill>
                <a:schemeClr val="tx2">
                  <a:lumMod val="75000"/>
                </a:schemeClr>
              </a:solidFill>
              <a:latin typeface="+mn-lt"/>
            </a:endParaRPr>
          </a:p>
        </p:txBody>
      </p:sp>
      <p:sp>
        <p:nvSpPr>
          <p:cNvPr id="6" name="Textfeld 3"/>
          <p:cNvSpPr txBox="1">
            <a:spLocks noChangeArrowheads="1"/>
          </p:cNvSpPr>
          <p:nvPr/>
        </p:nvSpPr>
        <p:spPr bwMode="auto">
          <a:xfrm>
            <a:off x="698046" y="2618709"/>
            <a:ext cx="4103811"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3</a:t>
            </a:r>
          </a:p>
          <a:p>
            <a:pPr eaLnBrk="1" hangingPunct="1">
              <a:defRPr/>
            </a:pPr>
            <a:r>
              <a:rPr lang="de-CH" altLang="de-DE" sz="1500" b="1" dirty="0">
                <a:solidFill>
                  <a:srgbClr val="00B050"/>
                </a:solidFill>
                <a:latin typeface="+mn-lt"/>
              </a:rPr>
              <a:t>Theorieprüfung </a:t>
            </a:r>
            <a:r>
              <a:rPr lang="de-CH" altLang="de-DE" sz="1500" dirty="0">
                <a:latin typeface="+mn-lt"/>
              </a:rPr>
              <a:t>Teil A</a:t>
            </a:r>
          </a:p>
          <a:p>
            <a:pPr eaLnBrk="1" hangingPunct="1">
              <a:defRPr/>
            </a:pPr>
            <a:r>
              <a:rPr lang="de-CH" altLang="de-DE" sz="1500" b="1" dirty="0">
                <a:latin typeface="+mn-lt"/>
              </a:rPr>
              <a:t>Service Design, Fallbearbeitung</a:t>
            </a:r>
            <a:endParaRPr lang="de-CH" altLang="de-DE" sz="1500" dirty="0">
              <a:solidFill>
                <a:schemeClr val="tx2">
                  <a:lumMod val="75000"/>
                </a:schemeClr>
              </a:solidFill>
              <a:latin typeface="+mn-lt"/>
            </a:endParaRPr>
          </a:p>
        </p:txBody>
      </p:sp>
      <p:sp>
        <p:nvSpPr>
          <p:cNvPr id="7" name="Textfeld 5"/>
          <p:cNvSpPr txBox="1">
            <a:spLocks noChangeArrowheads="1"/>
          </p:cNvSpPr>
          <p:nvPr/>
        </p:nvSpPr>
        <p:spPr bwMode="auto">
          <a:xfrm>
            <a:off x="4954924" y="2618709"/>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4     	</a:t>
            </a:r>
            <a:endParaRPr lang="de-CH" altLang="de-DE" sz="1500" dirty="0">
              <a:latin typeface="+mn-lt"/>
            </a:endParaRPr>
          </a:p>
          <a:p>
            <a:pPr eaLnBrk="1" hangingPunct="1">
              <a:defRPr/>
            </a:pPr>
            <a:r>
              <a:rPr lang="de-CH" altLang="de-DE" sz="1500" b="1" dirty="0">
                <a:latin typeface="+mn-lt"/>
              </a:rPr>
              <a:t>Service Design</a:t>
            </a:r>
          </a:p>
          <a:p>
            <a:pPr eaLnBrk="1" hangingPunct="1">
              <a:defRPr/>
            </a:pPr>
            <a:r>
              <a:rPr lang="de-CH" altLang="de-DE" sz="1500" b="1" dirty="0">
                <a:latin typeface="+mn-lt"/>
              </a:rPr>
              <a:t>Service entwerfen, Fallbearbeitung</a:t>
            </a:r>
          </a:p>
        </p:txBody>
      </p:sp>
      <p:sp>
        <p:nvSpPr>
          <p:cNvPr id="8" name="Textfeld 6"/>
          <p:cNvSpPr txBox="1">
            <a:spLocks noChangeArrowheads="1"/>
          </p:cNvSpPr>
          <p:nvPr/>
        </p:nvSpPr>
        <p:spPr bwMode="auto">
          <a:xfrm>
            <a:off x="698046" y="3473776"/>
            <a:ext cx="4094761" cy="776253"/>
          </a:xfrm>
          <a:prstGeom prst="rect">
            <a:avLst/>
          </a:prstGeom>
          <a:solidFill>
            <a:schemeClr val="accent2">
              <a:lumMod val="20000"/>
              <a:lumOff val="8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5</a:t>
            </a:r>
            <a:r>
              <a:rPr lang="de-CH" altLang="de-DE" sz="1500" dirty="0">
                <a:latin typeface="+mn-lt"/>
              </a:rPr>
              <a:t>     </a:t>
            </a:r>
            <a:r>
              <a:rPr lang="de-CH" altLang="de-DE" sz="1500" b="1" dirty="0">
                <a:solidFill>
                  <a:srgbClr val="FF0000"/>
                </a:solidFill>
                <a:latin typeface="+mn-lt"/>
              </a:rPr>
              <a:t>Kein Unterricht</a:t>
            </a:r>
            <a:r>
              <a:rPr lang="de-CH" altLang="de-DE" sz="1500" dirty="0">
                <a:latin typeface="+mn-lt"/>
              </a:rPr>
              <a:t>	 </a:t>
            </a:r>
            <a:br>
              <a:rPr lang="de-CH" altLang="de-DE" sz="1500" dirty="0">
                <a:latin typeface="+mn-lt"/>
              </a:rPr>
            </a:br>
            <a:r>
              <a:rPr lang="de-CH" altLang="de-DE" sz="1500" b="1" dirty="0">
                <a:latin typeface="+mn-lt"/>
              </a:rPr>
              <a:t>Knabenschiessen</a:t>
            </a:r>
          </a:p>
          <a:p>
            <a:pPr eaLnBrk="1" hangingPunct="1">
              <a:defRPr/>
            </a:pPr>
            <a:r>
              <a:rPr lang="de-CH" altLang="de-DE" sz="1500" dirty="0">
                <a:latin typeface="+mn-lt"/>
              </a:rPr>
              <a:t>Teil B lesen und Repetitionsfragen beantworten</a:t>
            </a:r>
          </a:p>
        </p:txBody>
      </p:sp>
      <p:sp>
        <p:nvSpPr>
          <p:cNvPr id="9" name="Textfeld 7"/>
          <p:cNvSpPr txBox="1">
            <a:spLocks noChangeArrowheads="1"/>
          </p:cNvSpPr>
          <p:nvPr/>
        </p:nvSpPr>
        <p:spPr bwMode="auto">
          <a:xfrm>
            <a:off x="4952678" y="3482510"/>
            <a:ext cx="39398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6      	</a:t>
            </a:r>
            <a:br>
              <a:rPr lang="de-CH" altLang="de-DE" sz="1500" dirty="0">
                <a:latin typeface="+mn-lt"/>
              </a:rPr>
            </a:br>
            <a:r>
              <a:rPr lang="de-CH" altLang="de-DE" sz="1500" b="1" dirty="0">
                <a:latin typeface="+mn-lt"/>
              </a:rPr>
              <a:t>Service entwerfen</a:t>
            </a:r>
            <a:endParaRPr lang="de-CH" altLang="de-DE" sz="1500" dirty="0">
              <a:latin typeface="+mn-lt"/>
            </a:endParaRPr>
          </a:p>
          <a:p>
            <a:pPr eaLnBrk="1" hangingPunct="1">
              <a:defRPr/>
            </a:pPr>
            <a:r>
              <a:rPr lang="de-CH" altLang="de-DE" sz="1500" b="1" dirty="0">
                <a:latin typeface="+mn-lt"/>
              </a:rPr>
              <a:t>Fallbearbeitung</a:t>
            </a:r>
            <a:endParaRPr lang="de-CH" altLang="de-DE" sz="1500" dirty="0"/>
          </a:p>
        </p:txBody>
      </p:sp>
      <p:sp>
        <p:nvSpPr>
          <p:cNvPr id="10" name="Textfeld 8"/>
          <p:cNvSpPr txBox="1">
            <a:spLocks noChangeArrowheads="1"/>
          </p:cNvSpPr>
          <p:nvPr/>
        </p:nvSpPr>
        <p:spPr bwMode="auto">
          <a:xfrm>
            <a:off x="688738" y="4346311"/>
            <a:ext cx="4094760"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7</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B</a:t>
            </a:r>
            <a:endParaRPr lang="de-CH" altLang="de-DE" sz="1500" dirty="0">
              <a:solidFill>
                <a:schemeClr val="tx2">
                  <a:lumMod val="75000"/>
                </a:schemeClr>
              </a:solidFill>
              <a:latin typeface="+mn-lt"/>
            </a:endParaRPr>
          </a:p>
          <a:p>
            <a:pPr eaLnBrk="1" hangingPunct="1">
              <a:defRPr/>
            </a:pPr>
            <a:r>
              <a:rPr lang="de-CH" altLang="de-DE" sz="1500" b="1" dirty="0">
                <a:latin typeface="+mn-lt"/>
              </a:rPr>
              <a:t>Service testen und einführen</a:t>
            </a:r>
          </a:p>
          <a:p>
            <a:pPr eaLnBrk="1" hangingPunct="1">
              <a:defRPr/>
            </a:pPr>
            <a:r>
              <a:rPr lang="de-CH" altLang="de-DE" sz="1500" b="1" dirty="0">
                <a:latin typeface="+mn-lt"/>
              </a:rPr>
              <a:t>Fallbearbeitung </a:t>
            </a:r>
            <a:endParaRPr lang="de-CH" altLang="de-DE" sz="1500" dirty="0">
              <a:latin typeface="+mn-lt"/>
            </a:endParaRPr>
          </a:p>
        </p:txBody>
      </p:sp>
      <p:sp>
        <p:nvSpPr>
          <p:cNvPr id="13" name="Titel 1"/>
          <p:cNvSpPr>
            <a:spLocks noGrp="1"/>
          </p:cNvSpPr>
          <p:nvPr>
            <p:ph type="title"/>
          </p:nvPr>
        </p:nvSpPr>
        <p:spPr bwMode="auto">
          <a:xfrm>
            <a:off x="576263" y="1065213"/>
            <a:ext cx="8229600" cy="7796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de-CH" altLang="de-DE" dirty="0"/>
              <a:t>Modulübersicht</a:t>
            </a:r>
          </a:p>
        </p:txBody>
      </p:sp>
      <p:sp>
        <p:nvSpPr>
          <p:cNvPr id="12" name="Textfeld 8"/>
          <p:cNvSpPr txBox="1">
            <a:spLocks noChangeArrowheads="1"/>
          </p:cNvSpPr>
          <p:nvPr/>
        </p:nvSpPr>
        <p:spPr bwMode="auto">
          <a:xfrm>
            <a:off x="4955781" y="4346311"/>
            <a:ext cx="3936699" cy="1007086"/>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8</a:t>
            </a:r>
            <a:r>
              <a:rPr lang="de-CH" altLang="de-DE" sz="1500" b="1" dirty="0">
                <a:solidFill>
                  <a:srgbClr val="FF0000"/>
                </a:solidFill>
                <a:latin typeface="+mn-lt"/>
              </a:rPr>
              <a:t>	</a:t>
            </a:r>
            <a:br>
              <a:rPr lang="de-CH" altLang="de-DE" sz="1500" dirty="0">
                <a:latin typeface="+mn-lt"/>
              </a:rPr>
            </a:br>
            <a:r>
              <a:rPr lang="de-CH" altLang="de-DE" sz="1500" b="1" dirty="0">
                <a:latin typeface="+mn-lt"/>
              </a:rPr>
              <a:t>Service testen und einführen</a:t>
            </a:r>
          </a:p>
          <a:p>
            <a:pPr eaLnBrk="1" hangingPunct="1">
              <a:defRPr/>
            </a:pPr>
            <a:r>
              <a:rPr lang="de-CH" altLang="de-DE" sz="1500" b="1" dirty="0">
                <a:latin typeface="+mn-lt"/>
              </a:rPr>
              <a:t>Fallbearbeitung</a:t>
            </a:r>
          </a:p>
          <a:p>
            <a:pPr eaLnBrk="1" hangingPunct="1">
              <a:defRPr/>
            </a:pPr>
            <a:endParaRPr lang="de-CH" altLang="de-DE" sz="1500" b="1" dirty="0">
              <a:latin typeface="+mn-lt"/>
            </a:endParaRPr>
          </a:p>
        </p:txBody>
      </p:sp>
      <p:sp>
        <p:nvSpPr>
          <p:cNvPr id="11" name="Textfeld 8">
            <a:extLst>
              <a:ext uri="{FF2B5EF4-FFF2-40B4-BE49-F238E27FC236}">
                <a16:creationId xmlns:a16="http://schemas.microsoft.com/office/drawing/2014/main" id="{698F8C34-5D37-4526-B94A-0D2A54A3387B}"/>
              </a:ext>
            </a:extLst>
          </p:cNvPr>
          <p:cNvSpPr txBox="1">
            <a:spLocks noChangeArrowheads="1"/>
          </p:cNvSpPr>
          <p:nvPr/>
        </p:nvSpPr>
        <p:spPr bwMode="auto">
          <a:xfrm>
            <a:off x="4944078" y="5463427"/>
            <a:ext cx="3948402" cy="776253"/>
          </a:xfrm>
          <a:prstGeom prst="rect">
            <a:avLst/>
          </a:prstGeom>
          <a:solidFill>
            <a:schemeClr val="bg1">
              <a:lumMod val="95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10</a:t>
            </a:r>
            <a:r>
              <a:rPr lang="de-CH" altLang="de-DE" sz="1500" dirty="0">
                <a:latin typeface="+mn-lt"/>
              </a:rPr>
              <a:t>	</a:t>
            </a:r>
            <a:br>
              <a:rPr lang="de-CH" altLang="de-DE" sz="1500" dirty="0">
                <a:latin typeface="+mn-lt"/>
              </a:rPr>
            </a:br>
            <a:r>
              <a:rPr lang="de-CH" altLang="de-DE" sz="1500" b="1" dirty="0">
                <a:solidFill>
                  <a:srgbClr val="00B050"/>
                </a:solidFill>
                <a:latin typeface="+mn-lt"/>
              </a:rPr>
              <a:t>Theorieprüfung </a:t>
            </a:r>
            <a:r>
              <a:rPr lang="de-CH" altLang="de-DE" sz="1500" dirty="0">
                <a:latin typeface="+mn-lt"/>
              </a:rPr>
              <a:t>Teil C</a:t>
            </a:r>
          </a:p>
          <a:p>
            <a:pPr eaLnBrk="1" hangingPunct="1">
              <a:defRPr/>
            </a:pPr>
            <a:r>
              <a:rPr lang="de-CH" altLang="de-DE" sz="1500" b="1" dirty="0">
                <a:latin typeface="+mn-lt"/>
              </a:rPr>
              <a:t>Präsentation der Gruppenarbeit und Abgabe</a:t>
            </a:r>
          </a:p>
        </p:txBody>
      </p:sp>
      <p:sp>
        <p:nvSpPr>
          <p:cNvPr id="14" name="Textfeld 8">
            <a:extLst>
              <a:ext uri="{FF2B5EF4-FFF2-40B4-BE49-F238E27FC236}">
                <a16:creationId xmlns:a16="http://schemas.microsoft.com/office/drawing/2014/main" id="{7F758D1E-F2A4-4187-A8A9-210570580300}"/>
              </a:ext>
            </a:extLst>
          </p:cNvPr>
          <p:cNvSpPr txBox="1">
            <a:spLocks noChangeArrowheads="1"/>
          </p:cNvSpPr>
          <p:nvPr/>
        </p:nvSpPr>
        <p:spPr bwMode="auto">
          <a:xfrm>
            <a:off x="683568" y="5463427"/>
            <a:ext cx="4094760" cy="776253"/>
          </a:xfrm>
          <a:prstGeom prst="rect">
            <a:avLst/>
          </a:prstGeom>
          <a:solidFill>
            <a:schemeClr val="accent3">
              <a:lumMod val="40000"/>
              <a:lumOff val="60000"/>
            </a:schemeClr>
          </a:solidFill>
          <a:ln w="9525">
            <a:solidFill>
              <a:schemeClr val="tx1"/>
            </a:solidFill>
            <a:miter lim="800000"/>
            <a:headEnd/>
            <a:tailEnd/>
          </a:ln>
        </p:spPr>
        <p:txBody>
          <a:bodyPr wrap="square" lIns="82945" tIns="41473" rIns="82945" bIns="4147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de-CH" altLang="de-DE" sz="1500" b="1" dirty="0">
                <a:latin typeface="+mn-lt"/>
              </a:rPr>
              <a:t>Tag 9</a:t>
            </a:r>
            <a:r>
              <a:rPr lang="de-CH" altLang="de-DE" sz="1500" dirty="0">
                <a:latin typeface="+mn-lt"/>
              </a:rPr>
              <a:t>	</a:t>
            </a:r>
            <a:br>
              <a:rPr lang="de-CH" altLang="de-DE" sz="1500" dirty="0">
                <a:latin typeface="+mn-lt"/>
              </a:rPr>
            </a:br>
            <a:r>
              <a:rPr lang="de-CH" altLang="de-DE" sz="1500" b="1" dirty="0">
                <a:latin typeface="+mn-lt"/>
              </a:rPr>
              <a:t>Service betreiben und sicherstellen</a:t>
            </a:r>
            <a:br>
              <a:rPr lang="de-CH" altLang="de-DE" sz="1500" dirty="0">
                <a:latin typeface="+mn-lt"/>
              </a:rPr>
            </a:br>
            <a:r>
              <a:rPr lang="de-CH" altLang="de-DE" sz="1500" b="1" dirty="0">
                <a:latin typeface="+mn-lt"/>
              </a:rPr>
              <a:t>Fallbearbeitung</a:t>
            </a:r>
          </a:p>
        </p:txBody>
      </p:sp>
    </p:spTree>
    <p:extLst>
      <p:ext uri="{BB962C8B-B14F-4D97-AF65-F5344CB8AC3E}">
        <p14:creationId xmlns:p14="http://schemas.microsoft.com/office/powerpoint/2010/main" val="116565462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ED979-3B44-417D-B216-509273E209D8}"/>
              </a:ext>
            </a:extLst>
          </p:cNvPr>
          <p:cNvSpPr>
            <a:spLocks noGrp="1"/>
          </p:cNvSpPr>
          <p:nvPr>
            <p:ph type="title"/>
          </p:nvPr>
        </p:nvSpPr>
        <p:spPr/>
        <p:txBody>
          <a:bodyPr/>
          <a:lstStyle/>
          <a:p>
            <a:r>
              <a:rPr lang="de-CH" dirty="0"/>
              <a:t>Lernziele Tag 9 </a:t>
            </a:r>
          </a:p>
        </p:txBody>
      </p:sp>
      <p:sp>
        <p:nvSpPr>
          <p:cNvPr id="3" name="Inhaltsplatzhalter 2">
            <a:extLst>
              <a:ext uri="{FF2B5EF4-FFF2-40B4-BE49-F238E27FC236}">
                <a16:creationId xmlns:a16="http://schemas.microsoft.com/office/drawing/2014/main" id="{8C2B30BD-E376-47F3-B0D6-8F56885FB91D}"/>
              </a:ext>
            </a:extLst>
          </p:cNvPr>
          <p:cNvSpPr>
            <a:spLocks noGrp="1"/>
          </p:cNvSpPr>
          <p:nvPr>
            <p:ph idx="1"/>
          </p:nvPr>
        </p:nvSpPr>
        <p:spPr/>
        <p:txBody>
          <a:bodyPr/>
          <a:lstStyle/>
          <a:p>
            <a:endParaRPr lang="de-CH" sz="2400" dirty="0"/>
          </a:p>
          <a:p>
            <a:endParaRPr lang="de-CH" sz="2400" dirty="0"/>
          </a:p>
          <a:p>
            <a:endParaRPr lang="de-CH" sz="2400" dirty="0"/>
          </a:p>
          <a:p>
            <a:pPr marL="0" indent="0">
              <a:buNone/>
            </a:pPr>
            <a:endParaRPr lang="de-CH" dirty="0"/>
          </a:p>
          <a:p>
            <a:pPr marL="0" indent="0">
              <a:buNone/>
            </a:pPr>
            <a:endParaRPr lang="de-CH" dirty="0"/>
          </a:p>
        </p:txBody>
      </p:sp>
      <p:sp>
        <p:nvSpPr>
          <p:cNvPr id="4" name="Textfeld 3">
            <a:extLst>
              <a:ext uri="{FF2B5EF4-FFF2-40B4-BE49-F238E27FC236}">
                <a16:creationId xmlns:a16="http://schemas.microsoft.com/office/drawing/2014/main" id="{ACE879B5-020C-4159-9CA3-BD92F0470591}"/>
              </a:ext>
            </a:extLst>
          </p:cNvPr>
          <p:cNvSpPr txBox="1"/>
          <p:nvPr/>
        </p:nvSpPr>
        <p:spPr>
          <a:xfrm>
            <a:off x="653116" y="1844813"/>
            <a:ext cx="8085584" cy="898387"/>
          </a:xfrm>
          <a:prstGeom prst="rect">
            <a:avLst/>
          </a:prstGeom>
          <a:noFill/>
        </p:spPr>
        <p:txBody>
          <a:bodyPr wrap="square" rtlCol="0">
            <a:spAutoFit/>
          </a:bodyPr>
          <a:lstStyle/>
          <a:p>
            <a:pPr marL="285750" indent="-285750">
              <a:lnSpc>
                <a:spcPct val="115000"/>
              </a:lnSpc>
              <a:spcAft>
                <a:spcPts val="1000"/>
              </a:spcAft>
              <a:buFont typeface="Wingdings" panose="05000000000000000000" pitchFamily="2" charset="2"/>
              <a:buChar char="ü"/>
              <a:tabLst>
                <a:tab pos="9611360" algn="r"/>
              </a:tabLst>
            </a:pPr>
            <a:r>
              <a:rPr lang="de-CH" sz="2000" dirty="0">
                <a:effectLst/>
                <a:latin typeface="Arial" panose="020B0604020202020204" pitchFamily="34" charset="0"/>
                <a:ea typeface="Calibri" panose="020F0502020204030204" pitchFamily="34" charset="0"/>
                <a:cs typeface="Arial" panose="020B0604020202020204" pitchFamily="34" charset="0"/>
              </a:rPr>
              <a:t>Sie können </a:t>
            </a:r>
          </a:p>
          <a:p>
            <a:pPr marL="285750" indent="-285750">
              <a:lnSpc>
                <a:spcPct val="115000"/>
              </a:lnSpc>
              <a:spcAft>
                <a:spcPts val="1000"/>
              </a:spcAft>
              <a:buFont typeface="Wingdings" panose="05000000000000000000" pitchFamily="2" charset="2"/>
              <a:buChar char="ü"/>
              <a:tabLst>
                <a:tab pos="9611360" algn="r"/>
              </a:tabLst>
            </a:pPr>
            <a:endParaRPr lang="de-CH" sz="2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69889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6FF8C-343D-4285-B979-05BDB9D19D5E}"/>
              </a:ext>
            </a:extLst>
          </p:cNvPr>
          <p:cNvSpPr>
            <a:spLocks noGrp="1"/>
          </p:cNvSpPr>
          <p:nvPr>
            <p:ph type="title"/>
          </p:nvPr>
        </p:nvSpPr>
        <p:spPr/>
        <p:txBody>
          <a:bodyPr>
            <a:normAutofit fontScale="90000"/>
          </a:bodyPr>
          <a:lstStyle/>
          <a:p>
            <a:r>
              <a:rPr lang="de-CH" dirty="0"/>
              <a:t>Service betreiben und sicherstellen</a:t>
            </a:r>
          </a:p>
        </p:txBody>
      </p:sp>
      <p:sp>
        <p:nvSpPr>
          <p:cNvPr id="3" name="Inhaltsplatzhalter 2">
            <a:extLst>
              <a:ext uri="{FF2B5EF4-FFF2-40B4-BE49-F238E27FC236}">
                <a16:creationId xmlns:a16="http://schemas.microsoft.com/office/drawing/2014/main" id="{1FF8F80D-005B-404F-869C-7043E72FF8EC}"/>
              </a:ext>
            </a:extLst>
          </p:cNvPr>
          <p:cNvSpPr>
            <a:spLocks noGrp="1"/>
          </p:cNvSpPr>
          <p:nvPr>
            <p:ph idx="1"/>
          </p:nvPr>
        </p:nvSpPr>
        <p:spPr>
          <a:xfrm>
            <a:off x="553146" y="1660058"/>
            <a:ext cx="8229600" cy="4525963"/>
          </a:xfrm>
        </p:spPr>
        <p:txBody>
          <a:bodyPr/>
          <a:lstStyle/>
          <a:p>
            <a:pPr marL="0" indent="0">
              <a:buNone/>
            </a:pPr>
            <a:r>
              <a:rPr lang="de-CH" sz="2000" dirty="0"/>
              <a:t>Der Service wurde getestet und erfolgreich eingeführt. Nun muss er auch betrieben werden.</a:t>
            </a:r>
          </a:p>
          <a:p>
            <a:pPr marL="0" indent="0">
              <a:buNone/>
            </a:pPr>
            <a:endParaRPr lang="de-CH" dirty="0"/>
          </a:p>
          <a:p>
            <a:r>
              <a:rPr lang="de-CH" sz="2000" dirty="0"/>
              <a:t>Organisation des Service Operation</a:t>
            </a:r>
          </a:p>
          <a:p>
            <a:r>
              <a:rPr lang="de-CH" sz="2000" dirty="0"/>
              <a:t>Prozesse des Service Operation</a:t>
            </a:r>
          </a:p>
          <a:p>
            <a:r>
              <a:rPr lang="de-CH" sz="2000" dirty="0"/>
              <a:t>Service Reporting</a:t>
            </a:r>
          </a:p>
        </p:txBody>
      </p:sp>
    </p:spTree>
    <p:extLst>
      <p:ext uri="{BB962C8B-B14F-4D97-AF65-F5344CB8AC3E}">
        <p14:creationId xmlns:p14="http://schemas.microsoft.com/office/powerpoint/2010/main" val="161183301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5494FA-265A-4C68-B4AD-4CEEBF99EEF7}"/>
              </a:ext>
            </a:extLst>
          </p:cNvPr>
          <p:cNvSpPr>
            <a:spLocks noGrp="1"/>
          </p:cNvSpPr>
          <p:nvPr>
            <p:ph type="title"/>
          </p:nvPr>
        </p:nvSpPr>
        <p:spPr/>
        <p:txBody>
          <a:bodyPr/>
          <a:lstStyle/>
          <a:p>
            <a:r>
              <a:rPr lang="de-CH" dirty="0"/>
              <a:t>Service Operation</a:t>
            </a:r>
          </a:p>
        </p:txBody>
      </p:sp>
      <p:sp>
        <p:nvSpPr>
          <p:cNvPr id="3" name="Inhaltsplatzhalter 2">
            <a:extLst>
              <a:ext uri="{FF2B5EF4-FFF2-40B4-BE49-F238E27FC236}">
                <a16:creationId xmlns:a16="http://schemas.microsoft.com/office/drawing/2014/main" id="{E71719DC-3F68-4F30-88CE-3065A19DBC1C}"/>
              </a:ext>
            </a:extLst>
          </p:cNvPr>
          <p:cNvSpPr>
            <a:spLocks noGrp="1"/>
          </p:cNvSpPr>
          <p:nvPr>
            <p:ph idx="1"/>
          </p:nvPr>
        </p:nvSpPr>
        <p:spPr/>
        <p:txBody>
          <a:bodyPr/>
          <a:lstStyle/>
          <a:p>
            <a:pPr marL="0" indent="0">
              <a:buNone/>
            </a:pPr>
            <a:r>
              <a:rPr lang="de-CH" sz="1800" b="1" dirty="0"/>
              <a:t>Ziel</a:t>
            </a:r>
          </a:p>
          <a:p>
            <a:pPr marL="0" indent="0">
              <a:buNone/>
            </a:pPr>
            <a:r>
              <a:rPr lang="de-CH" sz="1800" dirty="0"/>
              <a:t>ITIL Service Operation stellt sicher, dass die IT Services effektiv und effizient erbracht werden.</a:t>
            </a:r>
          </a:p>
          <a:p>
            <a:pPr marL="0" indent="0">
              <a:buNone/>
            </a:pPr>
            <a:endParaRPr lang="de-CH" sz="800" dirty="0"/>
          </a:p>
          <a:p>
            <a:pPr marL="0" indent="0">
              <a:buNone/>
            </a:pPr>
            <a:r>
              <a:rPr lang="de-CH" sz="1800" b="1" dirty="0"/>
              <a:t>Inhalt</a:t>
            </a:r>
          </a:p>
          <a:p>
            <a:r>
              <a:rPr lang="de-CH" sz="1800" dirty="0"/>
              <a:t>Koordination aller Aktivitäten, um den vereinbarten Service zu liefern</a:t>
            </a:r>
          </a:p>
          <a:p>
            <a:r>
              <a:rPr lang="de-CH" sz="1800" dirty="0"/>
              <a:t>Permanentes Management und Support der vorhandenen Technik</a:t>
            </a:r>
          </a:p>
          <a:p>
            <a:r>
              <a:rPr lang="de-CH" sz="1800" dirty="0"/>
              <a:t>Kontrolle, Steuerung und Durchführung der täglichen Prozesse</a:t>
            </a:r>
          </a:p>
          <a:p>
            <a:r>
              <a:rPr lang="de-CH" sz="1800" dirty="0"/>
              <a:t>Informationssammlung und Analyse für die kontinuierliche Verbesserung des Tagesgeschäft</a:t>
            </a:r>
          </a:p>
          <a:p>
            <a:pPr marL="0" indent="0">
              <a:buNone/>
            </a:pPr>
            <a:endParaRPr lang="de-CH" sz="800" dirty="0"/>
          </a:p>
          <a:p>
            <a:pPr marL="0" indent="0">
              <a:buNone/>
              <a:tabLst>
                <a:tab pos="4667250" algn="l"/>
              </a:tabLst>
            </a:pPr>
            <a:r>
              <a:rPr lang="de-CH" sz="1800" b="1" dirty="0"/>
              <a:t>Funktionen	Prozesse</a:t>
            </a:r>
          </a:p>
          <a:p>
            <a:pPr marL="0" indent="0">
              <a:buNone/>
              <a:tabLst>
                <a:tab pos="4667250" algn="l"/>
              </a:tabLst>
            </a:pPr>
            <a:r>
              <a:rPr lang="de-CH" sz="1800" dirty="0"/>
              <a:t>Service Desk	Event Management</a:t>
            </a:r>
          </a:p>
          <a:p>
            <a:pPr marL="0" indent="0">
              <a:buNone/>
              <a:tabLst>
                <a:tab pos="4667250" algn="l"/>
              </a:tabLst>
            </a:pPr>
            <a:r>
              <a:rPr lang="de-CH" sz="1800" dirty="0"/>
              <a:t>Technical Management	</a:t>
            </a:r>
            <a:r>
              <a:rPr lang="de-CH" sz="1800" dirty="0" err="1"/>
              <a:t>Incident</a:t>
            </a:r>
            <a:r>
              <a:rPr lang="de-CH" sz="1800" dirty="0"/>
              <a:t> Management</a:t>
            </a:r>
          </a:p>
          <a:p>
            <a:pPr marL="0" indent="0">
              <a:buNone/>
              <a:tabLst>
                <a:tab pos="4667250" algn="l"/>
              </a:tabLst>
            </a:pPr>
            <a:r>
              <a:rPr lang="de-CH" sz="1800" dirty="0" err="1"/>
              <a:t>Application</a:t>
            </a:r>
            <a:r>
              <a:rPr lang="de-CH" sz="1800" dirty="0"/>
              <a:t> Management	Problem Management</a:t>
            </a:r>
          </a:p>
          <a:p>
            <a:pPr marL="0" indent="0">
              <a:buNone/>
              <a:tabLst>
                <a:tab pos="4667250" algn="l"/>
              </a:tabLst>
            </a:pPr>
            <a:r>
              <a:rPr lang="de-CH" sz="1800" dirty="0"/>
              <a:t>IT Operation Management	Request </a:t>
            </a:r>
            <a:r>
              <a:rPr lang="de-CH" sz="1800" dirty="0" err="1"/>
              <a:t>Fullfilment</a:t>
            </a:r>
            <a:endParaRPr lang="de-CH" sz="1800" dirty="0"/>
          </a:p>
          <a:p>
            <a:pPr marL="0" indent="0">
              <a:buNone/>
              <a:tabLst>
                <a:tab pos="4667250" algn="l"/>
              </a:tabLst>
            </a:pPr>
            <a:r>
              <a:rPr lang="de-CH" sz="1800" dirty="0"/>
              <a:t>	Access Management</a:t>
            </a:r>
          </a:p>
        </p:txBody>
      </p:sp>
    </p:spTree>
    <p:extLst>
      <p:ext uri="{BB962C8B-B14F-4D97-AF65-F5344CB8AC3E}">
        <p14:creationId xmlns:p14="http://schemas.microsoft.com/office/powerpoint/2010/main" val="247752732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62817C-A3EF-4A85-B10C-9ECF893AE5C0}"/>
              </a:ext>
            </a:extLst>
          </p:cNvPr>
          <p:cNvSpPr>
            <a:spLocks noGrp="1"/>
          </p:cNvSpPr>
          <p:nvPr>
            <p:ph type="title"/>
          </p:nvPr>
        </p:nvSpPr>
        <p:spPr/>
        <p:txBody>
          <a:bodyPr>
            <a:normAutofit fontScale="90000"/>
          </a:bodyPr>
          <a:lstStyle/>
          <a:p>
            <a:r>
              <a:rPr lang="de-CH" dirty="0"/>
              <a:t>Service Operation </a:t>
            </a:r>
            <a:r>
              <a:rPr lang="de-CH"/>
              <a:t>- Organisation</a:t>
            </a:r>
          </a:p>
        </p:txBody>
      </p:sp>
      <p:sp>
        <p:nvSpPr>
          <p:cNvPr id="3" name="Inhaltsplatzhalter 2">
            <a:extLst>
              <a:ext uri="{FF2B5EF4-FFF2-40B4-BE49-F238E27FC236}">
                <a16:creationId xmlns:a16="http://schemas.microsoft.com/office/drawing/2014/main" id="{FC489788-94C7-494F-B36B-BE81DCCDE03E}"/>
              </a:ext>
            </a:extLst>
          </p:cNvPr>
          <p:cNvSpPr>
            <a:spLocks noGrp="1"/>
          </p:cNvSpPr>
          <p:nvPr>
            <p:ph idx="1"/>
          </p:nvPr>
        </p:nvSpPr>
        <p:spPr/>
        <p:txBody>
          <a:bodyPr/>
          <a:lstStyle/>
          <a:p>
            <a:endParaRPr lang="de-CH" dirty="0"/>
          </a:p>
        </p:txBody>
      </p:sp>
      <p:pic>
        <p:nvPicPr>
          <p:cNvPr id="2050" name="Picture 2">
            <a:extLst>
              <a:ext uri="{FF2B5EF4-FFF2-40B4-BE49-F238E27FC236}">
                <a16:creationId xmlns:a16="http://schemas.microsoft.com/office/drawing/2014/main" id="{9F702596-1664-43BE-804E-8FA8A6BB4A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848" y="1840280"/>
            <a:ext cx="8686800" cy="457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15021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5494FA-265A-4C68-B4AD-4CEEBF99EEF7}"/>
              </a:ext>
            </a:extLst>
          </p:cNvPr>
          <p:cNvSpPr>
            <a:spLocks noGrp="1"/>
          </p:cNvSpPr>
          <p:nvPr>
            <p:ph type="title"/>
          </p:nvPr>
        </p:nvSpPr>
        <p:spPr/>
        <p:txBody>
          <a:bodyPr>
            <a:normAutofit/>
          </a:bodyPr>
          <a:lstStyle/>
          <a:p>
            <a:r>
              <a:rPr lang="de-CH" dirty="0"/>
              <a:t>Service Operation – Funktionen</a:t>
            </a:r>
          </a:p>
        </p:txBody>
      </p:sp>
      <p:pic>
        <p:nvPicPr>
          <p:cNvPr id="22530" name="Picture 2">
            <a:extLst>
              <a:ext uri="{FF2B5EF4-FFF2-40B4-BE49-F238E27FC236}">
                <a16:creationId xmlns:a16="http://schemas.microsoft.com/office/drawing/2014/main" id="{1376E111-4B7B-40E1-9D03-F11E0F2DE2E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01063" y="1999381"/>
            <a:ext cx="6741874" cy="4525963"/>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F9610013-47C3-48E8-8F62-7F8A9C77B1EA}"/>
              </a:ext>
            </a:extLst>
          </p:cNvPr>
          <p:cNvSpPr txBox="1"/>
          <p:nvPr/>
        </p:nvSpPr>
        <p:spPr>
          <a:xfrm>
            <a:off x="683568" y="1835696"/>
            <a:ext cx="7560840" cy="400110"/>
          </a:xfrm>
          <a:prstGeom prst="rect">
            <a:avLst/>
          </a:prstGeom>
          <a:noFill/>
        </p:spPr>
        <p:txBody>
          <a:bodyPr wrap="square" rtlCol="0">
            <a:spAutoFit/>
          </a:bodyPr>
          <a:lstStyle/>
          <a:p>
            <a:r>
              <a:rPr lang="de-CH" sz="2000" b="1" dirty="0"/>
              <a:t>Service Desk</a:t>
            </a:r>
          </a:p>
        </p:txBody>
      </p:sp>
    </p:spTree>
    <p:extLst>
      <p:ext uri="{BB962C8B-B14F-4D97-AF65-F5344CB8AC3E}">
        <p14:creationId xmlns:p14="http://schemas.microsoft.com/office/powerpoint/2010/main" val="250527104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872D95-FDE2-4B6C-A371-B1BB4A2ACCA6}"/>
              </a:ext>
            </a:extLst>
          </p:cNvPr>
          <p:cNvSpPr>
            <a:spLocks noGrp="1"/>
          </p:cNvSpPr>
          <p:nvPr>
            <p:ph type="title"/>
          </p:nvPr>
        </p:nvSpPr>
        <p:spPr/>
        <p:txBody>
          <a:bodyPr/>
          <a:lstStyle/>
          <a:p>
            <a:r>
              <a:rPr lang="de-CH" dirty="0"/>
              <a:t>Service Operation – Funktionen</a:t>
            </a:r>
          </a:p>
        </p:txBody>
      </p:sp>
      <p:pic>
        <p:nvPicPr>
          <p:cNvPr id="5" name="Inhaltsplatzhalter 4" descr="Ein Bild, das Text enthält.&#10;&#10;Automatisch generierte Beschreibung">
            <a:extLst>
              <a:ext uri="{FF2B5EF4-FFF2-40B4-BE49-F238E27FC236}">
                <a16:creationId xmlns:a16="http://schemas.microsoft.com/office/drawing/2014/main" id="{6D96D0F8-6A10-4629-BE87-EAACA12ECAEB}"/>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8167" t="13727" r="10162" b="9348"/>
          <a:stretch/>
        </p:blipFill>
        <p:spPr>
          <a:xfrm rot="16200000">
            <a:off x="2386100" y="1155161"/>
            <a:ext cx="4536504" cy="6491896"/>
          </a:xfrm>
        </p:spPr>
      </p:pic>
    </p:spTree>
    <p:extLst>
      <p:ext uri="{BB962C8B-B14F-4D97-AF65-F5344CB8AC3E}">
        <p14:creationId xmlns:p14="http://schemas.microsoft.com/office/powerpoint/2010/main" val="75287614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a:t>Event Management</a:t>
            </a:r>
          </a:p>
          <a:p>
            <a:pPr marL="0" indent="0">
              <a:buNone/>
            </a:pPr>
            <a:r>
              <a:rPr lang="de-CH" sz="1800" b="1" dirty="0"/>
              <a:t>Ziel</a:t>
            </a:r>
            <a:r>
              <a:rPr lang="de-CH" sz="1800" dirty="0"/>
              <a:t>: Die Fähigkeit, Events strukturiert zu erkennen, sich der Wichtigkeit bewusst zu werden und geeignete Massnahmen einzuleiten.</a:t>
            </a:r>
          </a:p>
          <a:p>
            <a:pPr marL="0" indent="0">
              <a:buNone/>
            </a:pPr>
            <a:endParaRPr lang="de-CH" sz="800" dirty="0"/>
          </a:p>
          <a:p>
            <a:pPr marL="0" indent="0">
              <a:buNone/>
            </a:pPr>
            <a:r>
              <a:rPr lang="de-CH" sz="1800" b="1" dirty="0"/>
              <a:t>Definition Events</a:t>
            </a:r>
          </a:p>
          <a:p>
            <a:pPr marL="0" indent="0">
              <a:buNone/>
            </a:pPr>
            <a:r>
              <a:rPr lang="de-CH" sz="1800" dirty="0"/>
              <a:t>Events</a:t>
            </a:r>
            <a:r>
              <a:rPr lang="de-CH" sz="1800" b="1" dirty="0"/>
              <a:t> </a:t>
            </a:r>
            <a:r>
              <a:rPr lang="de-CH" sz="1800" dirty="0"/>
              <a:t>sind üblicherweise Benachrichtigungen eines IT-Service, </a:t>
            </a:r>
            <a:r>
              <a:rPr lang="de-CH" sz="1800" dirty="0" err="1"/>
              <a:t>Configuration</a:t>
            </a:r>
            <a:r>
              <a:rPr lang="de-CH" sz="1800" dirty="0"/>
              <a:t> Item oder eines Monitoring Tools.</a:t>
            </a:r>
          </a:p>
        </p:txBody>
      </p:sp>
      <p:pic>
        <p:nvPicPr>
          <p:cNvPr id="10" name="Grafik 9" descr="Ein Bild, das Text enthält.&#10;&#10;Automatisch generierte Beschreibung">
            <a:extLst>
              <a:ext uri="{FF2B5EF4-FFF2-40B4-BE49-F238E27FC236}">
                <a16:creationId xmlns:a16="http://schemas.microsoft.com/office/drawing/2014/main" id="{9BD9036F-F4EF-4CB2-B055-5AE0D0D454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250" t="8967" r="16075" b="5635"/>
          <a:stretch/>
        </p:blipFill>
        <p:spPr>
          <a:xfrm>
            <a:off x="3059832" y="3790158"/>
            <a:ext cx="3263940" cy="2957967"/>
          </a:xfrm>
          <a:prstGeom prst="rect">
            <a:avLst/>
          </a:prstGeom>
        </p:spPr>
      </p:pic>
    </p:spTree>
    <p:extLst>
      <p:ext uri="{BB962C8B-B14F-4D97-AF65-F5344CB8AC3E}">
        <p14:creationId xmlns:p14="http://schemas.microsoft.com/office/powerpoint/2010/main" val="395834283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a:t>Event Management</a:t>
            </a:r>
          </a:p>
          <a:p>
            <a:pPr marL="0" indent="0">
              <a:buNone/>
            </a:pPr>
            <a:endParaRPr lang="de-CH" sz="800" b="1" dirty="0"/>
          </a:p>
          <a:p>
            <a:pPr marL="0" indent="0">
              <a:buNone/>
            </a:pPr>
            <a:r>
              <a:rPr lang="de-CH" sz="1800" b="1" dirty="0"/>
              <a:t>Definition Monitoring</a:t>
            </a:r>
          </a:p>
          <a:p>
            <a:pPr marL="0" indent="0">
              <a:buNone/>
            </a:pPr>
            <a:r>
              <a:rPr lang="de-CH" sz="1800" dirty="0"/>
              <a:t>Unter Monitoring versteht man die Überwachung eines Zustandes um ein bestimmtes Ziel zu erreichen.</a:t>
            </a:r>
          </a:p>
          <a:p>
            <a:pPr marL="0" indent="0">
              <a:buNone/>
            </a:pPr>
            <a:endParaRPr lang="de-CH" sz="1800" dirty="0"/>
          </a:p>
          <a:p>
            <a:pPr marL="0" indent="0">
              <a:buNone/>
            </a:pPr>
            <a:r>
              <a:rPr lang="de-CH" sz="1800" b="1" dirty="0"/>
              <a:t>Aktives Monitoring</a:t>
            </a:r>
          </a:p>
          <a:p>
            <a:pPr marL="0" indent="0">
              <a:buNone/>
            </a:pPr>
            <a:r>
              <a:rPr lang="de-CH" sz="1800" dirty="0"/>
              <a:t>Daten werden gezielt und systematisch gesammelt, sodass potenzielle Probleme aufgezeigt werden, bevor diese sich auf die Endanwender auswirken können. =&gt; Proaktiv &amp; vorausschauend</a:t>
            </a:r>
          </a:p>
          <a:p>
            <a:pPr marL="0" indent="0">
              <a:buNone/>
            </a:pPr>
            <a:endParaRPr lang="de-CH" sz="800" dirty="0"/>
          </a:p>
          <a:p>
            <a:pPr marL="0" indent="0">
              <a:buNone/>
            </a:pPr>
            <a:r>
              <a:rPr lang="de-CH" sz="1800" b="1" dirty="0"/>
              <a:t>Passives Monitoring</a:t>
            </a:r>
          </a:p>
          <a:p>
            <a:pPr marL="0" indent="0">
              <a:buNone/>
            </a:pPr>
            <a:r>
              <a:rPr lang="de-CH" sz="1800" dirty="0"/>
              <a:t>Beim passiven Monitoring versteht man das Auswerten und Sammeln von Daten, die zufällig anfallen. Man „belauscht“ das Netzwerk und sammelt alle Informationen ein, die man bekommen kann.</a:t>
            </a:r>
          </a:p>
        </p:txBody>
      </p:sp>
    </p:spTree>
    <p:extLst>
      <p:ext uri="{BB962C8B-B14F-4D97-AF65-F5344CB8AC3E}">
        <p14:creationId xmlns:p14="http://schemas.microsoft.com/office/powerpoint/2010/main" val="9877431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err="1"/>
              <a:t>Incident</a:t>
            </a:r>
            <a:r>
              <a:rPr lang="de-CH" sz="2000" b="1" dirty="0"/>
              <a:t> Management</a:t>
            </a:r>
          </a:p>
          <a:p>
            <a:pPr marL="0" indent="0">
              <a:buNone/>
            </a:pPr>
            <a:r>
              <a:rPr lang="de-CH" sz="1800" b="1" dirty="0"/>
              <a:t>Ziel</a:t>
            </a:r>
            <a:r>
              <a:rPr lang="de-CH" sz="1800" dirty="0"/>
              <a:t>: Alle Störungen, so schnell wie möglich zu beheben, indem Störungen registriert, kategorisiert, priorisiert und verfolgt werden.</a:t>
            </a:r>
          </a:p>
          <a:p>
            <a:pPr marL="0" indent="0">
              <a:buNone/>
            </a:pPr>
            <a:endParaRPr lang="de-CH" sz="800" dirty="0"/>
          </a:p>
          <a:p>
            <a:pPr marL="0" indent="0">
              <a:buNone/>
            </a:pPr>
            <a:r>
              <a:rPr lang="de-CH" sz="1800" b="1" dirty="0"/>
              <a:t>Definition </a:t>
            </a:r>
            <a:r>
              <a:rPr lang="de-CH" sz="1800" b="1" dirty="0" err="1"/>
              <a:t>Incident</a:t>
            </a:r>
            <a:endParaRPr lang="de-CH" sz="1800" b="1" dirty="0"/>
          </a:p>
          <a:p>
            <a:pPr marL="0" indent="0">
              <a:buNone/>
            </a:pPr>
            <a:r>
              <a:rPr lang="de-CH" sz="1800" dirty="0"/>
              <a:t>Ein </a:t>
            </a:r>
            <a:r>
              <a:rPr lang="de-CH" sz="1800" dirty="0" err="1"/>
              <a:t>Incident</a:t>
            </a:r>
            <a:r>
              <a:rPr lang="de-CH" sz="1800" dirty="0"/>
              <a:t> ist jedes ungeplante Ereignis, das den Standardbetrieb eines Service beeinflusst und eine Unterbrechung oder Beeinträchtigung der Qualität dieses Service nach sich zieht.</a:t>
            </a:r>
          </a:p>
        </p:txBody>
      </p:sp>
      <p:pic>
        <p:nvPicPr>
          <p:cNvPr id="5" name="Grafik 4" descr="Ein Bild, das Uhr enthält.&#10;&#10;Automatisch generierte Beschreibung">
            <a:extLst>
              <a:ext uri="{FF2B5EF4-FFF2-40B4-BE49-F238E27FC236}">
                <a16:creationId xmlns:a16="http://schemas.microsoft.com/office/drawing/2014/main" id="{C3E56A17-DD15-42C0-862C-0EF4AD53E1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62" t="10826" r="16064" b="8834"/>
          <a:stretch/>
        </p:blipFill>
        <p:spPr>
          <a:xfrm rot="16200000">
            <a:off x="3192759" y="3169333"/>
            <a:ext cx="2758482" cy="4618852"/>
          </a:xfrm>
          <a:prstGeom prst="rect">
            <a:avLst/>
          </a:prstGeom>
        </p:spPr>
      </p:pic>
    </p:spTree>
    <p:extLst>
      <p:ext uri="{BB962C8B-B14F-4D97-AF65-F5344CB8AC3E}">
        <p14:creationId xmlns:p14="http://schemas.microsoft.com/office/powerpoint/2010/main" val="63434324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a:t>Request </a:t>
            </a:r>
            <a:r>
              <a:rPr lang="de-CH" sz="2000" b="1" dirty="0" err="1"/>
              <a:t>Fulfilment</a:t>
            </a:r>
            <a:endParaRPr lang="de-CH" sz="2000" b="1" dirty="0"/>
          </a:p>
          <a:p>
            <a:pPr marL="0" indent="0">
              <a:buNone/>
            </a:pPr>
            <a:r>
              <a:rPr lang="de-CH" sz="1800" b="1" dirty="0"/>
              <a:t>Ziel</a:t>
            </a:r>
            <a:r>
              <a:rPr lang="de-CH" sz="1800" dirty="0"/>
              <a:t>: Bearbeitung von Service-Aufträgen, wobei es sich in den meisten Fällen um geringfügige </a:t>
            </a:r>
            <a:r>
              <a:rPr lang="de-CH" sz="1800" dirty="0" err="1"/>
              <a:t>Chances</a:t>
            </a:r>
            <a:r>
              <a:rPr lang="de-CH" sz="1800" dirty="0"/>
              <a:t> (Standard-</a:t>
            </a:r>
            <a:r>
              <a:rPr lang="de-CH" sz="1800" dirty="0" err="1"/>
              <a:t>Changes</a:t>
            </a:r>
            <a:r>
              <a:rPr lang="de-CH" sz="1800" dirty="0"/>
              <a:t>) handelt.</a:t>
            </a:r>
          </a:p>
          <a:p>
            <a:pPr marL="0" indent="0">
              <a:buNone/>
            </a:pPr>
            <a:endParaRPr lang="de-CH" sz="800" dirty="0"/>
          </a:p>
          <a:p>
            <a:pPr marL="0" indent="0">
              <a:buNone/>
            </a:pPr>
            <a:r>
              <a:rPr lang="de-CH" sz="1800" b="1" dirty="0"/>
              <a:t>Definition Service Request</a:t>
            </a:r>
          </a:p>
          <a:p>
            <a:pPr marL="0" indent="0">
              <a:buNone/>
            </a:pPr>
            <a:r>
              <a:rPr lang="de-CH" sz="1800" dirty="0"/>
              <a:t>Eine formale Anfrage eines Anwenders - z.B. nach Informationen, Beratung, Zurücksetzen eines Passworts, oder Installation einer Workstation für einen neuen Benutzer.</a:t>
            </a:r>
          </a:p>
        </p:txBody>
      </p:sp>
      <p:pic>
        <p:nvPicPr>
          <p:cNvPr id="6" name="Grafik 5" descr="Ein Bild, das Uhr enthält.&#10;&#10;Automatisch generierte Beschreibung">
            <a:extLst>
              <a:ext uri="{FF2B5EF4-FFF2-40B4-BE49-F238E27FC236}">
                <a16:creationId xmlns:a16="http://schemas.microsoft.com/office/drawing/2014/main" id="{57D14BE8-6FDF-4F0E-B1E4-293A88D90E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34005" r="12200" b="31100"/>
          <a:stretch/>
        </p:blipFill>
        <p:spPr>
          <a:xfrm rot="16200000">
            <a:off x="3020947" y="4548006"/>
            <a:ext cx="2880320" cy="1650419"/>
          </a:xfrm>
          <a:prstGeom prst="rect">
            <a:avLst/>
          </a:prstGeom>
        </p:spPr>
      </p:pic>
    </p:spTree>
    <p:extLst>
      <p:ext uri="{BB962C8B-B14F-4D97-AF65-F5344CB8AC3E}">
        <p14:creationId xmlns:p14="http://schemas.microsoft.com/office/powerpoint/2010/main" val="10521762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a:t>Problem Management</a:t>
            </a:r>
          </a:p>
          <a:p>
            <a:pPr marL="0" indent="0">
              <a:buNone/>
            </a:pPr>
            <a:r>
              <a:rPr lang="de-CH" sz="1800" b="1" dirty="0"/>
              <a:t>Ziel</a:t>
            </a:r>
            <a:r>
              <a:rPr lang="de-CH" sz="1800" dirty="0"/>
              <a:t>: Verwaltet alle Probleme innerhalb ihres Lebenszyklus. Dieser Prozess sorgt dafür, dem Auftreten von (sich wiederholenden) Incidents vorzubeugen und die Auswirkungen von Incidents, die nicht verhindert werden können, minimal zu halten.</a:t>
            </a:r>
          </a:p>
          <a:p>
            <a:pPr marL="0" indent="0">
              <a:buNone/>
            </a:pPr>
            <a:endParaRPr lang="de-CH" sz="800" dirty="0"/>
          </a:p>
          <a:p>
            <a:pPr marL="0" indent="0">
              <a:buNone/>
            </a:pPr>
            <a:r>
              <a:rPr lang="de-CH" sz="1800" b="1" dirty="0"/>
              <a:t>Definition Problem</a:t>
            </a:r>
          </a:p>
          <a:p>
            <a:pPr marL="0" indent="0" algn="l">
              <a:buNone/>
            </a:pPr>
            <a:r>
              <a:rPr lang="de-CH" sz="1800" dirty="0"/>
              <a:t>Ein Problem ist die Ursache für einen oder mehrere Incidents.</a:t>
            </a:r>
          </a:p>
          <a:p>
            <a:pPr marL="0" indent="0">
              <a:buNone/>
            </a:pPr>
            <a:br>
              <a:rPr lang="de-CH" sz="1100" dirty="0"/>
            </a:br>
            <a:endParaRPr lang="de-CH" sz="1800" dirty="0"/>
          </a:p>
        </p:txBody>
      </p:sp>
      <p:pic>
        <p:nvPicPr>
          <p:cNvPr id="5" name="Grafik 4">
            <a:extLst>
              <a:ext uri="{FF2B5EF4-FFF2-40B4-BE49-F238E27FC236}">
                <a16:creationId xmlns:a16="http://schemas.microsoft.com/office/drawing/2014/main" id="{AA9FE17A-41CE-4BB7-B359-FF24B20A91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00" t="3800" r="29001" b="5901"/>
          <a:stretch/>
        </p:blipFill>
        <p:spPr>
          <a:xfrm rot="16200000">
            <a:off x="3275856" y="2276872"/>
            <a:ext cx="2592288" cy="6192688"/>
          </a:xfrm>
          <a:prstGeom prst="rect">
            <a:avLst/>
          </a:prstGeom>
        </p:spPr>
      </p:pic>
    </p:spTree>
    <p:extLst>
      <p:ext uri="{BB962C8B-B14F-4D97-AF65-F5344CB8AC3E}">
        <p14:creationId xmlns:p14="http://schemas.microsoft.com/office/powerpoint/2010/main" val="76451913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a:t>Access Management</a:t>
            </a:r>
          </a:p>
          <a:p>
            <a:pPr marL="0" indent="0">
              <a:buNone/>
            </a:pPr>
            <a:r>
              <a:rPr lang="de-CH" sz="1800" b="1" dirty="0"/>
              <a:t>Ziel</a:t>
            </a:r>
            <a:r>
              <a:rPr lang="de-CH" sz="1800" dirty="0"/>
              <a:t>: Bewilligt autorisierten Anwendern das Recht, einen Service zu nutzen und unterbindet gleichzeitig den Zugriff für unautorisierte Anwender.</a:t>
            </a:r>
          </a:p>
          <a:p>
            <a:pPr marL="0" indent="0">
              <a:buNone/>
            </a:pPr>
            <a:endParaRPr lang="de-CH" sz="800" dirty="0"/>
          </a:p>
          <a:p>
            <a:pPr marL="0" indent="0">
              <a:buNone/>
            </a:pPr>
            <a:r>
              <a:rPr lang="de-CH" sz="1800" b="1" dirty="0"/>
              <a:t>Definition Access</a:t>
            </a:r>
          </a:p>
          <a:p>
            <a:pPr marL="0" indent="0">
              <a:buNone/>
            </a:pPr>
            <a:r>
              <a:rPr lang="de-CH" sz="1800" dirty="0"/>
              <a:t>Zugriff und Zutritt auf Services, Daten und Einrichtungen.</a:t>
            </a:r>
          </a:p>
          <a:p>
            <a:pPr marL="0" indent="0">
              <a:buNone/>
            </a:pPr>
            <a:endParaRPr lang="de-CH" sz="800" dirty="0"/>
          </a:p>
          <a:p>
            <a:pPr marL="0" indent="0">
              <a:buNone/>
            </a:pPr>
            <a:r>
              <a:rPr lang="de-CH" sz="1800" b="1" dirty="0"/>
              <a:t>Hauptaktivitäten</a:t>
            </a:r>
          </a:p>
          <a:p>
            <a:pPr marL="0" indent="0">
              <a:buNone/>
            </a:pPr>
            <a:r>
              <a:rPr lang="de-CH" sz="1800" dirty="0"/>
              <a:t>Zugriff anfordern </a:t>
            </a:r>
            <a:r>
              <a:rPr lang="de-CH" sz="1800" dirty="0">
                <a:sym typeface="Wingdings" panose="05000000000000000000" pitchFamily="2" charset="2"/>
              </a:rPr>
              <a:t> Überprüfung  Rechtebereitstellung</a:t>
            </a:r>
          </a:p>
          <a:p>
            <a:pPr marL="0" indent="0">
              <a:buNone/>
            </a:pPr>
            <a:endParaRPr lang="de-CH" sz="1800" dirty="0">
              <a:sym typeface="Wingdings" panose="05000000000000000000" pitchFamily="2" charset="2"/>
            </a:endParaRPr>
          </a:p>
          <a:p>
            <a:pPr marL="0" indent="0">
              <a:buNone/>
            </a:pPr>
            <a:endParaRPr lang="de-CH" sz="1800" dirty="0">
              <a:sym typeface="Wingdings" panose="05000000000000000000" pitchFamily="2" charset="2"/>
            </a:endParaRPr>
          </a:p>
          <a:p>
            <a:pPr marL="0" indent="0">
              <a:buNone/>
            </a:pPr>
            <a:endParaRPr lang="de-CH" sz="1800" dirty="0">
              <a:sym typeface="Wingdings" panose="05000000000000000000" pitchFamily="2" charset="2"/>
            </a:endParaRPr>
          </a:p>
          <a:p>
            <a:pPr marL="0" indent="0">
              <a:buNone/>
            </a:pPr>
            <a:endParaRPr lang="de-CH" sz="1800" dirty="0">
              <a:sym typeface="Wingdings" panose="05000000000000000000" pitchFamily="2" charset="2"/>
            </a:endParaRPr>
          </a:p>
          <a:p>
            <a:pPr marL="0" indent="0">
              <a:buNone/>
            </a:pPr>
            <a:endParaRPr lang="de-CH" sz="800" dirty="0">
              <a:sym typeface="Wingdings" panose="05000000000000000000" pitchFamily="2" charset="2"/>
            </a:endParaRPr>
          </a:p>
          <a:p>
            <a:pPr marL="0" indent="0">
              <a:buNone/>
            </a:pPr>
            <a:r>
              <a:rPr lang="de-CH" sz="1800" b="1" dirty="0">
                <a:sym typeface="Wingdings" panose="05000000000000000000" pitchFamily="2" charset="2"/>
              </a:rPr>
              <a:t>Sonstige Aktivitäten</a:t>
            </a:r>
          </a:p>
          <a:p>
            <a:pPr marL="0" indent="0">
              <a:buNone/>
            </a:pPr>
            <a:r>
              <a:rPr lang="de-CH" sz="1800" dirty="0"/>
              <a:t>Überwachung der Identität, Protokollierung und Erfassung des Zugriffs, Entfernung oder Beschränkung von Rechten, Rollen innerhalb des Access Management.</a:t>
            </a:r>
            <a:endParaRPr lang="de-CH" sz="1800" dirty="0">
              <a:sym typeface="Wingdings" panose="05000000000000000000" pitchFamily="2" charset="2"/>
            </a:endParaRPr>
          </a:p>
          <a:p>
            <a:pPr marL="0" indent="0">
              <a:buNone/>
            </a:pPr>
            <a:endParaRPr lang="de-CH" sz="1800" dirty="0">
              <a:sym typeface="Wingdings" panose="05000000000000000000" pitchFamily="2" charset="2"/>
            </a:endParaRPr>
          </a:p>
          <a:p>
            <a:pPr marL="0" indent="0">
              <a:buNone/>
            </a:pPr>
            <a:endParaRPr lang="de-CH" sz="1800" dirty="0">
              <a:sym typeface="Wingdings" panose="05000000000000000000" pitchFamily="2" charset="2"/>
            </a:endParaRPr>
          </a:p>
          <a:p>
            <a:pPr marL="0" indent="0">
              <a:buNone/>
            </a:pPr>
            <a:endParaRPr lang="de-CH" sz="1800" dirty="0">
              <a:sym typeface="Wingdings" panose="05000000000000000000" pitchFamily="2" charset="2"/>
            </a:endParaRPr>
          </a:p>
          <a:p>
            <a:pPr marL="0" indent="0">
              <a:buNone/>
            </a:pPr>
            <a:endParaRPr lang="de-CH" sz="1800" dirty="0">
              <a:sym typeface="Wingdings" panose="05000000000000000000" pitchFamily="2" charset="2"/>
            </a:endParaRPr>
          </a:p>
          <a:p>
            <a:pPr marL="0" indent="0">
              <a:buNone/>
            </a:pPr>
            <a:endParaRPr lang="de-CH" sz="1800" dirty="0"/>
          </a:p>
          <a:p>
            <a:pPr marL="0" indent="0">
              <a:buNone/>
            </a:pPr>
            <a:br>
              <a:rPr lang="de-CH" sz="1100" dirty="0"/>
            </a:br>
            <a:endParaRPr lang="de-CH" sz="1800" dirty="0"/>
          </a:p>
        </p:txBody>
      </p:sp>
      <p:pic>
        <p:nvPicPr>
          <p:cNvPr id="4" name="Picture 2">
            <a:extLst>
              <a:ext uri="{FF2B5EF4-FFF2-40B4-BE49-F238E27FC236}">
                <a16:creationId xmlns:a16="http://schemas.microsoft.com/office/drawing/2014/main" id="{675704EF-063A-4533-A862-D154EE6C4A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12" t="18732" r="5620" b="19718"/>
          <a:stretch/>
        </p:blipFill>
        <p:spPr bwMode="auto">
          <a:xfrm>
            <a:off x="539551" y="4221088"/>
            <a:ext cx="6712829"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89232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a:t>Access Management</a:t>
            </a:r>
          </a:p>
          <a:p>
            <a:pPr marL="0" indent="0">
              <a:buNone/>
            </a:pPr>
            <a:endParaRPr lang="de-CH" sz="800" dirty="0">
              <a:sym typeface="Wingdings" panose="05000000000000000000" pitchFamily="2" charset="2"/>
            </a:endParaRPr>
          </a:p>
          <a:p>
            <a:pPr marL="0" indent="0">
              <a:buNone/>
            </a:pPr>
            <a:r>
              <a:rPr lang="de-CH" sz="1800" b="1" dirty="0">
                <a:sym typeface="Wingdings" panose="05000000000000000000" pitchFamily="2" charset="2"/>
              </a:rPr>
              <a:t>Rollen- und Zugriffskonzept</a:t>
            </a: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r>
              <a:rPr lang="de-CH" sz="1800" b="1" dirty="0">
                <a:sym typeface="Wingdings" panose="05000000000000000000" pitchFamily="2" charset="2"/>
              </a:rPr>
              <a:t>Identity Management</a:t>
            </a:r>
          </a:p>
          <a:p>
            <a:pPr marL="0" indent="0">
              <a:buNone/>
            </a:pPr>
            <a:r>
              <a:rPr lang="de-CH" sz="1800" dirty="0"/>
              <a:t>Als Identitätsmanagement (</a:t>
            </a:r>
            <a:r>
              <a:rPr lang="de-CH" sz="1800" dirty="0" err="1"/>
              <a:t>IdM</a:t>
            </a:r>
            <a:r>
              <a:rPr lang="de-CH" sz="1800" dirty="0"/>
              <a:t>) wird der zielgerichtete und bewusste Umgang mit Identität, Anonymität und Pseudoanonymität bezeichnet.</a:t>
            </a:r>
          </a:p>
          <a:p>
            <a:pPr marL="0" indent="0">
              <a:buNone/>
            </a:pPr>
            <a:endParaRPr lang="de-CH" sz="800" dirty="0"/>
          </a:p>
          <a:p>
            <a:pPr marL="0" indent="0">
              <a:buNone/>
            </a:pPr>
            <a:r>
              <a:rPr lang="de-CH" sz="1800" b="1" dirty="0"/>
              <a:t>Definition Identität</a:t>
            </a:r>
          </a:p>
          <a:p>
            <a:pPr marL="0" indent="0">
              <a:buNone/>
            </a:pPr>
            <a:r>
              <a:rPr lang="de-CH" sz="1800" dirty="0"/>
              <a:t>Sammlung personenbezogener Attribute, die eine Person auszeichnet, die sich dieser Identität bedient.</a:t>
            </a:r>
          </a:p>
        </p:txBody>
      </p:sp>
      <p:pic>
        <p:nvPicPr>
          <p:cNvPr id="4098" name="Picture 2">
            <a:extLst>
              <a:ext uri="{FF2B5EF4-FFF2-40B4-BE49-F238E27FC236}">
                <a16:creationId xmlns:a16="http://schemas.microsoft.com/office/drawing/2014/main" id="{1D33BC50-7FC5-42E6-BCA6-F162F38F75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627" b="8482"/>
          <a:stretch/>
        </p:blipFill>
        <p:spPr bwMode="auto">
          <a:xfrm>
            <a:off x="1043608" y="2636912"/>
            <a:ext cx="1599685"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34422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E4B52-BCE4-4F10-96A0-A0FC469306AB}"/>
              </a:ext>
            </a:extLst>
          </p:cNvPr>
          <p:cNvSpPr>
            <a:spLocks noGrp="1"/>
          </p:cNvSpPr>
          <p:nvPr>
            <p:ph type="title"/>
          </p:nvPr>
        </p:nvSpPr>
        <p:spPr/>
        <p:txBody>
          <a:bodyPr/>
          <a:lstStyle/>
          <a:p>
            <a:r>
              <a:rPr lang="de-CH" dirty="0"/>
              <a:t>Service Operation - Prozesse</a:t>
            </a:r>
          </a:p>
        </p:txBody>
      </p:sp>
      <p:sp>
        <p:nvSpPr>
          <p:cNvPr id="3" name="Inhaltsplatzhalter 2">
            <a:extLst>
              <a:ext uri="{FF2B5EF4-FFF2-40B4-BE49-F238E27FC236}">
                <a16:creationId xmlns:a16="http://schemas.microsoft.com/office/drawing/2014/main" id="{41832175-4ED1-466E-87D7-DF8E6A59CAAF}"/>
              </a:ext>
            </a:extLst>
          </p:cNvPr>
          <p:cNvSpPr>
            <a:spLocks noGrp="1"/>
          </p:cNvSpPr>
          <p:nvPr>
            <p:ph idx="1"/>
          </p:nvPr>
        </p:nvSpPr>
        <p:spPr/>
        <p:txBody>
          <a:bodyPr/>
          <a:lstStyle/>
          <a:p>
            <a:pPr marL="0" indent="0">
              <a:buNone/>
            </a:pPr>
            <a:r>
              <a:rPr lang="de-CH" sz="2000" b="1" dirty="0"/>
              <a:t>Access Management</a:t>
            </a:r>
          </a:p>
          <a:p>
            <a:pPr marL="0" indent="0">
              <a:buNone/>
            </a:pPr>
            <a:endParaRPr lang="de-CH" sz="800" dirty="0">
              <a:sym typeface="Wingdings" panose="05000000000000000000" pitchFamily="2" charset="2"/>
            </a:endParaRPr>
          </a:p>
          <a:p>
            <a:pPr marL="0" indent="0">
              <a:buNone/>
            </a:pPr>
            <a:r>
              <a:rPr lang="de-CH" sz="1800" b="1" dirty="0">
                <a:sym typeface="Wingdings" panose="05000000000000000000" pitchFamily="2" charset="2"/>
              </a:rPr>
              <a:t>Software Asset Management</a:t>
            </a:r>
          </a:p>
          <a:p>
            <a:pPr marL="0" indent="0">
              <a:buNone/>
            </a:pPr>
            <a:r>
              <a:rPr lang="de-CH" sz="1800" dirty="0">
                <a:sym typeface="Wingdings" panose="05000000000000000000" pitchFamily="2" charset="2"/>
              </a:rPr>
              <a:t>Software Asset </a:t>
            </a:r>
            <a:r>
              <a:rPr lang="de-CH" sz="1800" dirty="0" err="1">
                <a:sym typeface="Wingdings" panose="05000000000000000000" pitchFamily="2" charset="2"/>
              </a:rPr>
              <a:t>Managment</a:t>
            </a:r>
            <a:r>
              <a:rPr lang="de-CH" sz="1800" dirty="0">
                <a:sym typeface="Wingdings" panose="05000000000000000000" pitchFamily="2" charset="2"/>
              </a:rPr>
              <a:t> (SAM) bedeutet, die Verwaltung von Softwarelizenzen. SAM stellt die Infrastruktur und die Prozesse zur Verfügung, die notwendig sind, um den Lebenszyklus von Software Assets zu steuern und zu verwalten.</a:t>
            </a:r>
          </a:p>
          <a:p>
            <a:pPr marL="0" indent="0">
              <a:buNone/>
            </a:pPr>
            <a:endParaRPr lang="de-CH" sz="800" dirty="0">
              <a:sym typeface="Wingdings" panose="05000000000000000000" pitchFamily="2" charset="2"/>
            </a:endParaRPr>
          </a:p>
          <a:p>
            <a:pPr marL="0" indent="0">
              <a:buNone/>
            </a:pPr>
            <a:r>
              <a:rPr lang="de-CH" sz="1800" b="1" dirty="0">
                <a:sym typeface="Wingdings" panose="05000000000000000000" pitchFamily="2" charset="2"/>
              </a:rPr>
              <a:t>Übersicht SAM</a:t>
            </a:r>
          </a:p>
          <a:p>
            <a:pPr marL="0" indent="0">
              <a:buNone/>
            </a:pPr>
            <a:endParaRPr lang="de-CH" sz="1800"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a:p>
            <a:pPr marL="0" indent="0">
              <a:buNone/>
            </a:pPr>
            <a:endParaRPr lang="de-CH" sz="1800" b="1" dirty="0">
              <a:sym typeface="Wingdings" panose="05000000000000000000" pitchFamily="2" charset="2"/>
            </a:endParaRPr>
          </a:p>
        </p:txBody>
      </p:sp>
      <p:pic>
        <p:nvPicPr>
          <p:cNvPr id="6" name="Grafik 5">
            <a:extLst>
              <a:ext uri="{FF2B5EF4-FFF2-40B4-BE49-F238E27FC236}">
                <a16:creationId xmlns:a16="http://schemas.microsoft.com/office/drawing/2014/main" id="{674CDE61-72E9-452D-875B-8809F41772B3}"/>
              </a:ext>
            </a:extLst>
          </p:cNvPr>
          <p:cNvPicPr>
            <a:picLocks noChangeAspect="1"/>
          </p:cNvPicPr>
          <p:nvPr/>
        </p:nvPicPr>
        <p:blipFill>
          <a:blip r:embed="rId3"/>
          <a:stretch>
            <a:fillRect/>
          </a:stretch>
        </p:blipFill>
        <p:spPr>
          <a:xfrm>
            <a:off x="827584" y="4076792"/>
            <a:ext cx="8229600" cy="2781208"/>
          </a:xfrm>
          <a:prstGeom prst="rect">
            <a:avLst/>
          </a:prstGeom>
        </p:spPr>
      </p:pic>
    </p:spTree>
    <p:extLst>
      <p:ext uri="{BB962C8B-B14F-4D97-AF65-F5344CB8AC3E}">
        <p14:creationId xmlns:p14="http://schemas.microsoft.com/office/powerpoint/2010/main" val="305385773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061AE-C5E6-4EA7-8B85-BA126B7F1E88}"/>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830B76A8-51AA-4301-BD25-E2999DA20B1A}"/>
              </a:ext>
            </a:extLst>
          </p:cNvPr>
          <p:cNvSpPr>
            <a:spLocks noGrp="1"/>
          </p:cNvSpPr>
          <p:nvPr>
            <p:ph idx="1"/>
          </p:nvPr>
        </p:nvSpPr>
        <p:spPr/>
        <p:txBody>
          <a:bodyPr/>
          <a:lstStyle/>
          <a:p>
            <a:endParaRPr lang="de-CH"/>
          </a:p>
        </p:txBody>
      </p:sp>
    </p:spTree>
    <p:extLst>
      <p:ext uri="{BB962C8B-B14F-4D97-AF65-F5344CB8AC3E}">
        <p14:creationId xmlns:p14="http://schemas.microsoft.com/office/powerpoint/2010/main" val="275554147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8BB11-93B0-472C-B2CA-FB9470A1BD46}"/>
              </a:ext>
            </a:extLst>
          </p:cNvPr>
          <p:cNvSpPr>
            <a:spLocks noGrp="1"/>
          </p:cNvSpPr>
          <p:nvPr>
            <p:ph type="title"/>
          </p:nvPr>
        </p:nvSpPr>
        <p:spPr/>
        <p:txBody>
          <a:bodyPr>
            <a:normAutofit/>
          </a:bodyPr>
          <a:lstStyle/>
          <a:p>
            <a:r>
              <a:rPr lang="de-CH" dirty="0"/>
              <a:t>Service Reporting</a:t>
            </a:r>
          </a:p>
        </p:txBody>
      </p:sp>
      <p:sp>
        <p:nvSpPr>
          <p:cNvPr id="3" name="Inhaltsplatzhalter 2">
            <a:extLst>
              <a:ext uri="{FF2B5EF4-FFF2-40B4-BE49-F238E27FC236}">
                <a16:creationId xmlns:a16="http://schemas.microsoft.com/office/drawing/2014/main" id="{22788DA9-9802-4A0F-9B26-C5979F92C370}"/>
              </a:ext>
            </a:extLst>
          </p:cNvPr>
          <p:cNvSpPr>
            <a:spLocks noGrp="1"/>
          </p:cNvSpPr>
          <p:nvPr>
            <p:ph idx="1"/>
          </p:nvPr>
        </p:nvSpPr>
        <p:spPr/>
        <p:txBody>
          <a:bodyPr/>
          <a:lstStyle/>
          <a:p>
            <a:pPr marL="0" indent="0">
              <a:buNone/>
            </a:pPr>
            <a:endParaRPr lang="de-CH" sz="1800" b="1" dirty="0"/>
          </a:p>
          <a:p>
            <a:pPr marL="0" indent="0">
              <a:buNone/>
            </a:pPr>
            <a:r>
              <a:rPr lang="de-CH" sz="1800" b="1" dirty="0"/>
              <a:t>Service Reporting </a:t>
            </a:r>
          </a:p>
          <a:p>
            <a:r>
              <a:rPr lang="de-CH" sz="1800" dirty="0"/>
              <a:t>Im Service Reporting wird über die operativ und strategisch erzielten Ergebnisse berichtet.</a:t>
            </a:r>
          </a:p>
          <a:p>
            <a:r>
              <a:rPr lang="de-CH" sz="1800" dirty="0"/>
              <a:t>Darüber hinaus werden Entwicklungen im Zusammenhang mit SLAs gemeldet, </a:t>
            </a:r>
            <a:r>
              <a:rPr lang="de-CH" sz="1800" dirty="0" err="1"/>
              <a:t>z.b.</a:t>
            </a:r>
            <a:r>
              <a:rPr lang="de-CH" sz="1800" dirty="0"/>
              <a:t> das Erreichen der Ziele wie Verfügbarkeit.</a:t>
            </a:r>
          </a:p>
          <a:p>
            <a:r>
              <a:rPr lang="de-CH" sz="1800" dirty="0"/>
              <a:t>Das Business, also der Kunde interessiert sich zudem für die Aufarbeitung von Vorfällen.</a:t>
            </a:r>
          </a:p>
          <a:p>
            <a:pPr marL="0" indent="0">
              <a:buNone/>
            </a:pPr>
            <a:endParaRPr lang="de-CH" sz="800" dirty="0"/>
          </a:p>
          <a:p>
            <a:pPr marL="0" indent="0">
              <a:buNone/>
            </a:pPr>
            <a:endParaRPr lang="de-CH" sz="800" dirty="0"/>
          </a:p>
        </p:txBody>
      </p:sp>
      <p:pic>
        <p:nvPicPr>
          <p:cNvPr id="6146" name="Picture 2">
            <a:extLst>
              <a:ext uri="{FF2B5EF4-FFF2-40B4-BE49-F238E27FC236}">
                <a16:creationId xmlns:a16="http://schemas.microsoft.com/office/drawing/2014/main" id="{BC9B213B-BAAC-4129-AF26-66B3A5699D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60" t="9443" r="3926" b="8715"/>
          <a:stretch/>
        </p:blipFill>
        <p:spPr bwMode="auto">
          <a:xfrm>
            <a:off x="1747591" y="4077072"/>
            <a:ext cx="5648818" cy="254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64264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8BB11-93B0-472C-B2CA-FB9470A1BD46}"/>
              </a:ext>
            </a:extLst>
          </p:cNvPr>
          <p:cNvSpPr>
            <a:spLocks noGrp="1"/>
          </p:cNvSpPr>
          <p:nvPr>
            <p:ph type="title"/>
          </p:nvPr>
        </p:nvSpPr>
        <p:spPr/>
        <p:txBody>
          <a:bodyPr>
            <a:normAutofit/>
          </a:bodyPr>
          <a:lstStyle/>
          <a:p>
            <a:r>
              <a:rPr lang="de-CH" dirty="0"/>
              <a:t>Service Reporting</a:t>
            </a:r>
          </a:p>
        </p:txBody>
      </p:sp>
      <p:sp>
        <p:nvSpPr>
          <p:cNvPr id="3" name="Inhaltsplatzhalter 2">
            <a:extLst>
              <a:ext uri="{FF2B5EF4-FFF2-40B4-BE49-F238E27FC236}">
                <a16:creationId xmlns:a16="http://schemas.microsoft.com/office/drawing/2014/main" id="{22788DA9-9802-4A0F-9B26-C5979F92C370}"/>
              </a:ext>
            </a:extLst>
          </p:cNvPr>
          <p:cNvSpPr>
            <a:spLocks noGrp="1"/>
          </p:cNvSpPr>
          <p:nvPr>
            <p:ph idx="1"/>
          </p:nvPr>
        </p:nvSpPr>
        <p:spPr/>
        <p:txBody>
          <a:bodyPr/>
          <a:lstStyle/>
          <a:p>
            <a:pPr marL="0" indent="0">
              <a:buNone/>
            </a:pPr>
            <a:endParaRPr lang="de-CH" sz="1800" b="1" dirty="0"/>
          </a:p>
          <a:p>
            <a:pPr marL="0" indent="0">
              <a:buNone/>
            </a:pPr>
            <a:r>
              <a:rPr lang="de-CH" sz="1800" b="1" dirty="0"/>
              <a:t>Richtlinien und Regeln für das Reporting</a:t>
            </a:r>
          </a:p>
          <a:p>
            <a:pPr marL="0" indent="0">
              <a:buNone/>
            </a:pPr>
            <a:r>
              <a:rPr lang="de-CH" sz="1800" dirty="0"/>
              <a:t>Müssen mit dem Kunden individuell abgestimmt werden.</a:t>
            </a:r>
          </a:p>
          <a:p>
            <a:pPr marL="0" indent="0">
              <a:buNone/>
            </a:pPr>
            <a:r>
              <a:rPr lang="de-CH" sz="1800" i="1" dirty="0"/>
              <a:t>Zu klärende Fragen</a:t>
            </a:r>
            <a:r>
              <a:rPr lang="de-CH" sz="1800" dirty="0"/>
              <a:t>:</a:t>
            </a:r>
          </a:p>
          <a:p>
            <a:r>
              <a:rPr lang="de-CH" sz="1400" dirty="0"/>
              <a:t>Welches sind die Zielgruppen der Berichterstattung über Services?</a:t>
            </a:r>
          </a:p>
          <a:p>
            <a:r>
              <a:rPr lang="de-CH" sz="1400" dirty="0"/>
              <a:t>Welche Anforderungen stellen diese Zielgruppen an das Reporting</a:t>
            </a:r>
          </a:p>
          <a:p>
            <a:r>
              <a:rPr lang="de-CH" sz="1400" dirty="0"/>
              <a:t>Was soll gemessen werden und worüber soll berichtet werden?</a:t>
            </a:r>
          </a:p>
          <a:p>
            <a:r>
              <a:rPr lang="de-CH" sz="1400" dirty="0"/>
              <a:t>Was ist die Basis der Reports: reine Zahlen und / oder kommentierte Feststellungen?</a:t>
            </a:r>
          </a:p>
          <a:p>
            <a:r>
              <a:rPr lang="de-CH" sz="1400" dirty="0"/>
              <a:t>Wann bzw. in welchen Abständen bzw. wie häufig soll berichtet werden?</a:t>
            </a:r>
          </a:p>
          <a:p>
            <a:r>
              <a:rPr lang="de-CH" sz="1400" dirty="0"/>
              <a:t>Wie erfolgt der Zugriff auf die Berichte?</a:t>
            </a:r>
          </a:p>
          <a:p>
            <a:r>
              <a:rPr lang="de-CH" sz="1400" dirty="0" err="1"/>
              <a:t>ln</a:t>
            </a:r>
            <a:r>
              <a:rPr lang="de-CH" sz="1400" dirty="0"/>
              <a:t> welcher Form werden die Berichte angeboten?</a:t>
            </a:r>
          </a:p>
          <a:p>
            <a:r>
              <a:rPr lang="de-CH" sz="1400" dirty="0"/>
              <a:t>Wie lange müssen die Reports und / oder die zugrunde liegenden Daten zur Verfügung gestellt werden?</a:t>
            </a:r>
          </a:p>
          <a:p>
            <a:pPr marL="0" indent="0">
              <a:buNone/>
            </a:pPr>
            <a:r>
              <a:rPr lang="de-CH" sz="1800" b="1" dirty="0"/>
              <a:t>Inhalt Vorfälle</a:t>
            </a:r>
          </a:p>
          <a:p>
            <a:pPr marL="0" indent="0">
              <a:buNone/>
            </a:pPr>
            <a:r>
              <a:rPr lang="de-CH" sz="1800" i="1" dirty="0"/>
              <a:t>Antworten auf folgende Fragen:</a:t>
            </a:r>
          </a:p>
          <a:p>
            <a:r>
              <a:rPr lang="de-CH" sz="1400" dirty="0"/>
              <a:t>Was ist vorgefallen</a:t>
            </a:r>
          </a:p>
          <a:p>
            <a:r>
              <a:rPr lang="de-CH" sz="1400" dirty="0"/>
              <a:t>Was wurde daraufhin unternommen</a:t>
            </a:r>
          </a:p>
          <a:p>
            <a:r>
              <a:rPr lang="de-CH" sz="1400" dirty="0"/>
              <a:t>Was getan wird, um sicherzustellen, dass diese Vorfälle in Zukunft keine Auswirkungen mehr auf das Business haben werden.</a:t>
            </a:r>
          </a:p>
          <a:p>
            <a:pPr marL="0" indent="0">
              <a:buNone/>
            </a:pPr>
            <a:endParaRPr lang="de-CH" sz="1800" dirty="0"/>
          </a:p>
        </p:txBody>
      </p:sp>
    </p:spTree>
    <p:extLst>
      <p:ext uri="{BB962C8B-B14F-4D97-AF65-F5344CB8AC3E}">
        <p14:creationId xmlns:p14="http://schemas.microsoft.com/office/powerpoint/2010/main" val="161328026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7DA665-90A5-469D-A388-D7BA9BCAB622}"/>
              </a:ext>
            </a:extLst>
          </p:cNvPr>
          <p:cNvSpPr>
            <a:spLocks noGrp="1"/>
          </p:cNvSpPr>
          <p:nvPr>
            <p:ph type="title"/>
          </p:nvPr>
        </p:nvSpPr>
        <p:spPr/>
        <p:txBody>
          <a:bodyPr>
            <a:normAutofit fontScale="90000"/>
          </a:bodyPr>
          <a:lstStyle/>
          <a:p>
            <a:r>
              <a:rPr lang="de-CH" dirty="0"/>
              <a:t>Service Reporting – Reporting Manager</a:t>
            </a:r>
          </a:p>
        </p:txBody>
      </p:sp>
      <p:sp>
        <p:nvSpPr>
          <p:cNvPr id="3" name="Inhaltsplatzhalter 2">
            <a:extLst>
              <a:ext uri="{FF2B5EF4-FFF2-40B4-BE49-F238E27FC236}">
                <a16:creationId xmlns:a16="http://schemas.microsoft.com/office/drawing/2014/main" id="{F3DA91A5-7414-4F7B-B1CB-C28A26360031}"/>
              </a:ext>
            </a:extLst>
          </p:cNvPr>
          <p:cNvSpPr>
            <a:spLocks noGrp="1"/>
          </p:cNvSpPr>
          <p:nvPr>
            <p:ph idx="1"/>
          </p:nvPr>
        </p:nvSpPr>
        <p:spPr/>
        <p:txBody>
          <a:bodyPr/>
          <a:lstStyle/>
          <a:p>
            <a:pPr marL="0" indent="0">
              <a:buNone/>
            </a:pPr>
            <a:endParaRPr lang="de-CH" sz="2000" dirty="0"/>
          </a:p>
          <a:p>
            <a:pPr marL="0" indent="0">
              <a:buNone/>
            </a:pPr>
            <a:r>
              <a:rPr lang="de-CH" sz="2000" b="1" dirty="0"/>
              <a:t>Reporting Manger</a:t>
            </a:r>
          </a:p>
          <a:p>
            <a:pPr marL="0" indent="0">
              <a:buNone/>
            </a:pPr>
            <a:r>
              <a:rPr lang="de-CH" sz="2000" dirty="0"/>
              <a:t>Der Reporting Manager ist zuständig und verantwortlich für die rechtzeitige und empfängergerechte Bereitstellung von vereinbarten, vollständigen und korrekten Service Reports.</a:t>
            </a:r>
          </a:p>
          <a:p>
            <a:pPr marL="0" indent="0">
              <a:buNone/>
            </a:pPr>
            <a:endParaRPr lang="de-CH" sz="800" dirty="0"/>
          </a:p>
          <a:p>
            <a:pPr marL="0" indent="0">
              <a:buNone/>
            </a:pPr>
            <a:r>
              <a:rPr lang="de-CH" sz="2000" b="1" dirty="0"/>
              <a:t>Aufgaben</a:t>
            </a:r>
          </a:p>
          <a:p>
            <a:r>
              <a:rPr lang="de-CH" sz="1600" dirty="0"/>
              <a:t>Konzeption, Umsetzung und Dokumentation aller Service Reports</a:t>
            </a:r>
          </a:p>
          <a:p>
            <a:r>
              <a:rPr lang="de-CH" sz="1600" dirty="0"/>
              <a:t>Teilnahme an CSI-Meetings und Service Level Management Meetings, um die Gültigkeit der Berichterstellungs-Messgrössen, Benachrichtigungs-Grenzwerte und der gesamten Lösung sicherzustellen</a:t>
            </a:r>
          </a:p>
          <a:p>
            <a:r>
              <a:rPr lang="de-CH" sz="1600" dirty="0"/>
              <a:t>Sicherstellung der Berichte über Service-, Prozess- und Systemperformance, basierend auf den vereinbarten SLAs und externen Lieferantenverträgen</a:t>
            </a:r>
          </a:p>
          <a:p>
            <a:r>
              <a:rPr lang="de-CH" sz="1600" dirty="0"/>
              <a:t>Identifikation und Dokumentation aller Service Reports mit klaren Angaben der notwendigen Datenquellen, Empfängerkreise und Periodizität</a:t>
            </a:r>
          </a:p>
          <a:p>
            <a:r>
              <a:rPr lang="de-CH" sz="1600" dirty="0"/>
              <a:t>Reporting der Leistungsmerkmale aller operationellen Prozesse, wie Auslastungsstatistiken und Ressourcennutzung</a:t>
            </a:r>
          </a:p>
          <a:p>
            <a:r>
              <a:rPr lang="de-CH" sz="1600" dirty="0"/>
              <a:t>Überwachung der Berichterstattung aller messbaren Serviceaspekte</a:t>
            </a:r>
          </a:p>
        </p:txBody>
      </p:sp>
    </p:spTree>
    <p:extLst>
      <p:ext uri="{BB962C8B-B14F-4D97-AF65-F5344CB8AC3E}">
        <p14:creationId xmlns:p14="http://schemas.microsoft.com/office/powerpoint/2010/main" val="353272200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D66E3B-E4A7-43D4-9D27-0732FEC4B3B7}"/>
              </a:ext>
            </a:extLst>
          </p:cNvPr>
          <p:cNvSpPr>
            <a:spLocks noGrp="1"/>
          </p:cNvSpPr>
          <p:nvPr>
            <p:ph type="title"/>
          </p:nvPr>
        </p:nvSpPr>
        <p:spPr/>
        <p:txBody>
          <a:bodyPr/>
          <a:lstStyle/>
          <a:p>
            <a:r>
              <a:rPr lang="de-CH" dirty="0"/>
              <a:t>ITIL V3 </a:t>
            </a:r>
            <a:r>
              <a:rPr lang="de-CH" dirty="0" err="1"/>
              <a:t>vs</a:t>
            </a:r>
            <a:r>
              <a:rPr lang="de-CH" dirty="0"/>
              <a:t> ITIL V4</a:t>
            </a:r>
          </a:p>
        </p:txBody>
      </p:sp>
      <p:sp>
        <p:nvSpPr>
          <p:cNvPr id="3" name="Inhaltsplatzhalter 2">
            <a:extLst>
              <a:ext uri="{FF2B5EF4-FFF2-40B4-BE49-F238E27FC236}">
                <a16:creationId xmlns:a16="http://schemas.microsoft.com/office/drawing/2014/main" id="{8CCC23FB-AC76-4449-98DB-4EB7414650C5}"/>
              </a:ext>
            </a:extLst>
          </p:cNvPr>
          <p:cNvSpPr>
            <a:spLocks noGrp="1"/>
          </p:cNvSpPr>
          <p:nvPr>
            <p:ph idx="1"/>
          </p:nvPr>
        </p:nvSpPr>
        <p:spPr/>
        <p:txBody>
          <a:bodyPr/>
          <a:lstStyle/>
          <a:p>
            <a:endParaRPr lang="de-CH"/>
          </a:p>
        </p:txBody>
      </p:sp>
      <p:pic>
        <p:nvPicPr>
          <p:cNvPr id="5122" name="Picture 2">
            <a:extLst>
              <a:ext uri="{FF2B5EF4-FFF2-40B4-BE49-F238E27FC236}">
                <a16:creationId xmlns:a16="http://schemas.microsoft.com/office/drawing/2014/main" id="{1D20F1D9-06A0-4CFD-85EE-4D9C81392E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8" t="17451" r="4100" b="14300"/>
          <a:stretch/>
        </p:blipFill>
        <p:spPr bwMode="auto">
          <a:xfrm>
            <a:off x="457199" y="1784686"/>
            <a:ext cx="8684071" cy="4812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084166"/>
      </p:ext>
    </p:extLst>
  </p:cSld>
  <p:clrMapOvr>
    <a:masterClrMapping/>
  </p:clrMapOvr>
</p:sld>
</file>

<file path=ppt/theme/theme1.xml><?xml version="1.0" encoding="utf-8"?>
<a:theme xmlns:a="http://schemas.openxmlformats.org/drawingml/2006/main" name="Titel">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lgeseite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D07860F1B5C2E40BC7F7AE43C559316" ma:contentTypeVersion="2" ma:contentTypeDescription="Ein neues Dokument erstellen." ma:contentTypeScope="" ma:versionID="b8fb8379efeb688360a29297640f2b4e">
  <xsd:schema xmlns:xsd="http://www.w3.org/2001/XMLSchema" xmlns:xs="http://www.w3.org/2001/XMLSchema" xmlns:p="http://schemas.microsoft.com/office/2006/metadata/properties" xmlns:ns3="b60b84a6-b06b-45a3-85a6-e1bbcb9a6242" targetNamespace="http://schemas.microsoft.com/office/2006/metadata/properties" ma:root="true" ma:fieldsID="522e09e76f5f5ac6f14fab7f140f5a77" ns3:_="">
    <xsd:import namespace="b60b84a6-b06b-45a3-85a6-e1bbcb9a6242"/>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0b84a6-b06b-45a3-85a6-e1bbcb9a62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F35910-31C5-4091-94EE-15FF3A5A52C1}">
  <ds:schemaRefs>
    <ds:schemaRef ds:uri="b60b84a6-b06b-45a3-85a6-e1bbcb9a62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3BC5516-73F1-42B0-A0BF-A3CDE2B38AE5}">
  <ds:schemaRefs>
    <ds:schemaRef ds:uri="http://schemas.microsoft.com/office/infopath/2007/PartnerControls"/>
    <ds:schemaRef ds:uri="http://purl.org/dc/elements/1.1/"/>
    <ds:schemaRef ds:uri="http://schemas.microsoft.com/office/2006/metadata/properties"/>
    <ds:schemaRef ds:uri="b60b84a6-b06b-45a3-85a6-e1bbcb9a6242"/>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5C99CED1-DD3A-4E79-9B10-5FC9B55650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13489</Words>
  <Application>Microsoft Office PowerPoint</Application>
  <PresentationFormat>Bildschirmpräsentation (4:3)</PresentationFormat>
  <Paragraphs>2031</Paragraphs>
  <Slides>202</Slides>
  <Notes>111</Notes>
  <HiddenSlides>0</HiddenSlides>
  <MMClips>0</MMClips>
  <ScaleCrop>false</ScaleCrop>
  <HeadingPairs>
    <vt:vector size="8" baseType="variant">
      <vt:variant>
        <vt:lpstr>Verwendete Schriftarten</vt:lpstr>
      </vt:variant>
      <vt:variant>
        <vt:i4>17</vt:i4>
      </vt:variant>
      <vt:variant>
        <vt:lpstr>Design</vt:lpstr>
      </vt:variant>
      <vt:variant>
        <vt:i4>2</vt:i4>
      </vt:variant>
      <vt:variant>
        <vt:lpstr>Eingebettete OLE-Server</vt:lpstr>
      </vt:variant>
      <vt:variant>
        <vt:i4>1</vt:i4>
      </vt:variant>
      <vt:variant>
        <vt:lpstr>Folientitel</vt:lpstr>
      </vt:variant>
      <vt:variant>
        <vt:i4>202</vt:i4>
      </vt:variant>
    </vt:vector>
  </HeadingPairs>
  <TitlesOfParts>
    <vt:vector size="222" baseType="lpstr">
      <vt:lpstr>Arial</vt:lpstr>
      <vt:lpstr>bundessansweb</vt:lpstr>
      <vt:lpstr>bundesserifweb</vt:lpstr>
      <vt:lpstr>Calibri</vt:lpstr>
      <vt:lpstr>Droid Sans</vt:lpstr>
      <vt:lpstr>Fira Sans</vt:lpstr>
      <vt:lpstr>HelveticaNeue</vt:lpstr>
      <vt:lpstr>Lato</vt:lpstr>
      <vt:lpstr>Linux Libertine</vt:lpstr>
      <vt:lpstr>Museo-700</vt:lpstr>
      <vt:lpstr>Open Sans</vt:lpstr>
      <vt:lpstr>Open Sans Condensed</vt:lpstr>
      <vt:lpstr>Roboto</vt:lpstr>
      <vt:lpstr>Sailec-Bold</vt:lpstr>
      <vt:lpstr>T</vt:lpstr>
      <vt:lpstr>Times New Roman</vt:lpstr>
      <vt:lpstr>Wingdings</vt:lpstr>
      <vt:lpstr>Titel</vt:lpstr>
      <vt:lpstr>Folgeseiten</vt:lpstr>
      <vt:lpstr>Visio</vt:lpstr>
      <vt:lpstr>Einführung  Grundlagen Modul 156 Neue Services entwickeln  und  Einführung planen </vt:lpstr>
      <vt:lpstr>PowerPoint-Präsentation</vt:lpstr>
      <vt:lpstr>Klassenlehrperson - Agenda</vt:lpstr>
      <vt:lpstr>Informationen zur Corona-Pandemie</vt:lpstr>
      <vt:lpstr>Informationen zur Corona-Pandemie</vt:lpstr>
      <vt:lpstr>Stundenplan und Unterrichtszeiten ST17b</vt:lpstr>
      <vt:lpstr>Terminplanung Schuljahr 2020/2021</vt:lpstr>
      <vt:lpstr>Klassenvertreter/in und Stellvertreter/in</vt:lpstr>
      <vt:lpstr>Anliegen oder Probleme</vt:lpstr>
      <vt:lpstr>Dokumentenmanagement</vt:lpstr>
      <vt:lpstr>Modulidentifikation</vt:lpstr>
      <vt:lpstr>Modulübersicht</vt:lpstr>
      <vt:lpstr>Aufbau Compedio M156</vt:lpstr>
      <vt:lpstr>Ziele Tag 1</vt:lpstr>
      <vt:lpstr>Grundlagen zur Serviceentwicklung</vt:lpstr>
      <vt:lpstr>Service Management nach ITIL</vt:lpstr>
      <vt:lpstr>Was ist ein Service?</vt:lpstr>
      <vt:lpstr>Was ist ein Service?</vt:lpstr>
      <vt:lpstr>Beispiele von Services</vt:lpstr>
      <vt:lpstr>Arten von Services</vt:lpstr>
      <vt:lpstr>Wert eines Service</vt:lpstr>
      <vt:lpstr>Was ist ein Prozess?</vt:lpstr>
      <vt:lpstr>Was ist ein Prozess?</vt:lpstr>
      <vt:lpstr>Was ist ein Prozess?</vt:lpstr>
      <vt:lpstr>Prozess – Rollen und Funktionen</vt:lpstr>
      <vt:lpstr>Prozess – Darstellungsmethoden</vt:lpstr>
      <vt:lpstr>Prozess – Darstellungsmethoden</vt:lpstr>
      <vt:lpstr>Prozess - Aufgabe</vt:lpstr>
      <vt:lpstr>Zusammenarbeit zwischen Leistungsempfänger und Leistungserbringer</vt:lpstr>
      <vt:lpstr>Neuen Service entwickeln</vt:lpstr>
      <vt:lpstr>Service Management - Evolution</vt:lpstr>
      <vt:lpstr>IT-Service Management (ITSM) - Vorteile</vt:lpstr>
      <vt:lpstr>Probleme ohne IT-Service Management (ITSM)</vt:lpstr>
      <vt:lpstr>IT-Service Management (ITSM) anhand des Frameworks ITIL</vt:lpstr>
      <vt:lpstr>IT-Service Lebenszyklus nach ITIL 2011</vt:lpstr>
      <vt:lpstr>ITIL Prozesse</vt:lpstr>
      <vt:lpstr>PowerPoint-Präsentation</vt:lpstr>
      <vt:lpstr>Warum ist ITIL so erfolgreich?</vt:lpstr>
      <vt:lpstr>ITIL Kurs</vt:lpstr>
      <vt:lpstr>An der Aufgabe BPMN arbeiten</vt:lpstr>
      <vt:lpstr>Was bedeutet Service Management nach lTlL?</vt:lpstr>
      <vt:lpstr>Zertifizierungen nach ISO 20000</vt:lpstr>
      <vt:lpstr>Zertifizierungen - Aufgabe</vt:lpstr>
      <vt:lpstr>IT Service Management (ITSM) - Stakeholder</vt:lpstr>
      <vt:lpstr>Service Provider Typen</vt:lpstr>
      <vt:lpstr>Was ist eine Funktion?</vt:lpstr>
      <vt:lpstr>ITSM Rollenmodell RACI</vt:lpstr>
      <vt:lpstr>Zusammenspiel Prozess, Rolle und Funktion</vt:lpstr>
      <vt:lpstr>An der Aufgabe BPMN arbeiten</vt:lpstr>
      <vt:lpstr>Tag 1 - Zusammenfassung</vt:lpstr>
      <vt:lpstr>  Grundlagen Modul 156 Neue Services entwickeln  und  Einführung planen </vt:lpstr>
      <vt:lpstr>PowerPoint-Präsentation</vt:lpstr>
      <vt:lpstr>Modulübersicht</vt:lpstr>
      <vt:lpstr>Ziele Tag 2</vt:lpstr>
      <vt:lpstr>Grundlagen zur Serviceentwicklung</vt:lpstr>
      <vt:lpstr>Service Strategien</vt:lpstr>
      <vt:lpstr>Service Strategie – Übersicht</vt:lpstr>
      <vt:lpstr>Service Strategie - Aufgabe</vt:lpstr>
      <vt:lpstr>PowerPoint-Präsentation</vt:lpstr>
      <vt:lpstr>Service Strategie – Serviceverständis</vt:lpstr>
      <vt:lpstr>Service Strategie –Methode zur Strategieentwicklung </vt:lpstr>
      <vt:lpstr>Service Strategie –  Sourcing-Strategie</vt:lpstr>
      <vt:lpstr>Service Strategie - Outsourcing</vt:lpstr>
      <vt:lpstr>Service Strategie - Outsourcing</vt:lpstr>
      <vt:lpstr>Service Strategie - Outsourcing</vt:lpstr>
      <vt:lpstr>Service Strategie - Outsourcing</vt:lpstr>
      <vt:lpstr>Ressourcen und Fähigkeiten</vt:lpstr>
      <vt:lpstr>Portfolio von IT-Services</vt:lpstr>
      <vt:lpstr>Beschreibung eines IT-Service</vt:lpstr>
      <vt:lpstr>Kundenmanagement</vt:lpstr>
      <vt:lpstr>Service Review</vt:lpstr>
      <vt:lpstr>Protokoll eines Service Review</vt:lpstr>
      <vt:lpstr>Repetitionen</vt:lpstr>
      <vt:lpstr>Tag 2 - Zusammenfassung</vt:lpstr>
      <vt:lpstr>    Modul 156 Neue Services entwickeln  und  Einführung planen  Kundenanforderungen evaluieren und Service konzipieren </vt:lpstr>
      <vt:lpstr>PowerPoint-Präsentation</vt:lpstr>
      <vt:lpstr>Modulübersicht</vt:lpstr>
      <vt:lpstr>Ziele Tag 3</vt:lpstr>
      <vt:lpstr>Ziele Tag 2</vt:lpstr>
      <vt:lpstr>PowerPoint-Präsentation</vt:lpstr>
      <vt:lpstr>Teil B</vt:lpstr>
      <vt:lpstr>Service Design - Übersicht</vt:lpstr>
      <vt:lpstr>Service Design - Balanceakt</vt:lpstr>
      <vt:lpstr>Service Design - Aufgabe</vt:lpstr>
      <vt:lpstr>Service Design – Zusammenfassung Managementprozesse</vt:lpstr>
      <vt:lpstr>Service Design – Serviceanforderungen berücksichtigen</vt:lpstr>
      <vt:lpstr>Service Design –  Informationen recherchieren</vt:lpstr>
      <vt:lpstr>Service Design – Ressourcen evaluieren</vt:lpstr>
      <vt:lpstr>Service Design – Ressourcen evaluieren</vt:lpstr>
      <vt:lpstr>Service Design – Ressourcen evaluieren</vt:lpstr>
      <vt:lpstr>Service Design – Konzept für die Umsetzung erarbeiten und präsentieren</vt:lpstr>
      <vt:lpstr>Fragebogen über Lehrperson</vt:lpstr>
      <vt:lpstr>    Modul 156 Neue Services entwickeln  und  Einführung planen   </vt:lpstr>
      <vt:lpstr>PowerPoint-Präsentation</vt:lpstr>
      <vt:lpstr>Modulübersicht</vt:lpstr>
      <vt:lpstr>PowerPoint-Präsentation</vt:lpstr>
      <vt:lpstr>PowerPoint-Präsentation</vt:lpstr>
      <vt:lpstr>Service Design – Zusammenarbeit regeln</vt:lpstr>
      <vt:lpstr>Service Design – Zusammenarbeit regeln</vt:lpstr>
      <vt:lpstr>Service Design – Zusammenarbeit regeln</vt:lpstr>
      <vt:lpstr>Service Design – Anforderungen ermitteln und IT Service spezifizieren</vt:lpstr>
      <vt:lpstr>Service Design – Anforderungen ermitteln und IT Service spezifizieren</vt:lpstr>
      <vt:lpstr>Service Design – Berücksichtigung der 4P</vt:lpstr>
      <vt:lpstr>PowerPoint-Präsentation</vt:lpstr>
      <vt:lpstr>Service Design – Service beschreiben und spezifizieren</vt:lpstr>
      <vt:lpstr>Service Design – Service beschreiben und spezifizieren</vt:lpstr>
      <vt:lpstr>Service Design – Service beschreiben und spezifizieren</vt:lpstr>
      <vt:lpstr>Service Design – Service beschreiben und spezifizieren</vt:lpstr>
      <vt:lpstr>Service Design – Service beschreiben und spezifizieren</vt:lpstr>
      <vt:lpstr>Service Design – Service beschreiben und spezifizieren</vt:lpstr>
      <vt:lpstr>Service Design – Service beschreiben und spezifizieren</vt:lpstr>
      <vt:lpstr>Service Design – Kommunikation zwischen Servicegeber und Servicenehmer</vt:lpstr>
      <vt:lpstr>Service Design – Supplier für die Umsetzung evaluieren</vt:lpstr>
      <vt:lpstr>Service Design – Supplier für die Umsetzung evaluieren</vt:lpstr>
      <vt:lpstr>Service Design – Service Packages für das Outsourcing festlegen</vt:lpstr>
      <vt:lpstr>Service Design – Service Packages für das Outsourcing festlegen</vt:lpstr>
      <vt:lpstr>PowerPoint-Präsentation</vt:lpstr>
      <vt:lpstr>Tag 4 - Zusammenfassung</vt:lpstr>
      <vt:lpstr>Tag 4 - Zusammenfassung</vt:lpstr>
      <vt:lpstr>    Modul 156 Neue Services entwickeln  und  Einführung planen   </vt:lpstr>
      <vt:lpstr>PowerPoint-Präsentation</vt:lpstr>
      <vt:lpstr>Modulübersicht</vt:lpstr>
      <vt:lpstr>PowerPoint-Präsentation</vt:lpstr>
      <vt:lpstr>Service entwerfen</vt:lpstr>
      <vt:lpstr>Service entwerfen – Anforderung definieren und Service spezifizieren</vt:lpstr>
      <vt:lpstr>Service entwerfen – SLA entwerfen </vt:lpstr>
      <vt:lpstr>Service entwerfen – SLA entwerfen </vt:lpstr>
      <vt:lpstr>Service entwerfen – SLA entwerfen </vt:lpstr>
      <vt:lpstr>Service entwerfen – SLA entwerfen </vt:lpstr>
      <vt:lpstr>Service entwerfen – SLA entwerfen </vt:lpstr>
      <vt:lpstr>Service entwerfen – SLA entwerfen </vt:lpstr>
      <vt:lpstr>Service entwerfen – SLA entwerfen </vt:lpstr>
      <vt:lpstr>Service entwerfen – SLA entwerfen </vt:lpstr>
      <vt:lpstr>Service entwerfen – SLA entwerfen </vt:lpstr>
      <vt:lpstr>Service entwerfen – SLA entwerfen </vt:lpstr>
      <vt:lpstr>PowerPoint-Präsentation</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Service Design – Service Continuity Management</vt:lpstr>
      <vt:lpstr>PowerPoint-Präsentation</vt:lpstr>
      <vt:lpstr>Repetitionen</vt:lpstr>
      <vt:lpstr>Tag 6 - Zusammenfassung</vt:lpstr>
      <vt:lpstr>Teil C</vt:lpstr>
      <vt:lpstr>Service testen und einführen</vt:lpstr>
      <vt:lpstr>Services testen und einführen</vt:lpstr>
      <vt:lpstr>Services testen und einführen</vt:lpstr>
      <vt:lpstr>Services testen und einführen</vt:lpstr>
      <vt:lpstr>Services testen und einführen</vt:lpstr>
      <vt:lpstr>Services nach ITIL testen</vt:lpstr>
      <vt:lpstr>Services nach ITIL testen</vt:lpstr>
      <vt:lpstr>Services nach ITIL testen</vt:lpstr>
      <vt:lpstr>Services nach ITIL testen</vt:lpstr>
      <vt:lpstr>Testmanager und Testprozess</vt:lpstr>
      <vt:lpstr>Testmanager und Testprozess</vt:lpstr>
      <vt:lpstr>Statischer und dynamischer Test</vt:lpstr>
      <vt:lpstr>Statischer und dynamischer Test</vt:lpstr>
      <vt:lpstr>Statischer und dynamischer Test</vt:lpstr>
      <vt:lpstr>Serviceeinführung planen</vt:lpstr>
      <vt:lpstr>Serviceeinführung planen – Betroffene Personen informieren</vt:lpstr>
      <vt:lpstr>Serviceeinführung planen – Betroffene Personen informieren</vt:lpstr>
      <vt:lpstr>Serviceeinführung planen – Schulungen durchführen</vt:lpstr>
      <vt:lpstr>Serviceeinführung planen – Datenmigration durchführen</vt:lpstr>
      <vt:lpstr>Serviceeinführung planen – Service einführen</vt:lpstr>
      <vt:lpstr>Change Management</vt:lpstr>
      <vt:lpstr>Change Management</vt:lpstr>
      <vt:lpstr>Change Management</vt:lpstr>
      <vt:lpstr>Change Management</vt:lpstr>
      <vt:lpstr>Change Management</vt:lpstr>
      <vt:lpstr>Continual Service Improvement</vt:lpstr>
      <vt:lpstr>Continual Service Improvement</vt:lpstr>
      <vt:lpstr> Modul 156 Neue Services entwickeln  und  Einführung planen   </vt:lpstr>
      <vt:lpstr>PowerPoint-Präsentation</vt:lpstr>
      <vt:lpstr>Modulübersicht</vt:lpstr>
      <vt:lpstr>Lernziele Tag 9 </vt:lpstr>
      <vt:lpstr>Service betreiben und sicherstellen</vt:lpstr>
      <vt:lpstr>Service Operation</vt:lpstr>
      <vt:lpstr>Service Operation - Organisation</vt:lpstr>
      <vt:lpstr>Service Operation – Funktionen</vt:lpstr>
      <vt:lpstr>Service Operation – Funktionen</vt:lpstr>
      <vt:lpstr>Service Operation - Prozesse</vt:lpstr>
      <vt:lpstr>Service Operation - Prozesse</vt:lpstr>
      <vt:lpstr>Service Operation - Prozesse</vt:lpstr>
      <vt:lpstr>Service Operation - Prozesse</vt:lpstr>
      <vt:lpstr>Service Operation - Prozesse</vt:lpstr>
      <vt:lpstr>Service Operation - Prozesse</vt:lpstr>
      <vt:lpstr>Service Operation - Prozesse</vt:lpstr>
      <vt:lpstr>Service Operation - Prozesse</vt:lpstr>
      <vt:lpstr>PowerPoint-Präsentation</vt:lpstr>
      <vt:lpstr>Service Reporting</vt:lpstr>
      <vt:lpstr>Service Reporting</vt:lpstr>
      <vt:lpstr>Service Reporting – Reporting Manager</vt:lpstr>
      <vt:lpstr>ITIL V3 vs ITIL V4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Einführung  Grundlagen Modul 156 Neue Services entwickeln  und  Einführung planen</dc:title>
  <dc:creator>Céline Dias</dc:creator>
  <cp:lastModifiedBy>Céline Dias</cp:lastModifiedBy>
  <cp:revision>5</cp:revision>
  <dcterms:created xsi:type="dcterms:W3CDTF">2020-08-07T11:28:31Z</dcterms:created>
  <dcterms:modified xsi:type="dcterms:W3CDTF">2020-10-19T08:40:25Z</dcterms:modified>
</cp:coreProperties>
</file>