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343" r:id="rId2"/>
    <p:sldId id="342" r:id="rId3"/>
    <p:sldId id="345" r:id="rId4"/>
    <p:sldId id="344" r:id="rId5"/>
    <p:sldId id="346" r:id="rId6"/>
  </p:sldIdLst>
  <p:sldSz cx="9144000" cy="6858000" type="screen4x3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DBFF"/>
    <a:srgbClr val="000066"/>
    <a:srgbClr val="4D4D4D"/>
    <a:srgbClr val="878787"/>
    <a:srgbClr val="B2B2B2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836" autoAdjust="0"/>
  </p:normalViewPr>
  <p:slideViewPr>
    <p:cSldViewPr>
      <p:cViewPr varScale="1">
        <p:scale>
          <a:sx n="123" d="100"/>
          <a:sy n="123" d="100"/>
        </p:scale>
        <p:origin x="-1616" y="-112"/>
      </p:cViewPr>
      <p:guideLst>
        <p:guide orient="horz" pos="4319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1426" y="-6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/>
            </a:lvl1pPr>
          </a:lstStyle>
          <a:p>
            <a:fld id="{87F138C9-ED42-3046-B37C-43BF9EA410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145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075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2" name="Rectangle 307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93" name="Rectangle 307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294" name="Rectangle 3078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307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8616A8-7F9E-4D4F-9754-34A63B60A77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5954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>
              <a:spcBef>
                <a:spcPct val="0"/>
              </a:spcBef>
            </a:pPr>
            <a:fld id="{ACAE36C4-19B1-9742-82AE-985BA1850A04}" type="slidenum">
              <a:rPr lang="de-DE" sz="1200"/>
              <a:pPr algn="r">
                <a:spcBef>
                  <a:spcPct val="0"/>
                </a:spcBef>
              </a:pPr>
              <a:t>1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>
              <a:spcBef>
                <a:spcPct val="0"/>
              </a:spcBef>
            </a:pPr>
            <a:fld id="{CC440997-6739-DC4E-AE2F-567F2B587499}" type="slidenum">
              <a:rPr lang="de-DE" sz="1200"/>
              <a:pPr algn="r">
                <a:spcBef>
                  <a:spcPct val="0"/>
                </a:spcBef>
              </a:pPr>
              <a:t>2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>
              <a:spcBef>
                <a:spcPct val="0"/>
              </a:spcBef>
            </a:pPr>
            <a:fld id="{C63457D1-617C-9E49-AECA-13750AC18C46}" type="slidenum">
              <a:rPr lang="de-DE" sz="1200"/>
              <a:pPr algn="r">
                <a:spcBef>
                  <a:spcPct val="0"/>
                </a:spcBef>
              </a:pPr>
              <a:t>3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>
              <a:spcBef>
                <a:spcPct val="0"/>
              </a:spcBef>
            </a:pPr>
            <a:fld id="{9B9AF249-AED0-0644-9AE0-EEF502B709E5}" type="slidenum">
              <a:rPr lang="de-DE" sz="1200"/>
              <a:pPr algn="r">
                <a:spcBef>
                  <a:spcPct val="0"/>
                </a:spcBef>
              </a:pPr>
              <a:t>4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>
              <a:spcBef>
                <a:spcPct val="0"/>
              </a:spcBef>
            </a:pPr>
            <a:fld id="{C63457D1-617C-9E49-AECA-13750AC18C46}" type="slidenum">
              <a:rPr lang="de-DE" sz="1200"/>
              <a:pPr algn="r">
                <a:spcBef>
                  <a:spcPct val="0"/>
                </a:spcBef>
              </a:pPr>
              <a:t>5</a:t>
            </a:fld>
            <a:endParaRPr lang="de-DE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4112" cy="3722687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" y="1474839"/>
            <a:ext cx="544539" cy="48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210" y="1474838"/>
            <a:ext cx="7685340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CH" smtClean="0"/>
              <a:t>Bild auf Platzhalter ziehen oder durch Klicken auf Symbol hinzufügen</a:t>
            </a:r>
            <a:endParaRPr lang="de-CH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08FBDD3-8AA2-4EB4-A3CE-DC1ECB0D0F0C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301" y="785813"/>
            <a:ext cx="7749040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 smtClean="0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628" y="849687"/>
            <a:ext cx="7676728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 smtClean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461" y="1569836"/>
            <a:ext cx="8326544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1"/>
            <a:endParaRPr lang="de-DE" dirty="0" smtClean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641077-333A-4AC1-8C75-236E604FFAC5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879" y="1563688"/>
            <a:ext cx="3588628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0" y="1563688"/>
            <a:ext cx="4354550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B61A-EBD4-4208-8DE8-4124F64ADE55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557" y="1563880"/>
            <a:ext cx="3366177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257" y="1744664"/>
            <a:ext cx="4731293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5864-9B41-4612-B7D9-164C72E6FEDB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513" y="872517"/>
            <a:ext cx="7765403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1751888"/>
            <a:ext cx="7685340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12C78-FF20-4936-A6DF-F1A4C851E25B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210" y="754064"/>
            <a:ext cx="7685340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C338-B0C6-4215-BEC4-281A5DA3160F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28" y="754064"/>
            <a:ext cx="86387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C2E49-EAA4-4740-94A1-52D16B65755E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05DF-F269-444D-9B4B-0A290BD637B8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3995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  <a:gridCol w="247135"/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1" marR="42531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CC6E-9D09-4FA3-968D-D82735E90C03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 smtClean="0"/>
              <a:t>Hans Muster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0790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728" y="690563"/>
            <a:ext cx="7749040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796" y="1566019"/>
            <a:ext cx="8278825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80613" y="354360"/>
            <a:ext cx="1278832" cy="237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5ADE773-7257-4170-B076-F10A406544CE}" type="datetime1">
              <a:rPr lang="de-CH" smtClean="0"/>
              <a:t>20.05.15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86538" y="357996"/>
            <a:ext cx="2005347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CH" sz="600" dirty="0" smtClean="0"/>
              <a:t>© M. Kellenberger </a:t>
            </a:r>
            <a:r>
              <a:rPr lang="de-CH" sz="600" dirty="0" err="1" smtClean="0"/>
              <a:t>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2772" y="362945"/>
            <a:ext cx="494902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58" y="250064"/>
            <a:ext cx="741471" cy="259516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466068" y="3321278"/>
            <a:ext cx="1846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 smtClean="0">
                <a:effectLst/>
                <a:latin typeface="Times New Roman"/>
                <a:ea typeface="Times New Roman"/>
              </a:rPr>
              <a:t> </a:t>
            </a:r>
            <a:endParaRPr lang="de-CH" sz="8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10" name="Gerade Verbindung 9"/>
          <p:cNvCxnSpPr/>
          <p:nvPr/>
        </p:nvCxnSpPr>
        <p:spPr>
          <a:xfrm>
            <a:off x="250781" y="6605914"/>
            <a:ext cx="8657097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1241209" y="260559"/>
            <a:ext cx="7666669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239623" y="427159"/>
            <a:ext cx="281648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M326</a:t>
            </a:r>
            <a:endParaRPr lang="de-CH" sz="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640639" cy="6839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800" b="1" dirty="0" smtClean="0">
                <a:solidFill>
                  <a:srgbClr val="000066"/>
                </a:solidFill>
              </a:rPr>
              <a:t>Kapitel 12.7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467544" y="1198488"/>
            <a:ext cx="5112520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</a:pPr>
            <a:r>
              <a:rPr lang="de-DE" sz="2400" dirty="0"/>
              <a:t> </a:t>
            </a:r>
            <a:r>
              <a:rPr lang="de-DE" sz="2400" b="1" dirty="0"/>
              <a:t>Zusicherungen</a:t>
            </a:r>
            <a:r>
              <a:rPr lang="de-DE" sz="2000" b="1" dirty="0"/>
              <a:t>:</a:t>
            </a:r>
            <a:br>
              <a:rPr lang="de-DE" sz="2000" b="1" dirty="0"/>
            </a:br>
            <a:r>
              <a:rPr lang="de-DE" sz="2000" b="1" dirty="0"/>
              <a:t>   </a:t>
            </a:r>
            <a:r>
              <a:rPr lang="de-DE" sz="2000" dirty="0"/>
              <a:t>Der Programmierer kann mit </a:t>
            </a:r>
            <a:br>
              <a:rPr lang="de-DE" sz="2000" dirty="0"/>
            </a:br>
            <a:r>
              <a:rPr lang="de-DE" sz="2000" dirty="0"/>
              <a:t>   </a:t>
            </a:r>
            <a:r>
              <a:rPr lang="de-DE" sz="2000" dirty="0">
                <a:solidFill>
                  <a:srgbClr val="00B050"/>
                </a:solidFill>
              </a:rPr>
              <a:t>Zusicherungen</a:t>
            </a:r>
            <a:r>
              <a:rPr lang="de-DE" sz="2000" dirty="0"/>
              <a:t> (</a:t>
            </a:r>
            <a:r>
              <a:rPr lang="de-DE" sz="2000" dirty="0" err="1"/>
              <a:t>Asserts</a:t>
            </a:r>
            <a:r>
              <a:rPr lang="de-DE" sz="2000" dirty="0"/>
              <a:t>) eine </a:t>
            </a:r>
            <a:br>
              <a:rPr lang="de-DE" sz="2000" dirty="0"/>
            </a:br>
            <a:r>
              <a:rPr lang="de-DE" sz="2000" dirty="0"/>
              <a:t>   </a:t>
            </a:r>
            <a:r>
              <a:rPr lang="de-DE" sz="2000" b="1" dirty="0">
                <a:solidFill>
                  <a:srgbClr val="FF0000"/>
                </a:solidFill>
              </a:rPr>
              <a:t>interne</a:t>
            </a:r>
            <a:r>
              <a:rPr lang="de-DE" sz="2000" dirty="0"/>
              <a:t> </a:t>
            </a:r>
            <a:r>
              <a:rPr lang="de-DE" sz="2000" b="1" dirty="0">
                <a:solidFill>
                  <a:srgbClr val="FF0000"/>
                </a:solidFill>
              </a:rPr>
              <a:t>Konsistenzprüfung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für Klassen/Methoden aufsetzen!</a:t>
            </a:r>
            <a:br>
              <a:rPr lang="de-DE" sz="2000" dirty="0"/>
            </a:br>
            <a:endParaRPr lang="de-DE" sz="2000" dirty="0"/>
          </a:p>
          <a:p>
            <a:pPr>
              <a:buFontTx/>
              <a:buChar char="•"/>
            </a:pPr>
            <a:r>
              <a:rPr lang="de-DE" sz="2000" dirty="0"/>
              <a:t> </a:t>
            </a:r>
            <a:r>
              <a:rPr lang="de-DE" sz="2000" b="1" dirty="0"/>
              <a:t>Vorteile: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- Sind intern, d.h. zur Laufzeit aktiv</a:t>
            </a:r>
            <a:br>
              <a:rPr lang="de-DE" sz="2000" dirty="0"/>
            </a:br>
            <a:r>
              <a:rPr lang="de-DE" sz="2000" dirty="0"/>
              <a:t>     (</a:t>
            </a:r>
            <a:r>
              <a:rPr lang="de-DE" sz="2000" dirty="0" err="1"/>
              <a:t>JUNits</a:t>
            </a:r>
            <a:r>
              <a:rPr lang="de-DE" sz="2000" dirty="0"/>
              <a:t> extern, nur beim Test aktiv)</a:t>
            </a:r>
            <a:br>
              <a:rPr lang="de-DE" sz="2000" dirty="0"/>
            </a:br>
            <a:r>
              <a:rPr lang="de-DE" sz="2000" dirty="0"/>
              <a:t>   - Sind wie ungeprüfte </a:t>
            </a:r>
            <a:r>
              <a:rPr lang="de-DE" sz="2000" dirty="0" err="1"/>
              <a:t>Exceptions</a:t>
            </a:r>
            <a:r>
              <a:rPr lang="de-DE" sz="2000" dirty="0"/>
              <a:t>, …</a:t>
            </a:r>
            <a:br>
              <a:rPr lang="de-DE" sz="2000" dirty="0"/>
            </a:br>
            <a:r>
              <a:rPr lang="de-DE" sz="2000" dirty="0"/>
              <a:t>   - können aber bei der </a:t>
            </a:r>
            <a:r>
              <a:rPr lang="de-DE" sz="2000" dirty="0" err="1"/>
              <a:t>Finalisierung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  ausgeschaltet werden!</a:t>
            </a:r>
            <a:br>
              <a:rPr lang="de-DE" sz="2000" dirty="0"/>
            </a:br>
            <a:r>
              <a:rPr lang="de-DE" sz="2000" dirty="0"/>
              <a:t>   - Halten Annahmen fest (Lesbarkeit)</a:t>
            </a:r>
            <a:br>
              <a:rPr lang="de-DE" sz="2000" dirty="0"/>
            </a:br>
            <a:endParaRPr lang="de-CH" sz="1800" i="1" dirty="0"/>
          </a:p>
        </p:txBody>
      </p:sp>
      <p:pic>
        <p:nvPicPr>
          <p:cNvPr id="4100" name="Picture 5" descr="http://code-inside.de/blog/wp-content/uploads/image4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981075"/>
            <a:ext cx="338455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"/>
          <p:cNvSpPr>
            <a:spLocks noChangeArrowheads="1"/>
          </p:cNvSpPr>
          <p:nvPr/>
        </p:nvSpPr>
        <p:spPr bwMode="auto">
          <a:xfrm>
            <a:off x="683568" y="2060848"/>
            <a:ext cx="5976938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de-CH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467544" y="1340768"/>
            <a:ext cx="8785225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</a:pPr>
            <a:r>
              <a:rPr lang="de-DE" sz="2400" dirty="0"/>
              <a:t> </a:t>
            </a:r>
            <a:r>
              <a:rPr lang="de-DE" sz="2400" b="1" dirty="0" smtClean="0"/>
              <a:t>Zusicherungen (Sicherstellung, Behauptung)</a:t>
            </a:r>
            <a:r>
              <a:rPr lang="de-DE" sz="2000" b="1" dirty="0" smtClean="0"/>
              <a:t>: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- Syntax:</a:t>
            </a:r>
            <a:br>
              <a:rPr lang="de-DE" sz="2000" dirty="0"/>
            </a:br>
            <a:r>
              <a:rPr lang="de-DE" sz="2000" dirty="0"/>
              <a:t>     </a:t>
            </a:r>
            <a:r>
              <a:rPr lang="de-DE" sz="2000" b="1" dirty="0" err="1">
                <a:latin typeface="Courier New" charset="0"/>
                <a:cs typeface="Courier New" charset="0"/>
              </a:rPr>
              <a:t>assert</a:t>
            </a:r>
            <a:r>
              <a:rPr lang="de-DE" sz="2000" b="1" dirty="0">
                <a:latin typeface="Courier New" charset="0"/>
                <a:cs typeface="Courier New" charset="0"/>
              </a:rPr>
              <a:t> &lt;Bedingung&gt; : &lt;Ausdruck&gt;;</a:t>
            </a:r>
            <a:br>
              <a:rPr lang="de-DE" sz="2000" b="1" dirty="0">
                <a:latin typeface="Courier New" charset="0"/>
                <a:cs typeface="Courier New" charset="0"/>
              </a:rPr>
            </a:br>
            <a:r>
              <a:rPr lang="de-DE" sz="2000" dirty="0">
                <a:latin typeface="Courier New" charset="0"/>
                <a:cs typeface="Courier New" charset="0"/>
              </a:rPr>
              <a:t/>
            </a:r>
            <a:br>
              <a:rPr lang="de-DE" sz="2000" dirty="0">
                <a:latin typeface="Courier New" charset="0"/>
                <a:cs typeface="Courier New" charset="0"/>
              </a:rPr>
            </a:br>
            <a:r>
              <a:rPr lang="de-DE" sz="2000" dirty="0"/>
              <a:t>   - Wenn die Bedingung </a:t>
            </a:r>
            <a:r>
              <a:rPr lang="de-DE" sz="2000" i="1" dirty="0" err="1"/>
              <a:t>false</a:t>
            </a:r>
            <a:r>
              <a:rPr lang="de-DE" sz="2000" dirty="0"/>
              <a:t> ist, wird ein </a:t>
            </a:r>
            <a:r>
              <a:rPr lang="de-DE" sz="2000" dirty="0" err="1">
                <a:solidFill>
                  <a:srgbClr val="FF0000"/>
                </a:solidFill>
              </a:rPr>
              <a:t>AssertionError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   ausgelöst, der den optional angehängten Ausdruck als </a:t>
            </a:r>
            <a:br>
              <a:rPr lang="de-DE" sz="2000" dirty="0"/>
            </a:br>
            <a:r>
              <a:rPr lang="de-DE" sz="2000" dirty="0"/>
              <a:t>      </a:t>
            </a:r>
            <a:r>
              <a:rPr lang="de-DE" sz="2000" dirty="0" err="1"/>
              <a:t>Errortext</a:t>
            </a:r>
            <a:r>
              <a:rPr lang="de-DE" sz="2000" dirty="0"/>
              <a:t> übernimmt!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-  </a:t>
            </a:r>
            <a:r>
              <a:rPr lang="de-DE" sz="2000" dirty="0" err="1"/>
              <a:t>Assertprüfung</a:t>
            </a:r>
            <a:r>
              <a:rPr lang="de-DE" sz="2000" dirty="0"/>
              <a:t> einschalten:</a:t>
            </a:r>
            <a:br>
              <a:rPr lang="de-DE" sz="2000" dirty="0"/>
            </a:br>
            <a:r>
              <a:rPr lang="de-DE" sz="2000" dirty="0"/>
              <a:t>      </a:t>
            </a:r>
            <a:r>
              <a:rPr lang="de-DE" sz="2000" dirty="0">
                <a:latin typeface="Courier New" charset="0"/>
                <a:cs typeface="Courier New" charset="0"/>
              </a:rPr>
              <a:t>Compiler&gt; </a:t>
            </a:r>
            <a:r>
              <a:rPr lang="de-DE" sz="2000" dirty="0" err="1">
                <a:latin typeface="Courier New" charset="0"/>
                <a:cs typeface="Courier New" charset="0"/>
              </a:rPr>
              <a:t>java</a:t>
            </a:r>
            <a:r>
              <a:rPr lang="de-DE" sz="2000" dirty="0">
                <a:latin typeface="Courier New" charset="0"/>
                <a:cs typeface="Courier New" charset="0"/>
              </a:rPr>
              <a:t> … </a:t>
            </a:r>
            <a:r>
              <a:rPr lang="de-DE" sz="20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-</a:t>
            </a:r>
            <a:r>
              <a:rPr lang="de-DE" sz="20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ea</a:t>
            </a:r>
            <a:r>
              <a:rPr lang="de-DE" sz="2000" dirty="0">
                <a:latin typeface="Courier New" charset="0"/>
                <a:cs typeface="Courier New" charset="0"/>
              </a:rPr>
              <a:t/>
            </a:r>
            <a:br>
              <a:rPr lang="de-DE" sz="2000" dirty="0">
                <a:latin typeface="Courier New" charset="0"/>
                <a:cs typeface="Courier New" charset="0"/>
              </a:rPr>
            </a:br>
            <a:r>
              <a:rPr lang="de-DE" sz="2000" dirty="0">
                <a:latin typeface="Courier New" charset="0"/>
                <a:cs typeface="Courier New" charset="0"/>
              </a:rPr>
              <a:t>   </a:t>
            </a:r>
            <a:r>
              <a:rPr lang="de-DE" sz="2000" dirty="0" err="1">
                <a:latin typeface="Courier New" charset="0"/>
                <a:cs typeface="Courier New" charset="0"/>
              </a:rPr>
              <a:t>BlueJ.devs</a:t>
            </a:r>
            <a:r>
              <a:rPr lang="de-DE" sz="2000" dirty="0">
                <a:latin typeface="Courier New" charset="0"/>
                <a:cs typeface="Courier New" charset="0"/>
              </a:rPr>
              <a:t> (</a:t>
            </a:r>
            <a:r>
              <a:rPr lang="de-DE" sz="2000" i="1" dirty="0">
                <a:latin typeface="Courier New" charset="0"/>
                <a:cs typeface="Courier New" charset="0"/>
              </a:rPr>
              <a:t>ist eingeschaltet</a:t>
            </a:r>
            <a:r>
              <a:rPr lang="de-DE" sz="2000" dirty="0">
                <a:latin typeface="Courier New" charset="0"/>
                <a:cs typeface="Courier New" charset="0"/>
              </a:rPr>
              <a:t>): </a:t>
            </a:r>
            <a:br>
              <a:rPr lang="de-DE" sz="2000" dirty="0">
                <a:latin typeface="Courier New" charset="0"/>
                <a:cs typeface="Courier New" charset="0"/>
              </a:rPr>
            </a:br>
            <a:r>
              <a:rPr lang="de-DE" sz="2000" dirty="0">
                <a:latin typeface="Courier New" charset="0"/>
                <a:cs typeface="Courier New" charset="0"/>
              </a:rPr>
              <a:t>     </a:t>
            </a:r>
            <a:r>
              <a:rPr lang="de-CH" sz="2000" dirty="0" err="1">
                <a:latin typeface="Courier New" charset="0"/>
                <a:cs typeface="Courier New" charset="0"/>
              </a:rPr>
              <a:t>bluej.vm.args</a:t>
            </a:r>
            <a:r>
              <a:rPr lang="de-CH" sz="2000" dirty="0">
                <a:latin typeface="Courier New" charset="0"/>
                <a:cs typeface="Courier New" charset="0"/>
              </a:rPr>
              <a:t>= </a:t>
            </a:r>
            <a:r>
              <a:rPr lang="de-CH" sz="20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-</a:t>
            </a:r>
            <a:r>
              <a:rPr lang="de-CH" sz="20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ea</a:t>
            </a:r>
            <a:r>
              <a:rPr lang="de-CH" sz="20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/>
            </a:r>
            <a:br>
              <a:rPr lang="de-CH" sz="2000" dirty="0">
                <a:solidFill>
                  <a:srgbClr val="FF0000"/>
                </a:solidFill>
                <a:latin typeface="Courier New" charset="0"/>
                <a:cs typeface="Courier New" charset="0"/>
              </a:rPr>
            </a:br>
            <a:r>
              <a:rPr lang="de-CH" sz="20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   </a:t>
            </a:r>
            <a:r>
              <a:rPr lang="de-DE" sz="2000" dirty="0" err="1"/>
              <a:t>Eclipse</a:t>
            </a:r>
            <a:r>
              <a:rPr lang="de-CH" sz="2400" dirty="0">
                <a:latin typeface="Times New Roman" charset="0"/>
              </a:rPr>
              <a:t>: </a:t>
            </a:r>
            <a:br>
              <a:rPr lang="de-CH" sz="2400" dirty="0">
                <a:latin typeface="Times New Roman" charset="0"/>
              </a:rPr>
            </a:br>
            <a:r>
              <a:rPr lang="de-CH" sz="2400" dirty="0">
                <a:latin typeface="Times New Roman" charset="0"/>
              </a:rPr>
              <a:t>       </a:t>
            </a:r>
            <a:r>
              <a:rPr lang="de-CH" sz="1400" dirty="0" err="1">
                <a:latin typeface="Times New Roman" charset="0"/>
              </a:rPr>
              <a:t>Run</a:t>
            </a:r>
            <a:r>
              <a:rPr lang="de-CH" sz="1400" dirty="0" err="1">
                <a:latin typeface="Times New Roman" charset="0"/>
                <a:sym typeface="Wingdings" charset="0"/>
              </a:rPr>
              <a:t></a:t>
            </a:r>
            <a:r>
              <a:rPr lang="de-CH" sz="1400" dirty="0" err="1">
                <a:latin typeface="Times New Roman" charset="0"/>
              </a:rPr>
              <a:t>Run</a:t>
            </a:r>
            <a:r>
              <a:rPr lang="de-CH" sz="1400" dirty="0">
                <a:latin typeface="Times New Roman" charset="0"/>
              </a:rPr>
              <a:t> </a:t>
            </a:r>
            <a:r>
              <a:rPr lang="de-CH" sz="1400" dirty="0" err="1">
                <a:latin typeface="Times New Roman" charset="0"/>
              </a:rPr>
              <a:t>Configurations</a:t>
            </a:r>
            <a:r>
              <a:rPr lang="de-CH" sz="1400" dirty="0">
                <a:latin typeface="Times New Roman" charset="0"/>
              </a:rPr>
              <a:t> …</a:t>
            </a:r>
            <a:r>
              <a:rPr lang="de-CH" sz="1400" dirty="0">
                <a:latin typeface="Times New Roman" charset="0"/>
                <a:sym typeface="Wingdings" charset="0"/>
              </a:rPr>
              <a:t> Arguments  VM Arguments: </a:t>
            </a:r>
            <a:r>
              <a:rPr lang="de-CH" sz="1400" dirty="0">
                <a:solidFill>
                  <a:srgbClr val="FF0000"/>
                </a:solidFill>
                <a:latin typeface="Times New Roman" charset="0"/>
                <a:sym typeface="Wingdings" charset="0"/>
              </a:rPr>
              <a:t>-</a:t>
            </a:r>
            <a:r>
              <a:rPr lang="de-CH" sz="1400" dirty="0" err="1">
                <a:solidFill>
                  <a:srgbClr val="FF0000"/>
                </a:solidFill>
                <a:latin typeface="Times New Roman" charset="0"/>
                <a:sym typeface="Wingdings" charset="0"/>
              </a:rPr>
              <a:t>ea</a:t>
            </a:r>
            <a:endParaRPr lang="de-CH" sz="1800" i="1" dirty="0">
              <a:solidFill>
                <a:srgbClr val="FF00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432175"/>
            <a:ext cx="2627312" cy="332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4" name="Gerade Verbindung mit Pfeil 3"/>
          <p:cNvCxnSpPr/>
          <p:nvPr/>
        </p:nvCxnSpPr>
        <p:spPr bwMode="auto">
          <a:xfrm>
            <a:off x="6012160" y="5733256"/>
            <a:ext cx="1817390" cy="5754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640639" cy="6839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800" b="1" dirty="0" smtClean="0">
                <a:solidFill>
                  <a:srgbClr val="000066"/>
                </a:solidFill>
              </a:rPr>
              <a:t>Kapitel 12.7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179389" y="1047005"/>
            <a:ext cx="8785225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</a:pPr>
            <a:r>
              <a:rPr lang="de-DE" sz="2400" dirty="0"/>
              <a:t> </a:t>
            </a:r>
            <a:r>
              <a:rPr lang="de-DE" sz="2400" b="1" dirty="0"/>
              <a:t>Praxis</a:t>
            </a:r>
            <a:r>
              <a:rPr lang="de-DE" sz="2000" b="1" dirty="0"/>
              <a:t>:</a:t>
            </a:r>
            <a:r>
              <a:rPr lang="de-DE" sz="2000" dirty="0"/>
              <a:t/>
            </a:r>
            <a:br>
              <a:rPr lang="de-DE" sz="2000" dirty="0"/>
            </a:br>
            <a:endParaRPr lang="de-DE" sz="2000" dirty="0" smtClean="0"/>
          </a:p>
          <a:p>
            <a:pPr>
              <a:buFontTx/>
              <a:buChar char="•"/>
            </a:pPr>
            <a:endParaRPr lang="de-DE" sz="2000" dirty="0"/>
          </a:p>
          <a:p>
            <a:pPr>
              <a:buFontTx/>
              <a:buChar char="•"/>
            </a:pPr>
            <a:endParaRPr lang="de-DE" sz="2000" dirty="0" smtClean="0"/>
          </a:p>
          <a:p>
            <a:pPr>
              <a:buFontTx/>
              <a:buChar char="•"/>
            </a:pPr>
            <a:endParaRPr lang="de-DE" sz="2000" dirty="0"/>
          </a:p>
          <a:p>
            <a:r>
              <a:rPr lang="de-DE" sz="2400" dirty="0"/>
              <a:t> </a:t>
            </a:r>
            <a:r>
              <a:rPr lang="de-DE" sz="2400" dirty="0" smtClean="0"/>
              <a:t>     </a:t>
            </a:r>
            <a:r>
              <a:rPr lang="de-DE" sz="2400" dirty="0" smtClean="0"/>
              <a:t>Die </a:t>
            </a:r>
            <a:r>
              <a:rPr lang="de-CH" sz="2400" dirty="0"/>
              <a:t>z</a:t>
            </a:r>
            <a:r>
              <a:rPr lang="de-CH" sz="2400" dirty="0" smtClean="0"/>
              <a:t>wei Integer Zahlen a und b summiert könnten den </a:t>
            </a:r>
            <a:br>
              <a:rPr lang="de-CH" sz="2400" dirty="0" smtClean="0"/>
            </a:br>
            <a:r>
              <a:rPr lang="de-CH" sz="2400" dirty="0" smtClean="0"/>
              <a:t>      Wertebereich vom Resultat (</a:t>
            </a:r>
            <a:r>
              <a:rPr lang="de-CH" sz="2400" dirty="0" err="1" smtClean="0"/>
              <a:t>int</a:t>
            </a:r>
            <a:r>
              <a:rPr lang="de-CH" sz="2400" dirty="0" smtClean="0"/>
              <a:t>) sprengen</a:t>
            </a:r>
            <a:r>
              <a:rPr lang="de-CH" sz="2400" dirty="0" smtClean="0">
                <a:latin typeface="Courier New" charset="0"/>
                <a:cs typeface="Courier New" charset="0"/>
              </a:rPr>
              <a:t>:</a:t>
            </a:r>
            <a:endParaRPr lang="de-CH" sz="2000" i="1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640639" cy="6839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800" b="1" dirty="0" smtClean="0">
                <a:solidFill>
                  <a:srgbClr val="000066"/>
                </a:solidFill>
              </a:rPr>
              <a:t>Kapitel 12.7</a:t>
            </a:r>
          </a:p>
        </p:txBody>
      </p:sp>
      <p:pic>
        <p:nvPicPr>
          <p:cNvPr id="3" name="Bild 2" descr="Screenshot 2015-05-20 21.30.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60" y="1413211"/>
            <a:ext cx="8699500" cy="1282700"/>
          </a:xfrm>
          <a:prstGeom prst="rect">
            <a:avLst/>
          </a:prstGeom>
        </p:spPr>
      </p:pic>
      <p:pic>
        <p:nvPicPr>
          <p:cNvPr id="4" name="Bild 3" descr="Screenshot 2015-05-20 21.28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3016"/>
            <a:ext cx="8788400" cy="184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393738" y="980728"/>
            <a:ext cx="87852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</a:pPr>
            <a:r>
              <a:rPr lang="de-DE" sz="2400" dirty="0"/>
              <a:t> </a:t>
            </a:r>
            <a:r>
              <a:rPr lang="de-DE" sz="2400" b="1" dirty="0"/>
              <a:t>Praxis</a:t>
            </a:r>
            <a:r>
              <a:rPr lang="de-DE" sz="2000" b="1" dirty="0"/>
              <a:t>: (</a:t>
            </a:r>
            <a:r>
              <a:rPr lang="de-DE" sz="2000" b="1" dirty="0">
                <a:solidFill>
                  <a:srgbClr val="FFC000"/>
                </a:solidFill>
              </a:rPr>
              <a:t>JIK Kap.6.2</a:t>
            </a:r>
            <a:r>
              <a:rPr lang="de-DE" sz="2000" b="1" dirty="0"/>
              <a:t>)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     </a:t>
            </a:r>
            <a:endParaRPr lang="de-CH" sz="1800" i="1" dirty="0"/>
          </a:p>
        </p:txBody>
      </p:sp>
      <p:pic>
        <p:nvPicPr>
          <p:cNvPr id="8196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742950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517232"/>
            <a:ext cx="83137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640639" cy="6839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800" b="1" dirty="0" smtClean="0">
                <a:solidFill>
                  <a:srgbClr val="000066"/>
                </a:solidFill>
              </a:rPr>
              <a:t>Kapitel 12.7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179389" y="1047005"/>
            <a:ext cx="8785225" cy="569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buFontTx/>
              <a:buChar char="•"/>
            </a:pPr>
            <a:r>
              <a:rPr lang="de-DE" sz="2400" dirty="0"/>
              <a:t> </a:t>
            </a:r>
            <a:r>
              <a:rPr lang="de-DE" sz="2400" b="1" dirty="0" smtClean="0"/>
              <a:t>Hinweis</a:t>
            </a:r>
            <a:r>
              <a:rPr lang="de-DE" sz="2000" b="1" dirty="0" smtClean="0"/>
              <a:t>: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400" dirty="0"/>
              <a:t>   - </a:t>
            </a:r>
            <a:r>
              <a:rPr lang="de-DE" sz="2400" dirty="0" err="1"/>
              <a:t>Asserts</a:t>
            </a:r>
            <a:r>
              <a:rPr lang="de-DE" sz="2400" dirty="0"/>
              <a:t> dürfen </a:t>
            </a:r>
            <a:r>
              <a:rPr lang="de-DE" sz="2400" dirty="0">
                <a:solidFill>
                  <a:srgbClr val="00B050"/>
                </a:solidFill>
              </a:rPr>
              <a:t>keine Aktionen </a:t>
            </a:r>
            <a:r>
              <a:rPr lang="de-DE" sz="2400" dirty="0"/>
              <a:t>beinhalten, da sie normaler-</a:t>
            </a:r>
            <a:br>
              <a:rPr lang="de-DE" sz="2400" dirty="0"/>
            </a:br>
            <a:r>
              <a:rPr lang="de-DE" sz="2400" dirty="0"/>
              <a:t>     weise nicht ausgeführt werden:</a:t>
            </a:r>
            <a:br>
              <a:rPr lang="de-DE" sz="2400" dirty="0"/>
            </a:br>
            <a:r>
              <a:rPr lang="de-DE" sz="2400" dirty="0"/>
              <a:t>     </a:t>
            </a:r>
            <a:r>
              <a:rPr lang="de-CH" sz="2400" dirty="0" err="1">
                <a:latin typeface="Courier New" charset="0"/>
                <a:cs typeface="Courier New" charset="0"/>
              </a:rPr>
              <a:t>assert</a:t>
            </a:r>
            <a:r>
              <a:rPr lang="de-CH" sz="2400" dirty="0">
                <a:latin typeface="Courier New" charset="0"/>
                <a:cs typeface="Courier New" charset="0"/>
              </a:rPr>
              <a:t> (i</a:t>
            </a:r>
            <a:r>
              <a:rPr lang="de-CH" sz="2400" b="1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++</a:t>
            </a:r>
            <a:r>
              <a:rPr lang="de-CH" sz="2400" dirty="0">
                <a:latin typeface="Courier New" charset="0"/>
                <a:cs typeface="Courier New" charset="0"/>
              </a:rPr>
              <a:t> &lt; </a:t>
            </a:r>
            <a:r>
              <a:rPr lang="de-CH" sz="2400" dirty="0" err="1">
                <a:latin typeface="Courier New" charset="0"/>
                <a:cs typeface="Courier New" charset="0"/>
              </a:rPr>
              <a:t>limit</a:t>
            </a:r>
            <a:r>
              <a:rPr lang="de-CH" sz="2400" dirty="0">
                <a:latin typeface="Courier New" charset="0"/>
                <a:cs typeface="Courier New" charset="0"/>
              </a:rPr>
              <a:t>);</a:t>
            </a:r>
            <a:r>
              <a:rPr lang="de-DE" sz="2400" b="1" dirty="0">
                <a:latin typeface="Courier New" charset="0"/>
                <a:cs typeface="Courier New" charset="0"/>
              </a:rPr>
              <a:t/>
            </a:r>
            <a:br>
              <a:rPr lang="de-DE" sz="2400" b="1" dirty="0">
                <a:latin typeface="Courier New" charset="0"/>
                <a:cs typeface="Courier New" charset="0"/>
              </a:rPr>
            </a:br>
            <a:r>
              <a:rPr lang="de-DE" sz="2400" dirty="0">
                <a:latin typeface="Courier New" charset="0"/>
                <a:cs typeface="Courier New" charset="0"/>
              </a:rPr>
              <a:t/>
            </a:r>
            <a:br>
              <a:rPr lang="de-DE" sz="2400" dirty="0">
                <a:latin typeface="Courier New" charset="0"/>
                <a:cs typeface="Courier New" charset="0"/>
              </a:rPr>
            </a:br>
            <a:r>
              <a:rPr lang="de-DE" sz="2400" dirty="0"/>
              <a:t>   - Ausnahme: Nutzung der Ein/Ausschaltfunktion:</a:t>
            </a:r>
            <a:br>
              <a:rPr lang="de-DE" sz="2400" dirty="0"/>
            </a:br>
            <a:r>
              <a:rPr lang="de-DE" sz="2400" dirty="0"/>
              <a:t>     </a:t>
            </a:r>
            <a:r>
              <a:rPr lang="en-US" sz="2400" dirty="0">
                <a:latin typeface="Courier New" charset="0"/>
                <a:cs typeface="Courier New" charset="0"/>
              </a:rPr>
              <a:t>static </a:t>
            </a:r>
            <a:r>
              <a:rPr lang="en-US" sz="2400" dirty="0" err="1">
                <a:latin typeface="Courier New" charset="0"/>
                <a:cs typeface="Courier New" charset="0"/>
              </a:rPr>
              <a:t>boolean</a:t>
            </a:r>
            <a:r>
              <a:rPr lang="en-US" sz="2400" dirty="0">
                <a:latin typeface="Courier New" charset="0"/>
                <a:cs typeface="Courier New" charset="0"/>
              </a:rPr>
              <a:t> </a:t>
            </a:r>
            <a:r>
              <a:rPr lang="en-US" sz="2400" dirty="0" err="1">
                <a:latin typeface="Courier New" charset="0"/>
                <a:cs typeface="Courier New" charset="0"/>
              </a:rPr>
              <a:t>assertionsActive</a:t>
            </a:r>
            <a:r>
              <a:rPr lang="en-US" sz="2400" dirty="0">
                <a:latin typeface="Courier New" charset="0"/>
                <a:cs typeface="Courier New" charset="0"/>
              </a:rPr>
              <a:t> = false;</a:t>
            </a:r>
            <a:br>
              <a:rPr lang="en-US" sz="2400" dirty="0">
                <a:latin typeface="Courier New" charset="0"/>
                <a:cs typeface="Courier New" charset="0"/>
              </a:rPr>
            </a:br>
            <a:r>
              <a:rPr lang="en-US" sz="2400" dirty="0">
                <a:latin typeface="Courier New" charset="0"/>
                <a:cs typeface="Courier New" charset="0"/>
              </a:rPr>
              <a:t>  ...</a:t>
            </a:r>
            <a:br>
              <a:rPr lang="en-US" sz="2400" dirty="0">
                <a:latin typeface="Courier New" charset="0"/>
                <a:cs typeface="Courier New" charset="0"/>
              </a:rPr>
            </a:br>
            <a:r>
              <a:rPr lang="en-US" sz="2400" dirty="0">
                <a:latin typeface="Courier New" charset="0"/>
                <a:cs typeface="Courier New" charset="0"/>
              </a:rPr>
              <a:t>  </a:t>
            </a:r>
            <a:r>
              <a:rPr lang="en-US" sz="2400" dirty="0">
                <a:solidFill>
                  <a:srgbClr val="00B050"/>
                </a:solidFill>
                <a:latin typeface="Courier New" charset="0"/>
                <a:cs typeface="Courier New" charset="0"/>
              </a:rPr>
              <a:t>assert (</a:t>
            </a:r>
            <a:r>
              <a:rPr lang="en-US" sz="2400" dirty="0" err="1">
                <a:solidFill>
                  <a:srgbClr val="00B050"/>
                </a:solidFill>
                <a:latin typeface="Courier New" charset="0"/>
                <a:cs typeface="Courier New" charset="0"/>
              </a:rPr>
              <a:t>assertionsActive</a:t>
            </a:r>
            <a:r>
              <a:rPr lang="en-US" sz="2400" dirty="0">
                <a:solidFill>
                  <a:srgbClr val="00B050"/>
                </a:solidFill>
                <a:latin typeface="Courier New" charset="0"/>
                <a:cs typeface="Courier New" charset="0"/>
              </a:rPr>
              <a:t> = true);</a:t>
            </a:r>
            <a:r>
              <a:rPr lang="en-US" sz="2400" dirty="0">
                <a:latin typeface="Courier New" charset="0"/>
                <a:cs typeface="Courier New" charset="0"/>
              </a:rPr>
              <a:t/>
            </a:r>
            <a:br>
              <a:rPr lang="en-US" sz="2400" dirty="0">
                <a:latin typeface="Courier New" charset="0"/>
                <a:cs typeface="Courier New" charset="0"/>
              </a:rPr>
            </a:br>
            <a:r>
              <a:rPr lang="en-US" sz="2400" dirty="0">
                <a:latin typeface="Courier New" charset="0"/>
                <a:cs typeface="Courier New" charset="0"/>
              </a:rPr>
              <a:t>  if (!</a:t>
            </a:r>
            <a:r>
              <a:rPr lang="en-US" sz="2400" dirty="0" err="1">
                <a:latin typeface="Courier New" charset="0"/>
                <a:cs typeface="Courier New" charset="0"/>
              </a:rPr>
              <a:t>assertionsActive</a:t>
            </a:r>
            <a:r>
              <a:rPr lang="en-US" sz="2400" dirty="0">
                <a:latin typeface="Courier New" charset="0"/>
                <a:cs typeface="Courier New" charset="0"/>
              </a:rPr>
              <a:t>)    </a:t>
            </a:r>
            <a:br>
              <a:rPr lang="en-US" sz="2400" dirty="0">
                <a:latin typeface="Courier New" charset="0"/>
                <a:cs typeface="Courier New" charset="0"/>
              </a:rPr>
            </a:br>
            <a:r>
              <a:rPr lang="en-US" sz="2400" dirty="0">
                <a:latin typeface="Courier New" charset="0"/>
                <a:cs typeface="Courier New" charset="0"/>
              </a:rPr>
              <a:t>     </a:t>
            </a:r>
            <a:r>
              <a:rPr lang="en-US" sz="2400" dirty="0" err="1">
                <a:latin typeface="Courier New" charset="0"/>
                <a:cs typeface="Courier New" charset="0"/>
              </a:rPr>
              <a:t>System.err.println</a:t>
            </a:r>
            <a:r>
              <a:rPr lang="en-US" sz="2400" dirty="0">
                <a:latin typeface="Courier New" charset="0"/>
                <a:cs typeface="Courier New" charset="0"/>
              </a:rPr>
              <a:t>("Warning: Assertions </a:t>
            </a:r>
            <a:br>
              <a:rPr lang="en-US" sz="2400" dirty="0">
                <a:latin typeface="Courier New" charset="0"/>
                <a:cs typeface="Courier New" charset="0"/>
              </a:rPr>
            </a:br>
            <a:r>
              <a:rPr lang="en-US" sz="2400" dirty="0">
                <a:latin typeface="Courier New" charset="0"/>
                <a:cs typeface="Courier New" charset="0"/>
              </a:rPr>
              <a:t>     not enabled!");</a:t>
            </a:r>
            <a:r>
              <a:rPr lang="de-DE" sz="2400" dirty="0">
                <a:latin typeface="Courier New" charset="0"/>
                <a:cs typeface="Courier New" charset="0"/>
              </a:rPr>
              <a:t/>
            </a:r>
            <a:br>
              <a:rPr lang="de-DE" sz="2400" dirty="0">
                <a:latin typeface="Courier New" charset="0"/>
                <a:cs typeface="Courier New" charset="0"/>
              </a:rPr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     </a:t>
            </a:r>
            <a:endParaRPr lang="de-CH" sz="2000" i="1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640639" cy="6839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2800" b="1" dirty="0" smtClean="0">
                <a:solidFill>
                  <a:srgbClr val="000066"/>
                </a:solidFill>
              </a:rPr>
              <a:t>Kapitel 12.7</a:t>
            </a:r>
          </a:p>
        </p:txBody>
      </p:sp>
    </p:spTree>
    <p:extLst>
      <p:ext uri="{BB962C8B-B14F-4D97-AF65-F5344CB8AC3E}">
        <p14:creationId xmlns:p14="http://schemas.microsoft.com/office/powerpoint/2010/main" val="69956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Standarddesign.thmx</Template>
  <TotalTime>0</TotalTime>
  <Words>41</Words>
  <Application>Microsoft Macintosh PowerPoint</Application>
  <PresentationFormat>Bildschirmpräsentation (4:3)</PresentationFormat>
  <Paragraphs>20</Paragraphs>
  <Slides>5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Standarddesign</vt:lpstr>
      <vt:lpstr>Kapitel 12.7</vt:lpstr>
      <vt:lpstr>Kapitel 12.7</vt:lpstr>
      <vt:lpstr>Kapitel 12.7</vt:lpstr>
      <vt:lpstr>Kapitel 12.7</vt:lpstr>
      <vt:lpstr>Kapitel 12.7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Analogie</dc:title>
  <dc:creator>D. A. Waldvogel</dc:creator>
  <cp:lastModifiedBy>Michael Kellenberger</cp:lastModifiedBy>
  <cp:revision>276</cp:revision>
  <cp:lastPrinted>2012-05-24T07:09:29Z</cp:lastPrinted>
  <dcterms:created xsi:type="dcterms:W3CDTF">2000-10-08T17:11:03Z</dcterms:created>
  <dcterms:modified xsi:type="dcterms:W3CDTF">2015-05-20T19:33:11Z</dcterms:modified>
</cp:coreProperties>
</file>