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66" r:id="rId2"/>
    <p:sldId id="271" r:id="rId3"/>
    <p:sldId id="274" r:id="rId4"/>
    <p:sldId id="281" r:id="rId5"/>
    <p:sldId id="280" r:id="rId6"/>
    <p:sldId id="284" r:id="rId7"/>
    <p:sldId id="278" r:id="rId8"/>
    <p:sldId id="287" r:id="rId9"/>
    <p:sldId id="288" r:id="rId10"/>
    <p:sldId id="285" r:id="rId11"/>
    <p:sldId id="282" r:id="rId12"/>
    <p:sldId id="286" r:id="rId13"/>
    <p:sldId id="292" r:id="rId14"/>
    <p:sldId id="289" r:id="rId15"/>
    <p:sldId id="290" r:id="rId16"/>
    <p:sldId id="291" r:id="rId17"/>
    <p:sldId id="283" r:id="rId18"/>
    <p:sldId id="279" r:id="rId19"/>
  </p:sldIdLst>
  <p:sldSz cx="9145588" cy="6858000"/>
  <p:notesSz cx="6797675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5">
          <p15:clr>
            <a:srgbClr val="A4A3A4"/>
          </p15:clr>
        </p15:guide>
        <p15:guide id="2" orient="horz" pos="1562">
          <p15:clr>
            <a:srgbClr val="A4A3A4"/>
          </p15:clr>
        </p15:guide>
        <p15:guide id="3" orient="horz" pos="2047">
          <p15:clr>
            <a:srgbClr val="A4A3A4"/>
          </p15:clr>
        </p15:guide>
        <p15:guide id="4" orient="horz" pos="2172">
          <p15:clr>
            <a:srgbClr val="A4A3A4"/>
          </p15:clr>
        </p15:guide>
        <p15:guide id="5" orient="horz" pos="935">
          <p15:clr>
            <a:srgbClr val="A4A3A4"/>
          </p15:clr>
        </p15:guide>
        <p15:guide id="6" orient="horz" pos="2632">
          <p15:clr>
            <a:srgbClr val="A4A3A4"/>
          </p15:clr>
        </p15:guide>
        <p15:guide id="7" orient="horz" pos="1399">
          <p15:clr>
            <a:srgbClr val="A4A3A4"/>
          </p15:clr>
        </p15:guide>
        <p15:guide id="8" orient="horz" pos="2798">
          <p15:clr>
            <a:srgbClr val="A4A3A4"/>
          </p15:clr>
        </p15:guide>
        <p15:guide id="9" orient="horz" pos="3262">
          <p15:clr>
            <a:srgbClr val="A4A3A4"/>
          </p15:clr>
        </p15:guide>
        <p15:guide id="10" orient="horz" pos="3115">
          <p15:clr>
            <a:srgbClr val="A4A3A4"/>
          </p15:clr>
        </p15:guide>
        <p15:guide id="11" orient="horz" pos="3873">
          <p15:clr>
            <a:srgbClr val="A4A3A4"/>
          </p15:clr>
        </p15:guide>
        <p15:guide id="12" orient="horz" pos="163">
          <p15:clr>
            <a:srgbClr val="A4A3A4"/>
          </p15:clr>
        </p15:guide>
        <p15:guide id="13" orient="horz" pos="4024">
          <p15:clr>
            <a:srgbClr val="A4A3A4"/>
          </p15:clr>
        </p15:guide>
        <p15:guide id="14" orient="horz" pos="622">
          <p15:clr>
            <a:srgbClr val="A4A3A4"/>
          </p15:clr>
        </p15:guide>
        <p15:guide id="15" orient="horz" pos="777">
          <p15:clr>
            <a:srgbClr val="A4A3A4"/>
          </p15:clr>
        </p15:guide>
        <p15:guide id="16" orient="horz" pos="1099">
          <p15:clr>
            <a:srgbClr val="A4A3A4"/>
          </p15:clr>
        </p15:guide>
        <p15:guide id="17" orient="horz" pos="1253">
          <p15:clr>
            <a:srgbClr val="A4A3A4"/>
          </p15:clr>
        </p15:guide>
        <p15:guide id="18" orient="horz" pos="1706">
          <p15:clr>
            <a:srgbClr val="A4A3A4"/>
          </p15:clr>
        </p15:guide>
        <p15:guide id="19" orient="horz" pos="1860">
          <p15:clr>
            <a:srgbClr val="A4A3A4"/>
          </p15:clr>
        </p15:guide>
        <p15:guide id="20" orient="horz" pos="2329">
          <p15:clr>
            <a:srgbClr val="A4A3A4"/>
          </p15:clr>
        </p15:guide>
        <p15:guide id="21" orient="horz" pos="2484">
          <p15:clr>
            <a:srgbClr val="A4A3A4"/>
          </p15:clr>
        </p15:guide>
        <p15:guide id="22" orient="horz" pos="2954">
          <p15:clr>
            <a:srgbClr val="A4A3A4"/>
          </p15:clr>
        </p15:guide>
        <p15:guide id="23" orient="horz" pos="3417">
          <p15:clr>
            <a:srgbClr val="A4A3A4"/>
          </p15:clr>
        </p15:guide>
        <p15:guide id="24" orient="horz" pos="3716">
          <p15:clr>
            <a:srgbClr val="A4A3A4"/>
          </p15:clr>
        </p15:guide>
        <p15:guide id="25" orient="horz" pos="3569">
          <p15:clr>
            <a:srgbClr val="A4A3A4"/>
          </p15:clr>
        </p15:guide>
        <p15:guide id="26" orient="horz" pos="327">
          <p15:clr>
            <a:srgbClr val="A4A3A4"/>
          </p15:clr>
        </p15:guide>
        <p15:guide id="27" orient="horz" pos="4169">
          <p15:clr>
            <a:srgbClr val="A4A3A4"/>
          </p15:clr>
        </p15:guide>
        <p15:guide id="28" pos="782">
          <p15:clr>
            <a:srgbClr val="A4A3A4"/>
          </p15:clr>
        </p15:guide>
        <p15:guide id="29" pos="612">
          <p15:clr>
            <a:srgbClr val="A4A3A4"/>
          </p15:clr>
        </p15:guide>
        <p15:guide id="30" pos="158">
          <p15:clr>
            <a:srgbClr val="A4A3A4"/>
          </p15:clr>
        </p15:guide>
        <p15:guide id="31" pos="1232">
          <p15:clr>
            <a:srgbClr val="A4A3A4"/>
          </p15:clr>
        </p15:guide>
        <p15:guide id="32" pos="1406">
          <p15:clr>
            <a:srgbClr val="A4A3A4"/>
          </p15:clr>
        </p15:guide>
        <p15:guide id="33" pos="1859">
          <p15:clr>
            <a:srgbClr val="A4A3A4"/>
          </p15:clr>
        </p15:guide>
        <p15:guide id="34" pos="2029">
          <p15:clr>
            <a:srgbClr val="A4A3A4"/>
          </p15:clr>
        </p15:guide>
        <p15:guide id="35" pos="2503">
          <p15:clr>
            <a:srgbClr val="A4A3A4"/>
          </p15:clr>
        </p15:guide>
        <p15:guide id="36" pos="2653">
          <p15:clr>
            <a:srgbClr val="A4A3A4"/>
          </p15:clr>
        </p15:guide>
        <p15:guide id="37" pos="3127">
          <p15:clr>
            <a:srgbClr val="A4A3A4"/>
          </p15:clr>
        </p15:guide>
        <p15:guide id="38" pos="3270">
          <p15:clr>
            <a:srgbClr val="A4A3A4"/>
          </p15:clr>
        </p15:guide>
        <p15:guide id="39" pos="3742">
          <p15:clr>
            <a:srgbClr val="A4A3A4"/>
          </p15:clr>
        </p15:guide>
        <p15:guide id="40" pos="3901">
          <p15:clr>
            <a:srgbClr val="A4A3A4"/>
          </p15:clr>
        </p15:guide>
        <p15:guide id="41" pos="4516">
          <p15:clr>
            <a:srgbClr val="A4A3A4"/>
          </p15:clr>
        </p15:guide>
        <p15:guide id="42" pos="4354">
          <p15:clr>
            <a:srgbClr val="A4A3A4"/>
          </p15:clr>
        </p15:guide>
        <p15:guide id="43" pos="4983">
          <p15:clr>
            <a:srgbClr val="A4A3A4"/>
          </p15:clr>
        </p15:guide>
        <p15:guide id="44" pos="5148">
          <p15:clr>
            <a:srgbClr val="A4A3A4"/>
          </p15:clr>
        </p15:guide>
        <p15:guide id="45" pos="56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elin@sweb.ch" initials="k" lastIdx="1" clrIdx="0">
    <p:extLst>
      <p:ext uri="{19B8F6BF-5375-455C-9EA6-DF929625EA0E}">
        <p15:presenceInfo xmlns:p15="http://schemas.microsoft.com/office/powerpoint/2012/main" userId="c0451d6dda297aa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4E73BE"/>
    <a:srgbClr val="2A2A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Designformatvorlage 2 - Akz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74714" autoAdjust="0"/>
  </p:normalViewPr>
  <p:slideViewPr>
    <p:cSldViewPr>
      <p:cViewPr varScale="1">
        <p:scale>
          <a:sx n="62" d="100"/>
          <a:sy n="62" d="100"/>
        </p:scale>
        <p:origin x="1303" y="48"/>
      </p:cViewPr>
      <p:guideLst>
        <p:guide orient="horz" pos="475"/>
        <p:guide orient="horz" pos="1562"/>
        <p:guide orient="horz" pos="2047"/>
        <p:guide orient="horz" pos="2172"/>
        <p:guide orient="horz" pos="935"/>
        <p:guide orient="horz" pos="2632"/>
        <p:guide orient="horz" pos="1399"/>
        <p:guide orient="horz" pos="2798"/>
        <p:guide orient="horz" pos="3262"/>
        <p:guide orient="horz" pos="3115"/>
        <p:guide orient="horz" pos="3873"/>
        <p:guide orient="horz" pos="163"/>
        <p:guide orient="horz" pos="4024"/>
        <p:guide orient="horz" pos="622"/>
        <p:guide orient="horz" pos="777"/>
        <p:guide orient="horz" pos="1099"/>
        <p:guide orient="horz" pos="1253"/>
        <p:guide orient="horz" pos="1706"/>
        <p:guide orient="horz" pos="1860"/>
        <p:guide orient="horz" pos="2329"/>
        <p:guide orient="horz" pos="2484"/>
        <p:guide orient="horz" pos="2954"/>
        <p:guide orient="horz" pos="3417"/>
        <p:guide orient="horz" pos="3716"/>
        <p:guide orient="horz" pos="3569"/>
        <p:guide orient="horz" pos="327"/>
        <p:guide orient="horz" pos="4169"/>
        <p:guide pos="782"/>
        <p:guide pos="612"/>
        <p:guide pos="158"/>
        <p:guide pos="1232"/>
        <p:guide pos="1406"/>
        <p:guide pos="1859"/>
        <p:guide pos="2029"/>
        <p:guide pos="2503"/>
        <p:guide pos="2653"/>
        <p:guide pos="3127"/>
        <p:guide pos="3270"/>
        <p:guide pos="3742"/>
        <p:guide pos="3901"/>
        <p:guide pos="4516"/>
        <p:guide pos="4354"/>
        <p:guide pos="4983"/>
        <p:guide pos="5148"/>
        <p:guide pos="56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3149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CH"/>
              <a:t>Technische Berufsschule Zürich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34F718-A41A-4DE7-A394-F31047CAABEB}" type="datetime1">
              <a:rPr lang="de-CH" smtClean="0"/>
              <a:t>20.03.2017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3B1F98-2128-4AA5-BC1A-C8797C9CEC6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40620112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CH"/>
              <a:t>Technische Berufsschule Zürich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4DB34-0E71-4055-AB55-8DEA6C0821CA}" type="datetime1">
              <a:rPr lang="de-CH" smtClean="0"/>
              <a:t>20.03.2017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739775"/>
            <a:ext cx="4940300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7DA21A-8251-461C-9CE0-99018BBE32C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52642623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donsutherland.org/crib/imap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cchannel.de/kommunikation/e-mail/401772/so_funktioniert_e_mail/index18.html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CH"/>
              <a:t>Technische Berufsschule Zürich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AE4DB34-0E71-4055-AB55-8DEA6C0821CA}" type="datetime1">
              <a:rPr lang="de-CH" smtClean="0"/>
              <a:t>20.03.2017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A21A-8251-461C-9CE0-99018BBE32CB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59099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Auszug aus Wikipedia über den TCP/IP-Protokollstapel</a:t>
            </a:r>
            <a:r>
              <a:rPr lang="de-CH" baseline="0" dirty="0"/>
              <a:t> </a:t>
            </a:r>
            <a:r>
              <a:rPr lang="de-CH" dirty="0"/>
              <a:t>der Email-Protokolle SMTP,</a:t>
            </a:r>
            <a:r>
              <a:rPr lang="de-CH" baseline="0" dirty="0"/>
              <a:t> </a:t>
            </a:r>
            <a:r>
              <a:rPr lang="de-CH" dirty="0"/>
              <a:t>POP3 und IMAP</a:t>
            </a:r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CH"/>
              <a:t>Technische Berufsschule Zürich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AE4DB34-0E71-4055-AB55-8DEA6C0821CA}" type="datetime1">
              <a:rPr lang="de-CH" smtClean="0"/>
              <a:t>20.03.2017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A21A-8251-461C-9CE0-99018BBE32CB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01353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Nehmen wir an, das wäre unser IMAP-Server. Er hat viele Mailboxen drin</a:t>
            </a:r>
            <a:r>
              <a:rPr lang="de-CH" baseline="0" dirty="0"/>
              <a:t> (Büros)…</a:t>
            </a:r>
            <a:endParaRPr lang="de-CH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CH"/>
              <a:t>Technische Berufsschule Zürich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AE4DB34-0E71-4055-AB55-8DEA6C0821CA}" type="datetime1">
              <a:rPr lang="de-CH" smtClean="0"/>
              <a:t>20.03.2017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A21A-8251-461C-9CE0-99018BBE32CB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60512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Bevor man sich jedoch nicht ausgewiesen hat, kommt man nicht rein (ins Mail-System unter IMAP)</a:t>
            </a:r>
          </a:p>
          <a:p>
            <a:endParaRPr lang="de-CH" dirty="0"/>
          </a:p>
          <a:p>
            <a:r>
              <a:rPr lang="de-CH" dirty="0"/>
              <a:t>Man</a:t>
            </a:r>
            <a:r>
              <a:rPr lang="de-CH" baseline="0" dirty="0"/>
              <a:t> hat nur gerade zwei Möglichkeiten (Befehlsmöglichkeiten) hier:</a:t>
            </a:r>
          </a:p>
          <a:p>
            <a:pPr marL="171450" indent="-171450">
              <a:buFontTx/>
              <a:buChar char="-"/>
            </a:pPr>
            <a:r>
              <a:rPr lang="de-CH" dirty="0"/>
              <a:t>AUTHENTICATE – Bestimmt den Authentifizierungs-Mechanismus, bspw.</a:t>
            </a:r>
            <a:r>
              <a:rPr lang="de-CH" baseline="0" dirty="0"/>
              <a:t> «Kerberos» oder «S/Key»</a:t>
            </a:r>
            <a:endParaRPr lang="de-CH" dirty="0"/>
          </a:p>
          <a:p>
            <a:pPr marL="171450" indent="-171450">
              <a:buFontTx/>
              <a:buChar char="-"/>
            </a:pPr>
            <a:r>
              <a:rPr lang="de-CH" dirty="0"/>
              <a:t>LOGIN – Name/Passwort</a:t>
            </a:r>
          </a:p>
          <a:p>
            <a:pPr marL="171450" indent="-171450">
              <a:buFontTx/>
              <a:buChar char="-"/>
            </a:pPr>
            <a:r>
              <a:rPr lang="de-CH" dirty="0"/>
              <a:t>STARTTLS – Teilt dem Server mit, dass der Transport Layer</a:t>
            </a:r>
            <a:r>
              <a:rPr lang="de-CH" baseline="0" dirty="0"/>
              <a:t> Security für die Authentifizierung benützt werden soll</a:t>
            </a:r>
            <a:endParaRPr lang="de-CH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CH"/>
              <a:t>Technische Berufsschule Zürich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AE4DB34-0E71-4055-AB55-8DEA6C0821CA}" type="datetime1">
              <a:rPr lang="de-CH" smtClean="0"/>
              <a:t>20.03.2017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A21A-8251-461C-9CE0-99018BBE32CB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12233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Im </a:t>
            </a:r>
            <a:r>
              <a:rPr lang="de-CH" dirty="0" err="1"/>
              <a:t>Authenticated</a:t>
            </a:r>
            <a:r>
              <a:rPr lang="de-CH" dirty="0"/>
              <a:t> State hat man die Sicht auf die Mailboxen</a:t>
            </a:r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CH"/>
              <a:t>Technische Berufsschule Zürich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AE4DB34-0E71-4055-AB55-8DEA6C0821CA}" type="datetime1">
              <a:rPr lang="de-CH" smtClean="0"/>
              <a:t>20.03.2017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A21A-8251-461C-9CE0-99018BBE32CB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11143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Man ist nun in einem Büro drin und hat Zugriff auf die Mails</a:t>
            </a:r>
            <a:endParaRPr lang="de-CH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CH"/>
              <a:t>Technische Berufsschule Zürich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AE4DB34-0E71-4055-AB55-8DEA6C0821CA}" type="datetime1">
              <a:rPr lang="de-CH" smtClean="0"/>
              <a:t>20.03.2017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A21A-8251-461C-9CE0-99018BBE32CB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41943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  <a:p>
            <a:r>
              <a:rPr lang="de-CH" dirty="0"/>
              <a:t>Blau: Antwort des Servers</a:t>
            </a:r>
          </a:p>
          <a:p>
            <a:endParaRPr lang="de-CH" dirty="0"/>
          </a:p>
          <a:p>
            <a:r>
              <a:rPr lang="de-CH" dirty="0"/>
              <a:t>Siehe auch </a:t>
            </a:r>
            <a:r>
              <a:rPr lang="de-CH" dirty="0">
                <a:hlinkClick r:id="rId3"/>
              </a:rPr>
              <a:t>http://donsutherland.org/crib/imap</a:t>
            </a:r>
            <a:endParaRPr lang="de-CH" dirty="0"/>
          </a:p>
          <a:p>
            <a:endParaRPr lang="de-CH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CH"/>
              <a:t>Technische Berufsschule Zürich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AE4DB34-0E71-4055-AB55-8DEA6C0821CA}" type="datetime1">
              <a:rPr lang="de-CH" smtClean="0"/>
              <a:t>20.03.2017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A21A-8251-461C-9CE0-99018BBE32CB}" type="slidenum">
              <a:rPr lang="de-CH" smtClean="0"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98202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Man ist nun</a:t>
            </a:r>
            <a:r>
              <a:rPr lang="de-CH" baseline="0" dirty="0"/>
              <a:t> drin im Gebäude. </a:t>
            </a:r>
            <a:endParaRPr lang="de-CH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CH"/>
              <a:t>Technische Berufsschule Zürich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AE4DB34-0E71-4055-AB55-8DEA6C0821CA}" type="datetime1">
              <a:rPr lang="de-CH" smtClean="0"/>
              <a:t>20.03.2017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A21A-8251-461C-9CE0-99018BBE32CB}" type="slidenum">
              <a:rPr lang="de-CH" smtClean="0"/>
              <a:t>11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433159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Man ist nun</a:t>
            </a:r>
            <a:r>
              <a:rPr lang="de-CH" baseline="0" dirty="0"/>
              <a:t> drin im Gebäude. </a:t>
            </a:r>
            <a:endParaRPr lang="de-CH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CH"/>
              <a:t>Technische Berufsschule Zürich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AE4DB34-0E71-4055-AB55-8DEA6C0821CA}" type="datetime1">
              <a:rPr lang="de-CH" smtClean="0"/>
              <a:t>20.03.2017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A21A-8251-461C-9CE0-99018BBE32CB}" type="slidenum">
              <a:rPr lang="de-CH" smtClean="0"/>
              <a:t>12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543974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Search: Suche</a:t>
            </a:r>
          </a:p>
          <a:p>
            <a:r>
              <a:rPr lang="de-CH" dirty="0" err="1"/>
              <a:t>Expunge</a:t>
            </a:r>
            <a:r>
              <a:rPr lang="de-CH" dirty="0"/>
              <a:t>:</a:t>
            </a:r>
            <a:r>
              <a:rPr lang="de-CH" baseline="0" dirty="0"/>
              <a:t> Entfernt alle zum Löschen gekennzeichneten Mails</a:t>
            </a:r>
          </a:p>
          <a:p>
            <a:r>
              <a:rPr lang="de-CH" baseline="0" dirty="0" err="1"/>
              <a:t>Fetch</a:t>
            </a:r>
            <a:r>
              <a:rPr lang="de-CH" baseline="0" dirty="0"/>
              <a:t>: Veranlasst den Server zum Senden einer Nachricht (oder Flags)</a:t>
            </a:r>
          </a:p>
          <a:p>
            <a:r>
              <a:rPr lang="de-CH" baseline="0" dirty="0"/>
              <a:t>Close: </a:t>
            </a:r>
            <a:r>
              <a:rPr lang="de-CH" baseline="0" dirty="0" err="1"/>
              <a:t>Enternt</a:t>
            </a:r>
            <a:r>
              <a:rPr lang="de-CH" baseline="0" dirty="0"/>
              <a:t> alle zum Löschen gekennzeichneten Mails und setzt die Verbindung in den </a:t>
            </a:r>
            <a:r>
              <a:rPr lang="de-CH" baseline="0" dirty="0" err="1"/>
              <a:t>Authenticated</a:t>
            </a:r>
            <a:r>
              <a:rPr lang="de-CH" baseline="0" dirty="0"/>
              <a:t> </a:t>
            </a:r>
            <a:r>
              <a:rPr lang="de-CH" baseline="0"/>
              <a:t>State zurück</a:t>
            </a:r>
            <a:endParaRPr lang="de-CH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CH"/>
              <a:t>Technische Berufsschule Zürich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AE4DB34-0E71-4055-AB55-8DEA6C0821CA}" type="datetime1">
              <a:rPr lang="de-CH" smtClean="0"/>
              <a:t>20.03.2017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A21A-8251-461C-9CE0-99018BBE32CB}" type="slidenum">
              <a:rPr lang="de-CH" smtClean="0"/>
              <a:t>13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71727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Man ist nun</a:t>
            </a:r>
            <a:r>
              <a:rPr lang="de-CH" baseline="0" dirty="0"/>
              <a:t> in einem Raum drin und kann alle Meldungen suchen/anzeigen lassen</a:t>
            </a:r>
            <a:endParaRPr lang="de-CH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CH"/>
              <a:t>Technische Berufsschule Zürich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AE4DB34-0E71-4055-AB55-8DEA6C0821CA}" type="datetime1">
              <a:rPr lang="de-CH" smtClean="0"/>
              <a:t>20.03.2017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A21A-8251-461C-9CE0-99018BBE32CB}" type="slidenum">
              <a:rPr lang="de-CH" smtClean="0"/>
              <a:t>14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631934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Man ist nun</a:t>
            </a:r>
            <a:r>
              <a:rPr lang="de-CH" baseline="0" dirty="0"/>
              <a:t> in einem Raum drin und kann alle </a:t>
            </a:r>
            <a:r>
              <a:rPr lang="de-CH" baseline="0"/>
              <a:t>Meldungen suchen/anzeigen lassen</a:t>
            </a:r>
            <a:endParaRPr lang="de-CH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CH"/>
              <a:t>Technische Berufsschule Zürich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AE4DB34-0E71-4055-AB55-8DEA6C0821CA}" type="datetime1">
              <a:rPr lang="de-CH" smtClean="0"/>
              <a:t>20.03.2017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A21A-8251-461C-9CE0-99018BBE32CB}" type="slidenum">
              <a:rPr lang="de-CH" smtClean="0"/>
              <a:t>15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15323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Search: Suche</a:t>
            </a:r>
          </a:p>
          <a:p>
            <a:r>
              <a:rPr lang="de-CH" dirty="0" err="1"/>
              <a:t>Expunge</a:t>
            </a:r>
            <a:r>
              <a:rPr lang="de-CH" dirty="0"/>
              <a:t>:</a:t>
            </a:r>
            <a:r>
              <a:rPr lang="de-CH" baseline="0" dirty="0"/>
              <a:t> Entfernt alle zum Löschen gekennzeichneten Mails</a:t>
            </a:r>
          </a:p>
          <a:p>
            <a:r>
              <a:rPr lang="de-CH" baseline="0" dirty="0" err="1"/>
              <a:t>Fetch</a:t>
            </a:r>
            <a:r>
              <a:rPr lang="de-CH" baseline="0" dirty="0"/>
              <a:t>: Veranlasst den Server zum Senden einer Nachricht (oder Flags)</a:t>
            </a:r>
          </a:p>
          <a:p>
            <a:r>
              <a:rPr lang="de-CH" baseline="0" dirty="0"/>
              <a:t>Close: </a:t>
            </a:r>
            <a:r>
              <a:rPr lang="de-CH" baseline="0" dirty="0" err="1"/>
              <a:t>Enternt</a:t>
            </a:r>
            <a:r>
              <a:rPr lang="de-CH" baseline="0" dirty="0"/>
              <a:t> alle zum Löschen gekennzeichneten Mails und setzt die Verbindung in den </a:t>
            </a:r>
            <a:r>
              <a:rPr lang="de-CH" baseline="0" dirty="0" err="1"/>
              <a:t>Authenticated</a:t>
            </a:r>
            <a:r>
              <a:rPr lang="de-CH" baseline="0" dirty="0"/>
              <a:t> State zurück</a:t>
            </a:r>
            <a:endParaRPr lang="de-CH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CH"/>
              <a:t>Technische Berufsschule Zürich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AE4DB34-0E71-4055-AB55-8DEA6C0821CA}" type="datetime1">
              <a:rPr lang="de-CH" smtClean="0"/>
              <a:t>20.03.2017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A21A-8251-461C-9CE0-99018BBE32CB}" type="slidenum">
              <a:rPr lang="de-CH" smtClean="0"/>
              <a:t>16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05483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Siehe </a:t>
            </a:r>
            <a:r>
              <a:rPr lang="de-CH" dirty="0">
                <a:hlinkClick r:id="rId3"/>
              </a:rPr>
              <a:t>http://www.tecchannel.de/kommunikation/e-mail/401772/so_funktioniert_e_mail/index18.html</a:t>
            </a:r>
            <a:endParaRPr lang="de-CH" dirty="0"/>
          </a:p>
          <a:p>
            <a:endParaRPr lang="de-CH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e-CH"/>
              <a:t>Technische Berufsschule Zürich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AE4DB34-0E71-4055-AB55-8DEA6C0821CA}" type="datetime1">
              <a:rPr lang="de-CH" smtClean="0"/>
              <a:t>20.03.2017</a:t>
            </a:fld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A21A-8251-461C-9CE0-99018BBE32CB}" type="slidenum">
              <a:rPr lang="de-CH" smtClean="0"/>
              <a:t>17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19826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für Begrüss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N:\Rektorat\Logos\blau\TBZ_1f_Schriftzug_100mm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5" y="1474838"/>
            <a:ext cx="544634" cy="489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1241425" y="1474838"/>
            <a:ext cx="7686675" cy="4895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1D56135-E65C-4B3F-AC3A-6DEA54D6F98E}" type="datetime1">
              <a:rPr lang="de-CH" smtClean="0"/>
              <a:t>20.03.2017</a:t>
            </a:fld>
            <a:endParaRPr lang="de-CH" dirty="0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17495" y="785813"/>
            <a:ext cx="7750386" cy="598928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de-DE" dirty="0" err="1"/>
              <a:t>Begrüssung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00235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32842" y="849686"/>
            <a:ext cx="7678061" cy="451433"/>
          </a:xfrm>
        </p:spPr>
        <p:txBody>
          <a:bodyPr lIns="0" rIns="0">
            <a:noAutofit/>
          </a:bodyPr>
          <a:lstStyle>
            <a:lvl1pPr algn="l">
              <a:defRPr sz="2800" b="1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de-DE" dirty="0"/>
              <a:t>Titel der Folie</a:t>
            </a:r>
            <a:endParaRPr lang="de-CH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91564" y="1569836"/>
            <a:ext cx="8327990" cy="4857650"/>
          </a:xfrm>
        </p:spPr>
        <p:txBody>
          <a:bodyPr/>
          <a:lstStyle>
            <a:lvl1pPr>
              <a:lnSpc>
                <a:spcPts val="3850"/>
              </a:lnSpc>
              <a:buClr>
                <a:schemeClr val="tx2">
                  <a:lumMod val="60000"/>
                  <a:lumOff val="40000"/>
                </a:schemeClr>
              </a:buClr>
              <a:defRPr/>
            </a:lvl1pPr>
            <a:lvl2pPr marL="1548000" indent="-540000">
              <a:lnSpc>
                <a:spcPts val="3850"/>
              </a:lnSpc>
              <a:buClr>
                <a:schemeClr val="tx2">
                  <a:lumMod val="40000"/>
                  <a:lumOff val="60000"/>
                </a:schemeClr>
              </a:buClr>
              <a:buFont typeface="Wingdings 2" pitchFamily="18" charset="2"/>
              <a:buChar char=""/>
              <a:defRPr i="1"/>
            </a:lvl2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1"/>
            <a:endParaRPr lang="de-DE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AF01D97-E7B3-4AFB-A2F6-AB924330370C}" type="datetime1">
              <a:rPr lang="de-CH" smtClean="0"/>
              <a:t>20.03.2017</a:t>
            </a:fld>
            <a:endParaRPr lang="de-CH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94272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Spalte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583980" y="1563688"/>
            <a:ext cx="3589251" cy="482441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Erste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72794" y="1563688"/>
            <a:ext cx="4355306" cy="482441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Erste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7A80C-FC76-4DC7-B3EB-33760A2CBE8A}" type="datetime1">
              <a:rPr lang="de-CH" smtClean="0"/>
              <a:t>20.03.2017</a:t>
            </a:fld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76527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inks und Grafik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135710" y="872517"/>
            <a:ext cx="7766752" cy="51466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Titel der Folie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589659" y="1563880"/>
            <a:ext cx="3366762" cy="4884042"/>
          </a:xfrm>
        </p:spPr>
        <p:txBody>
          <a:bodyPr/>
          <a:lstStyle>
            <a:lvl1pPr>
              <a:defRPr sz="240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Erste Ebene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195985" y="1744663"/>
            <a:ext cx="4732115" cy="4703259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5201-3390-4258-8CAE-73445054D7C6}" type="datetime1">
              <a:rPr lang="de-CH" smtClean="0"/>
              <a:t>20.03.2017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11026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135710" y="872517"/>
            <a:ext cx="7766752" cy="51466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Titel der Folie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241425" y="1751888"/>
            <a:ext cx="7686675" cy="4696034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20.03.2017</a:t>
            </a:fld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82607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ohne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241425" y="754063"/>
            <a:ext cx="7686675" cy="5634037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1BFFE-A4B9-477E-A89E-A7A1FDACEFA0}" type="datetime1">
              <a:rPr lang="de-CH" smtClean="0"/>
              <a:t>20.03.2017</a:t>
            </a:fld>
            <a:endParaRPr lang="de-CH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14334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ohne Titel extra br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253072" y="754063"/>
            <a:ext cx="8640274" cy="5634037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479C6-36F1-4CEF-B179-102C0E64DDA3}" type="datetime1">
              <a:rPr lang="de-CH" smtClean="0"/>
              <a:t>20.03.2017</a:t>
            </a:fld>
            <a:endParaRPr lang="de-CH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10220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 nur mit Kopf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CD1E1-685D-4A7C-B1CC-C29886C751CF}" type="datetime1">
              <a:rPr lang="de-CH" smtClean="0"/>
              <a:t>20.03.2017</a:t>
            </a:fld>
            <a:endParaRPr lang="de-CH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766772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ster zum exakten Ausrich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e 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177985884"/>
              </p:ext>
            </p:extLst>
          </p:nvPr>
        </p:nvGraphicFramePr>
        <p:xfrm>
          <a:off x="0" y="0"/>
          <a:ext cx="9145586" cy="6870216"/>
        </p:xfrm>
        <a:graphic>
          <a:graphicData uri="http://schemas.openxmlformats.org/drawingml/2006/table">
            <a:tbl>
              <a:tblPr firstRow="1" firstCol="1" bandRow="1"/>
              <a:tblGrid>
                <a:gridCol w="247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34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35"/>
                    </a:ext>
                  </a:extLst>
                </a:gridCol>
                <a:gridCol w="247178">
                  <a:extLst>
                    <a:ext uri="{9D8B030D-6E8A-4147-A177-3AD203B41FA5}">
                      <a16:colId xmlns:a16="http://schemas.microsoft.com/office/drawing/2014/main" val="20036"/>
                    </a:ext>
                  </a:extLst>
                </a:gridCol>
              </a:tblGrid>
              <a:tr h="25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CH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2538" marR="42538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FF422-66F8-4ABA-9A19-D2A8421D6560}" type="datetime1">
              <a:rPr lang="de-CH" smtClean="0"/>
              <a:t>20.03.2017</a:t>
            </a:fld>
            <a:endParaRPr lang="de-CH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89954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157929" y="690563"/>
            <a:ext cx="7750386" cy="598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2900" y="1566019"/>
            <a:ext cx="8280263" cy="49233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 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7081843" y="354360"/>
            <a:ext cx="1279054" cy="2370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3D44B488-F2F1-493C-BACA-CAEA3E65DC87}" type="datetime1">
              <a:rPr lang="de-CH" smtClean="0"/>
              <a:t>20.03.2017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5087421" y="357996"/>
            <a:ext cx="2005695" cy="232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514250" y="362945"/>
            <a:ext cx="494988" cy="232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DC517765-D830-4F9D-8B6B-19FF44B4DD27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00" y="250064"/>
            <a:ext cx="741600" cy="259516"/>
          </a:xfrm>
          <a:prstGeom prst="rect">
            <a:avLst/>
          </a:prstGeom>
        </p:spPr>
      </p:pic>
      <p:sp>
        <p:nvSpPr>
          <p:cNvPr id="8" name="Rechteck 7"/>
          <p:cNvSpPr/>
          <p:nvPr userDrawn="1"/>
        </p:nvSpPr>
        <p:spPr>
          <a:xfrm>
            <a:off x="4466843" y="3321278"/>
            <a:ext cx="21031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de-CH" sz="800" dirty="0">
                <a:effectLst/>
                <a:latin typeface="Times New Roman"/>
                <a:ea typeface="Times New Roman"/>
              </a:rPr>
              <a:t> </a:t>
            </a:r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250825" y="6605914"/>
            <a:ext cx="86586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 userDrawn="1"/>
        </p:nvCxnSpPr>
        <p:spPr>
          <a:xfrm>
            <a:off x="1241425" y="260559"/>
            <a:ext cx="766800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 userDrawn="1"/>
        </p:nvSpPr>
        <p:spPr>
          <a:xfrm>
            <a:off x="1239838" y="427159"/>
            <a:ext cx="281697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CH" sz="600" dirty="0">
                <a:latin typeface="Verdana" pitchFamily="34" charset="0"/>
                <a:ea typeface="Verdana" pitchFamily="34" charset="0"/>
                <a:cs typeface="Verdana" pitchFamily="34" charset="0"/>
              </a:rPr>
              <a:t>Beispiel-Präsentation</a:t>
            </a:r>
          </a:p>
        </p:txBody>
      </p:sp>
    </p:spTree>
    <p:extLst>
      <p:ext uri="{BB962C8B-B14F-4D97-AF65-F5344CB8AC3E}">
        <p14:creationId xmlns:p14="http://schemas.microsoft.com/office/powerpoint/2010/main" val="19774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6" r:id="rId5"/>
    <p:sldLayoutId id="2147483657" r:id="rId6"/>
    <p:sldLayoutId id="2147483658" r:id="rId7"/>
    <p:sldLayoutId id="2147483655" r:id="rId8"/>
    <p:sldLayoutId id="2147483654" r:id="rId9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540000" indent="-540000" algn="l" defTabSz="914400" rtl="0" eaLnBrk="1" latinLnBrk="0" hangingPunct="1">
        <a:lnSpc>
          <a:spcPts val="3900"/>
        </a:lnSpc>
        <a:spcBef>
          <a:spcPts val="0"/>
        </a:spcBef>
        <a:buClr>
          <a:schemeClr val="tx2">
            <a:lumMod val="60000"/>
            <a:lumOff val="40000"/>
          </a:schemeClr>
        </a:buClr>
        <a:buSzPct val="115000"/>
        <a:buFont typeface="Wingdings 2" pitchFamily="18" charset="2"/>
        <a:buChar char="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1548000" indent="-540000" algn="l" defTabSz="914400" rtl="0" eaLnBrk="1" latinLnBrk="0" hangingPunct="1">
        <a:lnSpc>
          <a:spcPts val="3900"/>
        </a:lnSpc>
        <a:spcBef>
          <a:spcPts val="0"/>
        </a:spcBef>
        <a:buClr>
          <a:schemeClr val="tx2">
            <a:lumMod val="40000"/>
            <a:lumOff val="60000"/>
          </a:schemeClr>
        </a:buClr>
        <a:buSzPct val="115000"/>
        <a:buFont typeface="Wingdings 2" pitchFamily="18" charset="2"/>
        <a:buChar char=""/>
        <a:defRPr sz="2400" i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540000" indent="-540000" algn="l" defTabSz="914400" rtl="0" eaLnBrk="1" latinLnBrk="0" hangingPunct="1">
        <a:lnSpc>
          <a:spcPts val="4300"/>
        </a:lnSpc>
        <a:spcBef>
          <a:spcPts val="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540000" indent="-540000" algn="l" defTabSz="914400" rtl="0" eaLnBrk="1" latinLnBrk="0" hangingPunct="1">
        <a:lnSpc>
          <a:spcPts val="4300"/>
        </a:lnSpc>
        <a:spcBef>
          <a:spcPts val="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platzhalter 8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5" b="5805"/>
          <a:stretch>
            <a:fillRect/>
          </a:stretch>
        </p:blipFill>
        <p:spPr/>
      </p:pic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AF01D97-E7B3-4AFB-A2F6-AB924330370C}" type="datetime1">
              <a:rPr lang="de-CH" smtClean="0"/>
              <a:t>20.03.2017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</a:t>
            </a:fld>
            <a:endParaRPr lang="de-CH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Internetserver in Betrieb nehmen</a:t>
            </a:r>
          </a:p>
        </p:txBody>
      </p:sp>
    </p:spTree>
    <p:extLst>
      <p:ext uri="{BB962C8B-B14F-4D97-AF65-F5344CB8AC3E}">
        <p14:creationId xmlns:p14="http://schemas.microsoft.com/office/powerpoint/2010/main" val="1546813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Agenda Tag 8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/>
              <a:t>POP3 </a:t>
            </a:r>
            <a:r>
              <a:rPr lang="fr-CH" dirty="0" err="1"/>
              <a:t>manuell</a:t>
            </a:r>
            <a:endParaRPr lang="fr-CH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/>
              <a:t>IMAP</a:t>
            </a:r>
          </a:p>
          <a:p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20.03.2017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2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126014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Email-Versand/Empfang-Protokolle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20.03.2017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3</a:t>
            </a:fld>
            <a:endParaRPr lang="de-CH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346" y="2564904"/>
            <a:ext cx="2592288" cy="146107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993" y="2564904"/>
            <a:ext cx="2386065" cy="146107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7094" y="2564904"/>
            <a:ext cx="2730439" cy="146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36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Einrichtung POP3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20.03.2017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4</a:t>
            </a:fld>
            <a:endParaRPr lang="de-CH" dirty="0"/>
          </a:p>
        </p:txBody>
      </p:sp>
      <p:pic>
        <p:nvPicPr>
          <p:cNvPr id="2054" name="Picture 6" descr="http://marknetgroup.com/wp-content/uploads/2012/08/2-Gmail-for-Business-IMAP-in-Outlook-2010-600x41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26" y="1387179"/>
            <a:ext cx="6820984" cy="474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790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IMAP: Mögliche </a:t>
            </a:r>
            <a:r>
              <a:rPr lang="de-CH" dirty="0" err="1"/>
              <a:t>Stati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e-CH" dirty="0"/>
              <a:t>Non-</a:t>
            </a:r>
            <a:r>
              <a:rPr lang="de-CH" dirty="0" err="1"/>
              <a:t>Authenticated</a:t>
            </a:r>
            <a:r>
              <a:rPr lang="de-CH" dirty="0"/>
              <a:t> State</a:t>
            </a:r>
          </a:p>
          <a:p>
            <a:pPr marL="457200" indent="-457200">
              <a:buFont typeface="+mj-lt"/>
              <a:buAutoNum type="arabicPeriod"/>
            </a:pPr>
            <a:r>
              <a:rPr lang="de-CH" dirty="0" err="1"/>
              <a:t>Authenticated</a:t>
            </a:r>
            <a:r>
              <a:rPr lang="de-CH" dirty="0"/>
              <a:t> State</a:t>
            </a:r>
          </a:p>
          <a:p>
            <a:pPr marL="457200" indent="-457200">
              <a:buFont typeface="+mj-lt"/>
              <a:buAutoNum type="arabicPeriod"/>
            </a:pPr>
            <a:r>
              <a:rPr lang="de-CH" dirty="0"/>
              <a:t>Selected State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20.03.2017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5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85961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IMAP, Analogie aus realem Leben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20.03.2017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6</a:t>
            </a:fld>
            <a:endParaRPr lang="de-CH" dirty="0"/>
          </a:p>
        </p:txBody>
      </p:sp>
      <p:pic>
        <p:nvPicPr>
          <p:cNvPr id="5122" name="Picture 2" descr="http://www.baublatt.ch/sites/baublatt/files/BB_1137a_Geruestfrei5_bea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26" y="1764342"/>
            <a:ext cx="6984776" cy="426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026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IMAP: Non-</a:t>
            </a:r>
            <a:r>
              <a:rPr lang="de-CH" dirty="0" err="1"/>
              <a:t>Authenticated</a:t>
            </a:r>
            <a:r>
              <a:rPr lang="de-CH" dirty="0"/>
              <a:t> State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20.03.2017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7</a:t>
            </a:fld>
            <a:endParaRPr lang="de-CH" dirty="0"/>
          </a:p>
        </p:txBody>
      </p:sp>
      <p:pic>
        <p:nvPicPr>
          <p:cNvPr id="1028" name="Picture 4" descr="http://www.maxob.de/Zutrittskontrolle_Personenschleus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710" y="1844824"/>
            <a:ext cx="1905000" cy="349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eck 6"/>
          <p:cNvSpPr/>
          <p:nvPr/>
        </p:nvSpPr>
        <p:spPr>
          <a:xfrm>
            <a:off x="3294382" y="2348880"/>
            <a:ext cx="5269391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de-DE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 Möglichkeiten</a:t>
            </a:r>
            <a:endParaRPr lang="de-DE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85800" indent="-685800" algn="r">
              <a:buFont typeface="Arial" panose="020B0604020202020204" pitchFamily="34" charset="0"/>
              <a:buChar char="•"/>
            </a:pPr>
            <a:r>
              <a:rPr lang="de-DE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AUTHENTICATE</a:t>
            </a:r>
          </a:p>
          <a:p>
            <a:pPr marL="685800" indent="-685800" algn="r">
              <a:buFont typeface="Arial" panose="020B0604020202020204" pitchFamily="34" charset="0"/>
              <a:buChar char="•"/>
            </a:pPr>
            <a:r>
              <a:rPr lang="de-DE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LOGIN</a:t>
            </a:r>
          </a:p>
          <a:p>
            <a:pPr marL="685800" indent="-685800" algn="r">
              <a:buFont typeface="Arial" panose="020B0604020202020204" pitchFamily="34" charset="0"/>
              <a:buChar char="•"/>
            </a:pPr>
            <a:r>
              <a:rPr lang="de-DE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STARTTLS</a:t>
            </a:r>
            <a:endParaRPr lang="de-DE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969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>
          <a:xfrm>
            <a:off x="1135710" y="872517"/>
            <a:ext cx="6763668" cy="514662"/>
          </a:xfrm>
        </p:spPr>
        <p:txBody>
          <a:bodyPr/>
          <a:lstStyle/>
          <a:p>
            <a:r>
              <a:rPr lang="de-CH" dirty="0"/>
              <a:t>IMAP: </a:t>
            </a:r>
            <a:r>
              <a:rPr lang="de-CH" dirty="0" err="1"/>
              <a:t>Authenticated</a:t>
            </a:r>
            <a:r>
              <a:rPr lang="de-CH" dirty="0"/>
              <a:t> State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7081843" y="354360"/>
            <a:ext cx="1113863" cy="237008"/>
          </a:xfrm>
        </p:spPr>
        <p:txBody>
          <a:bodyPr/>
          <a:lstStyle/>
          <a:p>
            <a:fld id="{0C34FBBF-2B82-4990-83ED-326C36608B07}" type="datetime1">
              <a:rPr lang="de-CH" sz="1500" smtClean="0"/>
              <a:t>20.03.2017</a:t>
            </a:fld>
            <a:endParaRPr lang="de-CH" sz="150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5087422" y="357996"/>
            <a:ext cx="1746658" cy="232136"/>
          </a:xfrm>
        </p:spPr>
        <p:txBody>
          <a:bodyPr/>
          <a:lstStyle/>
          <a:p>
            <a:r>
              <a:rPr lang="de-CH" sz="1500"/>
              <a:t>Thomas Kälin  www.tbz.ch</a:t>
            </a:r>
            <a:endParaRPr lang="de-CH" sz="15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514250" y="362945"/>
            <a:ext cx="431060" cy="232136"/>
          </a:xfrm>
        </p:spPr>
        <p:txBody>
          <a:bodyPr/>
          <a:lstStyle/>
          <a:p>
            <a:fld id="{DC517765-D830-4F9D-8B6B-19FF44B4DD27}" type="slidenum">
              <a:rPr lang="de-CH" sz="1500" smtClean="0"/>
              <a:pPr/>
              <a:t>8</a:t>
            </a:fld>
            <a:endParaRPr lang="de-CH" sz="1500" dirty="0"/>
          </a:p>
        </p:txBody>
      </p:sp>
      <p:pic>
        <p:nvPicPr>
          <p:cNvPr id="6146" name="Picture 2" descr="http://www.dekorativer-innenausbau.de/bilder/tueren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871" y="1696591"/>
            <a:ext cx="7552376" cy="5051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eck 6"/>
          <p:cNvSpPr/>
          <p:nvPr/>
        </p:nvSpPr>
        <p:spPr>
          <a:xfrm>
            <a:off x="4331253" y="3356992"/>
            <a:ext cx="88961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INBOX</a:t>
            </a:r>
          </a:p>
        </p:txBody>
      </p:sp>
      <p:sp>
        <p:nvSpPr>
          <p:cNvPr id="9" name="Rechteck 8"/>
          <p:cNvSpPr/>
          <p:nvPr/>
        </p:nvSpPr>
        <p:spPr>
          <a:xfrm>
            <a:off x="7306093" y="3537466"/>
            <a:ext cx="88961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DRAFT</a:t>
            </a:r>
          </a:p>
        </p:txBody>
      </p:sp>
      <p:sp>
        <p:nvSpPr>
          <p:cNvPr id="10" name="Rechteck 9"/>
          <p:cNvSpPr/>
          <p:nvPr/>
        </p:nvSpPr>
        <p:spPr>
          <a:xfrm>
            <a:off x="2484562" y="3377981"/>
            <a:ext cx="88961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SENT</a:t>
            </a:r>
          </a:p>
        </p:txBody>
      </p:sp>
      <p:sp>
        <p:nvSpPr>
          <p:cNvPr id="11" name="Rechteck 10"/>
          <p:cNvSpPr/>
          <p:nvPr/>
        </p:nvSpPr>
        <p:spPr>
          <a:xfrm rot="1153643">
            <a:off x="5429825" y="4697844"/>
            <a:ext cx="110025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WICHTIG</a:t>
            </a:r>
          </a:p>
        </p:txBody>
      </p:sp>
      <p:sp>
        <p:nvSpPr>
          <p:cNvPr id="12" name="Rechteck 11"/>
          <p:cNvSpPr/>
          <p:nvPr/>
        </p:nvSpPr>
        <p:spPr>
          <a:xfrm>
            <a:off x="1187059" y="3352800"/>
            <a:ext cx="1110316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PROJEKT</a:t>
            </a:r>
            <a:endParaRPr lang="de-DE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7352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IMAP: Selected State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20.03.2017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9</a:t>
            </a:fld>
            <a:endParaRPr lang="de-CH" dirty="0"/>
          </a:p>
        </p:txBody>
      </p:sp>
      <p:pic>
        <p:nvPicPr>
          <p:cNvPr id="7170" name="Picture 2" descr="https://encrypted-tbn0.gstatic.com/images?q=tbn:ANd9GcSFs_euki8Nq76dOO0rB8cPXq2hAATwLoHRiu3hT8qwxPLiA9q6w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474" y="1466500"/>
            <a:ext cx="5976663" cy="4640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3408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Ablauf IMAP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4"/>
          </p:nvPr>
        </p:nvSpPr>
        <p:spPr>
          <a:xfrm>
            <a:off x="180307" y="2852936"/>
            <a:ext cx="8747794" cy="3594986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de-CH" sz="3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OK </a:t>
            </a:r>
            <a:r>
              <a:rPr lang="de-CH" sz="2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[CAPABILITY IMAP4rev1 LITERAL+ SASL-IR LOGIN-REFERRALS ID ENABLE IDLE STARTTLS AUTH=PLAIN AUTH=LOGIN] </a:t>
            </a:r>
            <a:r>
              <a:rPr lang="de-CH" sz="20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Dovecot</a:t>
            </a:r>
            <a:r>
              <a:rPr lang="de-CH" sz="2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CH" sz="20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ready</a:t>
            </a:r>
            <a:r>
              <a:rPr lang="de-CH" sz="2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endParaRPr lang="de-CH" sz="35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CH" sz="35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a001  LOGIN EVA AHD635D</a:t>
            </a:r>
          </a:p>
          <a:p>
            <a:r>
              <a:rPr lang="de-CH" sz="3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a001  OK LOGIN </a:t>
            </a:r>
            <a:r>
              <a:rPr lang="de-CH" sz="3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completed</a:t>
            </a:r>
            <a:endParaRPr lang="de-CH" sz="3500" dirty="0">
              <a:solidFill>
                <a:srgbClr val="00B0F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20.03.2017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10</a:t>
            </a:fld>
            <a:endParaRPr lang="de-CH" dirty="0"/>
          </a:p>
        </p:txBody>
      </p:sp>
      <p:sp>
        <p:nvSpPr>
          <p:cNvPr id="7" name="Rechteck 6"/>
          <p:cNvSpPr/>
          <p:nvPr/>
        </p:nvSpPr>
        <p:spPr>
          <a:xfrm>
            <a:off x="104506" y="2024178"/>
            <a:ext cx="695575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CH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TELNET imap.xxx.ch 143</a:t>
            </a:r>
            <a:endParaRPr lang="de-DE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22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IMAP: </a:t>
            </a:r>
            <a:r>
              <a:rPr lang="de-CH" dirty="0" err="1"/>
              <a:t>Authenticated</a:t>
            </a:r>
            <a:r>
              <a:rPr lang="de-CH" dirty="0"/>
              <a:t> State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20.03.2017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11</a:t>
            </a:fld>
            <a:endParaRPr lang="de-CH" dirty="0"/>
          </a:p>
        </p:txBody>
      </p:sp>
      <p:sp>
        <p:nvSpPr>
          <p:cNvPr id="7" name="Inhaltsplatzhalter 2"/>
          <p:cNvSpPr txBox="1">
            <a:spLocks/>
          </p:cNvSpPr>
          <p:nvPr/>
        </p:nvSpPr>
        <p:spPr>
          <a:xfrm>
            <a:off x="180306" y="1664615"/>
            <a:ext cx="8828931" cy="478330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ts val="39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SzPct val="115000"/>
              <a:buFont typeface="Wingdings 2" pitchFamily="18" charset="2"/>
              <a:buNone/>
              <a:defRPr sz="2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1548000" indent="-540000" algn="l" defTabSz="914400" rtl="0" eaLnBrk="1" latinLnBrk="0" hangingPunct="1">
              <a:lnSpc>
                <a:spcPts val="3900"/>
              </a:lnSpc>
              <a:spcBef>
                <a:spcPts val="0"/>
              </a:spcBef>
              <a:buClr>
                <a:schemeClr val="tx2">
                  <a:lumMod val="40000"/>
                  <a:lumOff val="60000"/>
                </a:schemeClr>
              </a:buClr>
              <a:buSzPct val="115000"/>
              <a:buFont typeface="Wingdings 2" pitchFamily="18" charset="2"/>
              <a:buChar char=""/>
              <a:defRPr sz="2000" i="1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540000" indent="-540000" algn="l" defTabSz="914400" rtl="0" eaLnBrk="1" latinLnBrk="0" hangingPunct="1">
              <a:lnSpc>
                <a:spcPts val="4300"/>
              </a:lnSpc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540000" indent="-540000" algn="l" defTabSz="914400" rtl="0" eaLnBrk="1" latinLnBrk="0" hangingPunct="1">
              <a:lnSpc>
                <a:spcPts val="4300"/>
              </a:lnSpc>
              <a:spcBef>
                <a:spcPts val="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35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a005  LIST «» * </a:t>
            </a:r>
          </a:p>
          <a:p>
            <a:pPr>
              <a:lnSpc>
                <a:spcPct val="120000"/>
              </a:lnSpc>
            </a:pP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LIST (\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HasChildren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"." "INBOX"</a:t>
            </a:r>
          </a:p>
          <a:p>
            <a:pPr>
              <a:lnSpc>
                <a:spcPct val="120000"/>
              </a:lnSpc>
            </a:pP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LIST (\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HasChildren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"." "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INBOX.Privat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pPr>
              <a:lnSpc>
                <a:spcPct val="120000"/>
              </a:lnSpc>
            </a:pP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LIST (\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HasNoChildren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"." "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INBOX.Spam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pPr>
              <a:lnSpc>
                <a:spcPct val="120000"/>
              </a:lnSpc>
            </a:pP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LIST (\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HasNoChildren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"." "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INBOX.Trash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pPr>
              <a:lnSpc>
                <a:spcPct val="120000"/>
              </a:lnSpc>
            </a:pP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LIST (\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HasNoChildren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"." "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INBOX.Drafts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pPr>
              <a:lnSpc>
                <a:spcPct val="120000"/>
              </a:lnSpc>
            </a:pP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LIST (\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HasChildren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"." "INBOX.INBOX"</a:t>
            </a:r>
          </a:p>
          <a:p>
            <a:pPr>
              <a:lnSpc>
                <a:spcPct val="120000"/>
              </a:lnSpc>
            </a:pP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LIST (\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HasNoChildren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"." "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INBOX.INBOX.Deleted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pPr>
              <a:lnSpc>
                <a:spcPct val="120000"/>
              </a:lnSpc>
            </a:pP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LIST (\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HasNoChildren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"." "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INBOX.Sent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Messages"</a:t>
            </a:r>
          </a:p>
          <a:p>
            <a:pPr>
              <a:lnSpc>
                <a:spcPct val="120000"/>
              </a:lnSpc>
            </a:pP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LIST (\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HasNoChildren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"." "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INBOX.Notes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endParaRPr lang="de-CH" sz="3500" dirty="0">
              <a:solidFill>
                <a:srgbClr val="00B0F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135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IMAP: </a:t>
            </a:r>
            <a:r>
              <a:rPr lang="de-CH" dirty="0" err="1"/>
              <a:t>Authenticated</a:t>
            </a:r>
            <a:r>
              <a:rPr lang="de-CH" dirty="0"/>
              <a:t> State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20.03.2017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12</a:t>
            </a:fld>
            <a:endParaRPr lang="de-CH" dirty="0"/>
          </a:p>
        </p:txBody>
      </p:sp>
      <p:sp>
        <p:nvSpPr>
          <p:cNvPr id="7" name="Inhaltsplatzhalter 2"/>
          <p:cNvSpPr txBox="1">
            <a:spLocks/>
          </p:cNvSpPr>
          <p:nvPr/>
        </p:nvSpPr>
        <p:spPr>
          <a:xfrm>
            <a:off x="180306" y="1664615"/>
            <a:ext cx="8828931" cy="478330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ts val="39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SzPct val="115000"/>
              <a:buFont typeface="Wingdings 2" pitchFamily="18" charset="2"/>
              <a:buNone/>
              <a:defRPr sz="2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1548000" indent="-540000" algn="l" defTabSz="914400" rtl="0" eaLnBrk="1" latinLnBrk="0" hangingPunct="1">
              <a:lnSpc>
                <a:spcPts val="3900"/>
              </a:lnSpc>
              <a:spcBef>
                <a:spcPts val="0"/>
              </a:spcBef>
              <a:buClr>
                <a:schemeClr val="tx2">
                  <a:lumMod val="40000"/>
                  <a:lumOff val="60000"/>
                </a:schemeClr>
              </a:buClr>
              <a:buSzPct val="115000"/>
              <a:buFont typeface="Wingdings 2" pitchFamily="18" charset="2"/>
              <a:buChar char=""/>
              <a:defRPr sz="2000" i="1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540000" indent="-540000" algn="l" defTabSz="914400" rtl="0" eaLnBrk="1" latinLnBrk="0" hangingPunct="1">
              <a:lnSpc>
                <a:spcPts val="4300"/>
              </a:lnSpc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540000" indent="-540000" algn="l" defTabSz="914400" rtl="0" eaLnBrk="1" latinLnBrk="0" hangingPunct="1">
              <a:lnSpc>
                <a:spcPts val="4300"/>
              </a:lnSpc>
              <a:spcBef>
                <a:spcPts val="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35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a006  SELECT INBOX </a:t>
            </a:r>
          </a:p>
          <a:p>
            <a:pPr>
              <a:lnSpc>
                <a:spcPct val="120000"/>
              </a:lnSpc>
            </a:pP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FLAGS (\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Answered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\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Flagged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\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Deleted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\Seen \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Draft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$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Forwarded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$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MDNSent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OK [PERMANENTFLAGS (\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Answered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\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Flagged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\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Deleted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\Seen \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Draft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$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Forwarded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$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MDNSent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\*)] Flags </a:t>
            </a:r>
            <a:r>
              <a:rPr lang="de-CH" sz="2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permitted</a:t>
            </a:r>
            <a:r>
              <a:rPr lang="de-CH" sz="2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de-CH" sz="3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2186 EXISTS</a:t>
            </a:r>
          </a:p>
          <a:p>
            <a:pPr>
              <a:lnSpc>
                <a:spcPct val="120000"/>
              </a:lnSpc>
            </a:pPr>
            <a:r>
              <a:rPr lang="de-CH" sz="3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0 RECENT</a:t>
            </a:r>
          </a:p>
          <a:p>
            <a:pPr>
              <a:lnSpc>
                <a:spcPct val="120000"/>
              </a:lnSpc>
            </a:pPr>
            <a:r>
              <a:rPr lang="de-CH" sz="3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OK [UNSEEN 15] First </a:t>
            </a:r>
            <a:r>
              <a:rPr lang="de-CH" sz="3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unseen</a:t>
            </a:r>
            <a:r>
              <a:rPr lang="de-CH" sz="3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de-CH" sz="3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OK [UIDVALIDITY 1346973687] UIDs valid</a:t>
            </a:r>
          </a:p>
          <a:p>
            <a:pPr>
              <a:lnSpc>
                <a:spcPct val="120000"/>
              </a:lnSpc>
            </a:pPr>
            <a:r>
              <a:rPr lang="de-CH" sz="3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OK [UIDNEXT 17633] </a:t>
            </a:r>
            <a:r>
              <a:rPr lang="de-CH" sz="3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Predicted</a:t>
            </a:r>
            <a:r>
              <a:rPr lang="de-CH" sz="3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CH" sz="3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</a:t>
            </a:r>
            <a:r>
              <a:rPr lang="de-CH" sz="3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UID</a:t>
            </a:r>
          </a:p>
          <a:p>
            <a:pPr>
              <a:lnSpc>
                <a:spcPct val="120000"/>
              </a:lnSpc>
            </a:pPr>
            <a:r>
              <a:rPr lang="de-CH" sz="3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OK [HIGHESTMODSEQ 37300] </a:t>
            </a:r>
            <a:r>
              <a:rPr lang="de-CH" sz="3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Highest</a:t>
            </a:r>
            <a:endParaRPr lang="de-CH" sz="3500" dirty="0">
              <a:solidFill>
                <a:srgbClr val="00B0F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20000"/>
              </a:lnSpc>
            </a:pPr>
            <a:r>
              <a:rPr lang="de-CH" sz="3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a006 OK [READ-WRITE] Select </a:t>
            </a:r>
            <a:r>
              <a:rPr lang="de-CH" sz="35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completed</a:t>
            </a:r>
            <a:r>
              <a:rPr lang="de-CH" sz="35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883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IMAP: </a:t>
            </a:r>
            <a:r>
              <a:rPr lang="de-CH" dirty="0" err="1"/>
              <a:t>Authenticated</a:t>
            </a:r>
            <a:r>
              <a:rPr lang="de-CH" dirty="0"/>
              <a:t> State </a:t>
            </a:r>
            <a:r>
              <a:rPr lang="de-CH" dirty="0" err="1"/>
              <a:t>Commands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3000" dirty="0"/>
              <a:t>LIST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3000" dirty="0"/>
              <a:t>SELECT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3000" dirty="0"/>
              <a:t>EXAMINE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3000" dirty="0"/>
              <a:t>CREATE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3000" dirty="0"/>
              <a:t>DELETE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3000" dirty="0"/>
              <a:t>RENAME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20.03.2017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13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613524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IMAP: Selected State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20.03.2017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14</a:t>
            </a:fld>
            <a:endParaRPr lang="de-CH" dirty="0"/>
          </a:p>
        </p:txBody>
      </p:sp>
      <p:sp>
        <p:nvSpPr>
          <p:cNvPr id="7" name="Inhaltsplatzhalter 2"/>
          <p:cNvSpPr txBox="1">
            <a:spLocks/>
          </p:cNvSpPr>
          <p:nvPr/>
        </p:nvSpPr>
        <p:spPr>
          <a:xfrm>
            <a:off x="35718" y="1664615"/>
            <a:ext cx="9145588" cy="478330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39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SzPct val="115000"/>
              <a:buFont typeface="Wingdings 2" pitchFamily="18" charset="2"/>
              <a:buNone/>
              <a:defRPr sz="2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1548000" indent="-540000" algn="l" defTabSz="914400" rtl="0" eaLnBrk="1" latinLnBrk="0" hangingPunct="1">
              <a:lnSpc>
                <a:spcPts val="3900"/>
              </a:lnSpc>
              <a:spcBef>
                <a:spcPts val="0"/>
              </a:spcBef>
              <a:buClr>
                <a:schemeClr val="tx2">
                  <a:lumMod val="40000"/>
                  <a:lumOff val="60000"/>
                </a:schemeClr>
              </a:buClr>
              <a:buSzPct val="115000"/>
              <a:buFont typeface="Wingdings 2" pitchFamily="18" charset="2"/>
              <a:buChar char=""/>
              <a:defRPr sz="2000" i="1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540000" indent="-540000" algn="l" defTabSz="914400" rtl="0" eaLnBrk="1" latinLnBrk="0" hangingPunct="1">
              <a:lnSpc>
                <a:spcPts val="4300"/>
              </a:lnSpc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540000" indent="-540000" algn="l" defTabSz="914400" rtl="0" eaLnBrk="1" latinLnBrk="0" hangingPunct="1">
              <a:lnSpc>
                <a:spcPts val="4300"/>
              </a:lnSpc>
              <a:spcBef>
                <a:spcPts val="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35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a006  FETCH 1:* (FLAGS) </a:t>
            </a:r>
          </a:p>
          <a:p>
            <a:pPr>
              <a:lnSpc>
                <a:spcPct val="120000"/>
              </a:lnSpc>
            </a:pPr>
            <a:r>
              <a:rPr lang="de-CH" sz="3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324 FETCH (FLAGS (\Seen))</a:t>
            </a:r>
          </a:p>
          <a:p>
            <a:pPr>
              <a:lnSpc>
                <a:spcPct val="120000"/>
              </a:lnSpc>
            </a:pPr>
            <a:r>
              <a:rPr lang="de-CH" sz="3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325 FETCH (FLAGS (\Seen))</a:t>
            </a:r>
          </a:p>
          <a:p>
            <a:pPr>
              <a:lnSpc>
                <a:spcPct val="120000"/>
              </a:lnSpc>
            </a:pPr>
            <a:r>
              <a:rPr lang="de-CH" sz="3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326 FETCH (FLAGS (\Seen \</a:t>
            </a:r>
            <a:r>
              <a:rPr lang="de-CH" sz="30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Draft</a:t>
            </a:r>
            <a:r>
              <a:rPr lang="de-CH" sz="3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>
              <a:lnSpc>
                <a:spcPct val="120000"/>
              </a:lnSpc>
            </a:pPr>
            <a:r>
              <a:rPr lang="de-CH" sz="3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327 FETCH (FLAGS (\Seen))</a:t>
            </a:r>
          </a:p>
          <a:p>
            <a:pPr>
              <a:lnSpc>
                <a:spcPct val="120000"/>
              </a:lnSpc>
            </a:pPr>
            <a:r>
              <a:rPr lang="de-CH" sz="3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a006 OK </a:t>
            </a:r>
            <a:r>
              <a:rPr lang="de-CH" sz="30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Fetch</a:t>
            </a:r>
            <a:r>
              <a:rPr lang="de-CH" sz="3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CH" sz="30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completed</a:t>
            </a:r>
            <a:endParaRPr lang="de-CH" sz="3000" dirty="0">
              <a:solidFill>
                <a:srgbClr val="00B0F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75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5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IMAP: Selected State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20.03.2017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15</a:t>
            </a:fld>
            <a:endParaRPr lang="de-CH" dirty="0"/>
          </a:p>
        </p:txBody>
      </p:sp>
      <p:sp>
        <p:nvSpPr>
          <p:cNvPr id="7" name="Inhaltsplatzhalter 2"/>
          <p:cNvSpPr txBox="1">
            <a:spLocks/>
          </p:cNvSpPr>
          <p:nvPr/>
        </p:nvSpPr>
        <p:spPr>
          <a:xfrm>
            <a:off x="35718" y="1664615"/>
            <a:ext cx="9145588" cy="478330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l" defTabSz="914400" rtl="0" eaLnBrk="1" latinLnBrk="0" hangingPunct="1">
              <a:lnSpc>
                <a:spcPts val="39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SzPct val="115000"/>
              <a:buFont typeface="Wingdings 2" pitchFamily="18" charset="2"/>
              <a:buNone/>
              <a:defRPr sz="2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1548000" indent="-540000" algn="l" defTabSz="914400" rtl="0" eaLnBrk="1" latinLnBrk="0" hangingPunct="1">
              <a:lnSpc>
                <a:spcPts val="3900"/>
              </a:lnSpc>
              <a:spcBef>
                <a:spcPts val="0"/>
              </a:spcBef>
              <a:buClr>
                <a:schemeClr val="tx2">
                  <a:lumMod val="40000"/>
                  <a:lumOff val="60000"/>
                </a:schemeClr>
              </a:buClr>
              <a:buSzPct val="115000"/>
              <a:buFont typeface="Wingdings 2" pitchFamily="18" charset="2"/>
              <a:buChar char=""/>
              <a:defRPr sz="2000" i="1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540000" indent="-540000" algn="l" defTabSz="914400" rtl="0" eaLnBrk="1" latinLnBrk="0" hangingPunct="1">
              <a:lnSpc>
                <a:spcPts val="4300"/>
              </a:lnSpc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540000" indent="-540000" algn="l" defTabSz="914400" rtl="0" eaLnBrk="1" latinLnBrk="0" hangingPunct="1">
              <a:lnSpc>
                <a:spcPts val="4300"/>
              </a:lnSpc>
              <a:spcBef>
                <a:spcPts val="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35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a006  FETCH 1 all</a:t>
            </a:r>
          </a:p>
          <a:p>
            <a:pPr>
              <a:lnSpc>
                <a:spcPct val="120000"/>
              </a:lnSpc>
            </a:pPr>
            <a:r>
              <a:rPr lang="de-CH" sz="3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300 FETCH (FLAGS (\Seen) INTERNALDATE "13-Nov-2012 11:40:39 +0100" RFC822.SIZE</a:t>
            </a:r>
          </a:p>
          <a:p>
            <a:pPr>
              <a:lnSpc>
                <a:spcPct val="120000"/>
              </a:lnSpc>
            </a:pPr>
            <a:r>
              <a:rPr lang="de-CH" sz="3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1191 ENVELOPE ("Tue, 13 Nov 2012 11:40:39 +0100" "" (("=?UTF-8?Q?Thomas_K=C3=A4</a:t>
            </a:r>
          </a:p>
          <a:p>
            <a:pPr>
              <a:lnSpc>
                <a:spcPct val="120000"/>
              </a:lnSpc>
            </a:pPr>
            <a:r>
              <a:rPr lang="de-CH" sz="30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lin</a:t>
            </a:r>
            <a:r>
              <a:rPr lang="de-CH" sz="3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=2C_E=2ER=2EM=2E=26P=2E_AG?=" NIL "</a:t>
            </a:r>
            <a:r>
              <a:rPr lang="de-CH" sz="30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thomas.kaelin</a:t>
            </a:r>
            <a:r>
              <a:rPr lang="de-CH" sz="3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"ermpag.ch")) (("=?UTF-8?Q?</a:t>
            </a:r>
          </a:p>
          <a:p>
            <a:pPr>
              <a:lnSpc>
                <a:spcPct val="120000"/>
              </a:lnSpc>
            </a:pPr>
            <a:r>
              <a:rPr lang="de-CH" sz="30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Thomas_K</a:t>
            </a:r>
            <a:r>
              <a:rPr lang="de-CH" sz="3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=C3=A4lin=2C_E=2ER=2EM=2E=26P=2E_AG?=" NIL "</a:t>
            </a:r>
            <a:r>
              <a:rPr lang="de-CH" sz="30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thomas.kaelin</a:t>
            </a:r>
            <a:r>
              <a:rPr lang="de-CH" sz="3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"ermpag.ch"))</a:t>
            </a:r>
          </a:p>
          <a:p>
            <a:pPr>
              <a:lnSpc>
                <a:spcPct val="120000"/>
              </a:lnSpc>
            </a:pPr>
            <a:r>
              <a:rPr lang="de-CH" sz="3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((NIL </a:t>
            </a:r>
            <a:r>
              <a:rPr lang="de-CH" sz="30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NIL</a:t>
            </a:r>
            <a:r>
              <a:rPr lang="de-CH" sz="3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"</a:t>
            </a:r>
            <a:r>
              <a:rPr lang="de-CH" sz="30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thomas.kaelin</a:t>
            </a:r>
            <a:r>
              <a:rPr lang="de-CH" sz="3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"ermpag.ch")) ((NIL </a:t>
            </a:r>
            <a:r>
              <a:rPr lang="de-CH" sz="30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NIL</a:t>
            </a:r>
            <a:r>
              <a:rPr lang="de-CH" sz="3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"</a:t>
            </a:r>
            <a:r>
              <a:rPr lang="de-CH" sz="30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undisclosed-recipients</a:t>
            </a:r>
            <a:r>
              <a:rPr lang="de-CH" sz="3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NIL)</a:t>
            </a:r>
          </a:p>
          <a:p>
            <a:pPr>
              <a:lnSpc>
                <a:spcPct val="120000"/>
              </a:lnSpc>
            </a:pPr>
            <a:r>
              <a:rPr lang="de-CH" sz="3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(NIL </a:t>
            </a:r>
            <a:r>
              <a:rPr lang="de-CH" sz="30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NIL</a:t>
            </a:r>
            <a:r>
              <a:rPr lang="de-CH" sz="3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CH" sz="30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NIL</a:t>
            </a:r>
            <a:r>
              <a:rPr lang="de-CH" sz="3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NIL)) NIL </a:t>
            </a:r>
            <a:r>
              <a:rPr lang="de-CH" sz="30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NIL</a:t>
            </a:r>
            <a:r>
              <a:rPr lang="de-CH" sz="3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CH" sz="30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NIL</a:t>
            </a:r>
            <a:r>
              <a:rPr lang="de-CH" sz="3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"&lt;1dffdcd1a09d32b9cc37173f5d07abb4@sweb.ch&gt;"))</a:t>
            </a:r>
          </a:p>
          <a:p>
            <a:pPr>
              <a:lnSpc>
                <a:spcPct val="120000"/>
              </a:lnSpc>
            </a:pPr>
            <a:r>
              <a:rPr lang="de-CH" sz="3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a006 OK </a:t>
            </a:r>
            <a:r>
              <a:rPr lang="de-CH" sz="30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Fetch</a:t>
            </a:r>
            <a:r>
              <a:rPr lang="de-CH" sz="3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CH" sz="30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completed</a:t>
            </a:r>
            <a:r>
              <a:rPr lang="de-CH" sz="30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92810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IMAP: Selected State</a:t>
            </a:r>
          </a:p>
          <a:p>
            <a:r>
              <a:rPr lang="de-CH" dirty="0" err="1"/>
              <a:t>Commands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3000" dirty="0"/>
              <a:t>SEARCH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3000" dirty="0"/>
              <a:t>FETCH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3000" dirty="0"/>
              <a:t>EXPUNGE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3000" dirty="0"/>
              <a:t>CLOSE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20.03.2017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16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26934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IMAP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20.03.2017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17</a:t>
            </a:fld>
            <a:endParaRPr lang="de-CH" dirty="0"/>
          </a:p>
        </p:txBody>
      </p:sp>
      <p:pic>
        <p:nvPicPr>
          <p:cNvPr id="4098" name="Picture 2" descr="http://images.tecchannel.de/images/tecchannel/bdb/333401/89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554" y="1268760"/>
            <a:ext cx="5833195" cy="511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5504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Einrichtung IMAP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FBBF-2B82-4990-83ED-326C36608B07}" type="datetime1">
              <a:rPr lang="de-CH" smtClean="0"/>
              <a:t>20.03.2017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z="600"/>
              <a:t>Thomas Kälin  www.tbz.ch</a:t>
            </a:r>
            <a:endParaRPr lang="de-CH" sz="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7765-D830-4F9D-8B6B-19FF44B4DD27}" type="slidenum">
              <a:rPr lang="de-CH" smtClean="0"/>
              <a:pPr/>
              <a:t>18</a:t>
            </a:fld>
            <a:endParaRPr lang="de-CH" dirty="0"/>
          </a:p>
        </p:txBody>
      </p:sp>
      <p:pic>
        <p:nvPicPr>
          <p:cNvPr id="3074" name="Picture 2" descr="http://www.iam.unibe.ch/de/internes/sysadmin/howto/img/cyrus/imap-settings.pn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02" y="2132856"/>
            <a:ext cx="7438095" cy="2761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6762312"/>
      </p:ext>
    </p:extLst>
  </p:cSld>
  <p:clrMapOvr>
    <a:masterClrMapping/>
  </p:clrMapOvr>
</p:sld>
</file>

<file path=ppt/theme/theme1.xml><?xml version="1.0" encoding="utf-8"?>
<a:theme xmlns:a="http://schemas.openxmlformats.org/drawingml/2006/main" name="TBZ Master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TBZ_Präsentationsvorlage</Template>
  <TotalTime>0</TotalTime>
  <Words>985</Words>
  <Application>Microsoft Office PowerPoint</Application>
  <PresentationFormat>Benutzerdefiniert</PresentationFormat>
  <Paragraphs>204</Paragraphs>
  <Slides>18</Slides>
  <Notes>14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6" baseType="lpstr">
      <vt:lpstr>Arial</vt:lpstr>
      <vt:lpstr>Calibri</vt:lpstr>
      <vt:lpstr>Courier New</vt:lpstr>
      <vt:lpstr>Times New Roman</vt:lpstr>
      <vt:lpstr>Verdana</vt:lpstr>
      <vt:lpstr>Wingdings</vt:lpstr>
      <vt:lpstr>Wingdings 2</vt:lpstr>
      <vt:lpstr>TBZ Master</vt:lpstr>
      <vt:lpstr>Internetserver in Betrieb nehmen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Willkommen an der TBZ</dc:title>
  <dc:creator>kaelin@sweb.ch</dc:creator>
  <cp:keywords>TBZ</cp:keywords>
  <cp:lastModifiedBy>Thomas Kälin</cp:lastModifiedBy>
  <cp:revision>132</cp:revision>
  <cp:lastPrinted>2011-09-29T09:32:23Z</cp:lastPrinted>
  <dcterms:created xsi:type="dcterms:W3CDTF">2013-02-15T13:01:23Z</dcterms:created>
  <dcterms:modified xsi:type="dcterms:W3CDTF">2017-03-20T06:34:43Z</dcterms:modified>
  <cp:category>Präsentation, Folien</cp:category>
</cp:coreProperties>
</file>