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6" r:id="rId2"/>
    <p:sldId id="274" r:id="rId3"/>
    <p:sldId id="275" r:id="rId4"/>
  </p:sldIdLst>
  <p:sldSz cx="10080625" cy="7559675"/>
  <p:notesSz cx="14371638" cy="99425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8">
          <p15:clr>
            <a:srgbClr val="A4A3A4"/>
          </p15:clr>
        </p15:guide>
        <p15:guide id="2" pos="41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83429" autoAdjust="0"/>
  </p:normalViewPr>
  <p:slideViewPr>
    <p:cSldViewPr>
      <p:cViewPr varScale="1">
        <p:scale>
          <a:sx n="71" d="100"/>
          <a:sy n="71" d="100"/>
        </p:scale>
        <p:origin x="1560" y="62"/>
      </p:cViewPr>
      <p:guideLst>
        <p:guide orient="horz" pos="2154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3144" y="-82"/>
      </p:cViewPr>
      <p:guideLst>
        <p:guide orient="horz" pos="2678"/>
        <p:guide pos="4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0F8487E-6963-4F67-87E8-1EED8212FE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227763" cy="495300"/>
          </a:xfrm>
          <a:prstGeom prst="rect">
            <a:avLst/>
          </a:prstGeom>
        </p:spPr>
        <p:txBody>
          <a:bodyPr vert="horz" lIns="121795" tIns="60898" rIns="121795" bIns="60898" rtlCol="0"/>
          <a:lstStyle>
            <a:lvl1pPr algn="l">
              <a:defRPr sz="1600">
                <a:latin typeface="Arial" charset="0"/>
                <a:ea typeface="Droid Sans Fallback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648838F-65C3-4008-954C-45BB433C9A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8142288" y="0"/>
            <a:ext cx="6227762" cy="495300"/>
          </a:xfrm>
          <a:prstGeom prst="rect">
            <a:avLst/>
          </a:prstGeom>
        </p:spPr>
        <p:txBody>
          <a:bodyPr vert="horz" lIns="121795" tIns="60898" rIns="121795" bIns="60898" rtlCol="0"/>
          <a:lstStyle>
            <a:lvl1pPr algn="r">
              <a:defRPr sz="1600">
                <a:latin typeface="Arial" charset="0"/>
                <a:ea typeface="Droid Sans Fallback" charset="0"/>
              </a:defRPr>
            </a:lvl1pPr>
          </a:lstStyle>
          <a:p>
            <a:pPr>
              <a:defRPr/>
            </a:pPr>
            <a:fld id="{DB75ED1D-1D53-4E46-8B41-3EE128BEC5FC}" type="datetimeFigureOut">
              <a:rPr lang="de-CH"/>
              <a:pPr>
                <a:defRPr/>
              </a:pPr>
              <a:t>08.11.2017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DC3202-8216-4FBD-9F5D-D9E1718488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6227763" cy="496887"/>
          </a:xfrm>
          <a:prstGeom prst="rect">
            <a:avLst/>
          </a:prstGeom>
        </p:spPr>
        <p:txBody>
          <a:bodyPr vert="horz" lIns="121795" tIns="60898" rIns="121795" bIns="60898" rtlCol="0" anchor="b"/>
          <a:lstStyle>
            <a:lvl1pPr algn="l">
              <a:defRPr sz="1600">
                <a:latin typeface="Arial" charset="0"/>
                <a:ea typeface="Droid Sans Fallback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74D993-D609-43D2-AF4D-DF035D08C6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8142288" y="9444038"/>
            <a:ext cx="6227762" cy="496887"/>
          </a:xfrm>
          <a:prstGeom prst="rect">
            <a:avLst/>
          </a:prstGeom>
        </p:spPr>
        <p:txBody>
          <a:bodyPr vert="horz" wrap="square" lIns="121795" tIns="60898" rIns="121795" bIns="60898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ea typeface="Droid Sans Fallback" charset="0"/>
              </a:defRPr>
            </a:lvl1pPr>
          </a:lstStyle>
          <a:p>
            <a:pPr>
              <a:defRPr/>
            </a:pPr>
            <a:fld id="{32F479DC-3290-4608-B509-F8A1122839F9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>
            <a:extLst>
              <a:ext uri="{FF2B5EF4-FFF2-40B4-BE49-F238E27FC236}">
                <a16:creationId xmlns:a16="http://schemas.microsoft.com/office/drawing/2014/main" id="{F5DC4AA1-7F9A-4487-B4FB-A98C4EF28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4371638" cy="99425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21795" tIns="60898" rIns="121795" bIns="60898" anchor="ctr"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CH" altLang="de-DE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42C5445-6DA9-4B54-AC72-EB28F86868D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700588" y="755650"/>
            <a:ext cx="4960937" cy="372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882730-826E-41C2-8924-AE7A5921CC8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1436688" y="4722813"/>
            <a:ext cx="11491912" cy="447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F4C7A8B-9743-4CAD-BA6C-77AFAEFC61D4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62293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596289" algn="l"/>
                <a:tab pos="1194692" algn="l"/>
                <a:tab pos="1793094" algn="l"/>
                <a:tab pos="2391496" algn="l"/>
                <a:tab pos="2989900" algn="l"/>
                <a:tab pos="3588302" algn="l"/>
                <a:tab pos="4186705" algn="l"/>
                <a:tab pos="4785107" algn="l"/>
                <a:tab pos="5383509" algn="l"/>
                <a:tab pos="5981915" algn="l"/>
                <a:tab pos="6580315" algn="l"/>
                <a:tab pos="7178719" algn="l"/>
                <a:tab pos="7777120" algn="l"/>
                <a:tab pos="8375525" algn="l"/>
                <a:tab pos="8973926" algn="l"/>
                <a:tab pos="9572330" algn="l"/>
                <a:tab pos="10170732" algn="l"/>
                <a:tab pos="10769135" algn="l"/>
                <a:tab pos="11367538" algn="l"/>
                <a:tab pos="11965941" algn="l"/>
              </a:tabLst>
              <a:defRPr sz="19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7431EB9-A442-43BC-AF55-2E876973C68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8134350" y="0"/>
            <a:ext cx="62309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596289" algn="l"/>
                <a:tab pos="1194692" algn="l"/>
                <a:tab pos="1793094" algn="l"/>
                <a:tab pos="2391496" algn="l"/>
                <a:tab pos="2989900" algn="l"/>
                <a:tab pos="3588302" algn="l"/>
                <a:tab pos="4186705" algn="l"/>
                <a:tab pos="4785107" algn="l"/>
                <a:tab pos="5383509" algn="l"/>
                <a:tab pos="5981915" algn="l"/>
                <a:tab pos="6580315" algn="l"/>
                <a:tab pos="7178719" algn="l"/>
                <a:tab pos="7777120" algn="l"/>
                <a:tab pos="8375525" algn="l"/>
                <a:tab pos="8973926" algn="l"/>
                <a:tab pos="9572330" algn="l"/>
                <a:tab pos="10170732" algn="l"/>
                <a:tab pos="10769135" algn="l"/>
                <a:tab pos="11367538" algn="l"/>
                <a:tab pos="11965941" algn="l"/>
              </a:tabLst>
              <a:defRPr sz="19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2A80450-C782-4933-8CD2-988FEBD36D0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447213"/>
            <a:ext cx="62293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596289" algn="l"/>
                <a:tab pos="1194692" algn="l"/>
                <a:tab pos="1793094" algn="l"/>
                <a:tab pos="2391496" algn="l"/>
                <a:tab pos="2989900" algn="l"/>
                <a:tab pos="3588302" algn="l"/>
                <a:tab pos="4186705" algn="l"/>
                <a:tab pos="4785107" algn="l"/>
                <a:tab pos="5383509" algn="l"/>
                <a:tab pos="5981915" algn="l"/>
                <a:tab pos="6580315" algn="l"/>
                <a:tab pos="7178719" algn="l"/>
                <a:tab pos="7777120" algn="l"/>
                <a:tab pos="8375525" algn="l"/>
                <a:tab pos="8973926" algn="l"/>
                <a:tab pos="9572330" algn="l"/>
                <a:tab pos="10170732" algn="l"/>
                <a:tab pos="10769135" algn="l"/>
                <a:tab pos="11367538" algn="l"/>
                <a:tab pos="11965941" algn="l"/>
              </a:tabLst>
              <a:defRPr sz="19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371B3C8-AC86-482C-A064-C4331D21177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134350" y="9447213"/>
            <a:ext cx="623093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594890" algn="l"/>
                <a:tab pos="1194372" algn="l"/>
                <a:tab pos="1791557" algn="l"/>
                <a:tab pos="2391041" algn="l"/>
                <a:tab pos="2988227" algn="l"/>
                <a:tab pos="3587709" algn="l"/>
                <a:tab pos="4184895" algn="l"/>
                <a:tab pos="4784379" algn="l"/>
                <a:tab pos="5381563" algn="l"/>
                <a:tab pos="5981045" algn="l"/>
                <a:tab pos="6578232" algn="l"/>
                <a:tab pos="7177715" algn="l"/>
                <a:tab pos="7774901" algn="l"/>
                <a:tab pos="8374383" algn="l"/>
                <a:tab pos="8973867" algn="l"/>
                <a:tab pos="9571053" algn="l"/>
                <a:tab pos="10170535" algn="l"/>
                <a:tab pos="10767720" algn="l"/>
                <a:tab pos="11367203" algn="l"/>
                <a:tab pos="11964389" algn="l"/>
              </a:tabLst>
              <a:defRPr sz="19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21779F21-F349-4B00-AD7E-D59AAA9AD77E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Wie kann man Methoden/Vorgehensmodelle vergleichen?, kombinieren?, lernen?, neue Entwickeln?, Methoden auf die Organisation anpassen?</a:t>
            </a:r>
          </a:p>
          <a:p>
            <a:endParaRPr lang="de-CH" dirty="0"/>
          </a:p>
          <a:p>
            <a:r>
              <a:rPr lang="de-CH" dirty="0"/>
              <a:t>Ich verwende dazu den SPEM Standard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1779F21-F349-4B00-AD7E-D59AAA9AD77E}" type="slidenum">
              <a:rPr lang="de-CH" altLang="de-DE" smtClean="0"/>
              <a:pPr>
                <a:defRPr/>
              </a:pPr>
              <a:t>1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821912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123F41-0A36-409E-B4BD-A45F79C490E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26DD9-143E-4C65-B07E-E144EF84170D}" type="datetime1">
              <a:rPr lang="de-CH" altLang="de-DE" smtClean="0"/>
              <a:t>08.11.2017</a:t>
            </a:fld>
            <a:endParaRPr lang="de-CH" altLang="de-D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B7C468-66C9-46B2-8A14-B7C28B16F92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FEF4B-2479-4FE0-B1E2-7BFE67AC071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 dirty="0"/>
              <a:t>Folie: </a:t>
            </a:r>
            <a:fld id="{72CDABA3-B35D-47D4-B8F1-0F56D0E98EF9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159781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914400" indent="-4572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51FA9C-B3E8-4400-8566-591C2AB7FE2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81B09A-ACC4-40D8-864B-580D305E96F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7F868-2861-4510-A243-751B25CE6B7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 dirty="0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222982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FCC713-B5CA-4DD4-99A3-52A3CC23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E290F8-FC42-46C2-BB24-09E4CC324B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0FCF99-315E-4774-A7AD-E3070A740D37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653C13-5399-4420-9AAB-C78514AB373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A899C-A585-45B8-A6FC-B0C5474A57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 dirty="0"/>
              <a:t> Folie: </a:t>
            </a:r>
            <a:fld id="{DE819A15-8EA9-4558-8CFD-E4DEA22F9C26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ED7AAEB4-F723-49D9-A793-2BDD8B188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5580037"/>
            <a:ext cx="9067800" cy="11462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79826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2344738"/>
            <a:ext cx="4457700" cy="43815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800100" indent="-342900">
              <a:buFont typeface="Arial" panose="020B0604020202020204" pitchFamily="34" charset="0"/>
              <a:buChar char="•"/>
              <a:defRPr sz="24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3338" y="2344738"/>
            <a:ext cx="4457700" cy="43815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800100" indent="-342900">
              <a:buFont typeface="Arial" panose="020B0604020202020204" pitchFamily="34" charset="0"/>
              <a:buChar char="•"/>
              <a:defRPr sz="24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9F40F94-2A01-4B0B-ACAA-420A7464639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404F7-7718-4637-9E02-2F86B3D0CEED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BC8AA1-051D-46D7-BCBA-984D4CFEA01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EDC8861-2F68-4477-A95B-210F9A83F83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 dirty="0"/>
              <a:t> Folie: </a:t>
            </a:r>
            <a:fld id="{B8ABA1DC-7255-4D38-BA46-B9518919432B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143125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B21E2F8-BCE0-441F-9F44-12860D9457E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5C149-8C3A-4DC6-BDAC-017C3EF45582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966F5A6-8288-4F8F-923F-9F9CA040D11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0E43362-8450-419D-AFE9-62A28C37B1A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 dirty="0"/>
              <a:t>Folie: </a:t>
            </a:r>
            <a:fld id="{463C09EE-B4D9-44CF-8EDB-24F99C7B038C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53094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E189C1-ACA3-4722-98D5-52E53EECD21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B41F2-263F-4846-9E1C-9B65EC438617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25E9DF-C520-4BB7-8B40-781746BB57E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E0E43A-8A0F-43C2-B7EE-3173F6F2530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 dirty="0"/>
              <a:t> Folie: </a:t>
            </a:r>
            <a:fld id="{E7FFCA5D-FC3D-4D82-BDFC-78E23D4947AB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48507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86564FB-9EAC-4442-A280-D1127564242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782F-9B6D-4954-91B2-CCF1AD059EC1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D59336B-4486-45ED-AAD2-13F3C4F51E0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CB63D2-8A64-474E-A7AD-2DE8AA64E30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 dirty="0"/>
              <a:t>Folie: </a:t>
            </a:r>
            <a:fld id="{855B79EB-F642-43CD-AA5C-5B5A9733D29A}" type="slidenum">
              <a:rPr lang="de-CH" altLang="de-DE" smtClean="0"/>
              <a:pPr>
                <a:defRPr/>
              </a:pPr>
              <a:t>‹Nr.›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174317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582603DD-8FE8-4BD5-8AC1-20D397767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661988"/>
            <a:ext cx="9069387" cy="125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536FFC6F-FE18-4DC1-82B6-3F57C31C13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2344738"/>
            <a:ext cx="90678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4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19ADA40-4E87-4E5A-B650-9EE153FEF228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7150101"/>
            <a:ext cx="2344737" cy="25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4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CCF9EDA-CCE3-4EE7-B7ED-4EB2FEF7C4FD}" type="datetime1">
              <a:rPr lang="de-CH" altLang="de-DE" smtClean="0"/>
              <a:t>08.11.2017</a:t>
            </a:fld>
            <a:endParaRPr lang="de-CH" altLang="de-DE" dirty="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C311E6C-FAE7-4DAB-BB7F-70E7D9D4C5E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7150101"/>
            <a:ext cx="3192463" cy="25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4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CH" altLang="de-DE"/>
              <a:t>Einleitung</a:t>
            </a:r>
            <a:endParaRPr lang="de-CH" altLang="de-DE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2595F48-1336-48A0-8974-086249A4D92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7128769"/>
            <a:ext cx="2344737" cy="275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4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CH" altLang="de-DE"/>
              <a:t>Folie: </a:t>
            </a:r>
            <a:fld id="{DE819A15-8EA9-4558-8CFD-E4DEA22F9C26}" type="slidenum">
              <a:rPr lang="de-CH" altLang="de-DE" smtClean="0"/>
              <a:pPr>
                <a:defRPr/>
              </a:pPr>
              <a:t>‹Nr.›</a:t>
            </a:fld>
            <a:r>
              <a:rPr lang="de-CH" altLang="de-DE"/>
              <a:t> </a:t>
            </a:r>
            <a:endParaRPr lang="de-CH" altLang="de-DE" dirty="0"/>
          </a:p>
        </p:txBody>
      </p:sp>
      <p:pic>
        <p:nvPicPr>
          <p:cNvPr id="1031" name="Picture 6">
            <a:extLst>
              <a:ext uri="{FF2B5EF4-FFF2-40B4-BE49-F238E27FC236}">
                <a16:creationId xmlns:a16="http://schemas.microsoft.com/office/drawing/2014/main" id="{81967A52-74BE-47A3-8F09-B99495BF7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50800"/>
            <a:ext cx="24114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2" name="Picture 7">
            <a:extLst>
              <a:ext uri="{FF2B5EF4-FFF2-40B4-BE49-F238E27FC236}">
                <a16:creationId xmlns:a16="http://schemas.microsoft.com/office/drawing/2014/main" id="{1450B044-3755-4D4F-9654-00284FC81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50800"/>
            <a:ext cx="24114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3" name="Rectangle 8">
            <a:extLst>
              <a:ext uri="{FF2B5EF4-FFF2-40B4-BE49-F238E27FC236}">
                <a16:creationId xmlns:a16="http://schemas.microsoft.com/office/drawing/2014/main" id="{8FB313A3-607A-4FD0-9466-F522857F7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87338" cy="75596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36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de-CH" altLang="de-DE">
              <a:latin typeface="Arial" charset="0"/>
            </a:endParaRP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3C7EF4E8-D9FB-4E9A-BBDB-E7AC610AAD2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2764631" y="4539456"/>
            <a:ext cx="57912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4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marL="0" marR="0" lvl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CH" sz="1200" b="0" i="0" kern="1200" dirty="0">
                <a:solidFill>
                  <a:srgbClr val="000000"/>
                </a:solidFill>
                <a:effectLst/>
                <a:latin typeface="Arial" charset="0"/>
                <a:ea typeface="Droid Sans Fallback" charset="0"/>
                <a:cs typeface="Droid Sans Fallback" charset="0"/>
              </a:rPr>
              <a:t>Modul 426 Software mit agilen Methoden entwickeln anhand eines Softwareprojekts                                  BEN</a:t>
            </a:r>
            <a:endParaRPr lang="de-CH" altLang="de-DE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21" r:id="rId3"/>
    <p:sldLayoutId id="2147484517" r:id="rId4"/>
    <p:sldLayoutId id="2147484518" r:id="rId5"/>
    <p:sldLayoutId id="2147484519" r:id="rId6"/>
    <p:sldLayoutId id="2147484520" r:id="rId7"/>
  </p:sldLayoutIdLst>
  <p:hf hdr="0"/>
  <p:txStyles>
    <p:titleStyle>
      <a:lvl1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2pPr>
      <a:lvl3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3pPr>
      <a:lvl4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4pPr>
      <a:lvl5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1" fontAlgn="base" hangingPunct="1">
        <a:lnSpc>
          <a:spcPct val="94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94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g.org/spec/SPE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epf/" TargetMode="External"/><Relationship Id="rId2" Type="http://schemas.openxmlformats.org/officeDocument/2006/relationships/hyperlink" Target="http://www.hermes.admin.ch/onlinepublikation/index.xhtml?element=kategorie_module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D5B4F9-5206-4E45-8DD5-4207A610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SPEM Standard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6F8EBA-A790-4F92-B3E1-718401DDF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800" dirty="0"/>
              <a:t>SPEM für Software &amp; Systems </a:t>
            </a:r>
            <a:r>
              <a:rPr lang="de-CH" sz="2800" dirty="0" err="1"/>
              <a:t>Process</a:t>
            </a:r>
            <a:r>
              <a:rPr lang="de-CH" sz="2800" dirty="0"/>
              <a:t> Engineering Meta-Model (Metamodell für Entwicklungsprozesse der Software- und Systemtechnik).</a:t>
            </a:r>
          </a:p>
          <a:p>
            <a:endParaRPr lang="de-CH" sz="2800" b="1" dirty="0"/>
          </a:p>
          <a:p>
            <a:r>
              <a:rPr lang="de-CH" sz="2800" b="1" dirty="0"/>
              <a:t>Vereinheitlich die Beschreibung von Methoden und Vorgehensmodellen (Prozessen).</a:t>
            </a:r>
          </a:p>
          <a:p>
            <a:r>
              <a:rPr lang="de-CH" sz="2800" dirty="0"/>
              <a:t>Abgeleitet von UML.</a:t>
            </a:r>
          </a:p>
          <a:p>
            <a:endParaRPr lang="de-CH" sz="1100" dirty="0"/>
          </a:p>
          <a:p>
            <a:r>
              <a:rPr lang="de-CH" sz="1100" dirty="0"/>
              <a:t>Quelle: </a:t>
            </a:r>
            <a:r>
              <a:rPr lang="de-CH" sz="1100" dirty="0">
                <a:hlinkClick r:id="rId3"/>
              </a:rPr>
              <a:t>http://www.omg.org/spec/SPEM/</a:t>
            </a:r>
            <a:r>
              <a:rPr lang="de-CH" sz="1100" dirty="0"/>
              <a:t> </a:t>
            </a:r>
          </a:p>
          <a:p>
            <a:endParaRPr lang="de-CH" sz="2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367F01-EBF7-4E1C-A78E-8636C84EC63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6C7E24-4FBF-417E-8B59-B68B58EA85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B0B73C-0B0B-4A56-80A1-FFCBAAF88E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1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2606239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AA93D1-56A1-48CB-BD5D-5A117BE7B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SPEM Standard (1)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4998FD-7B4E-4E8E-9629-001E253CD5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801144-8EDA-4DA7-A3B7-78BAC16E76B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C26D96-3180-4593-AB0D-40356513AC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2</a:t>
            </a:fld>
            <a:endParaRPr lang="de-CH" altLang="de-DE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AA9262F5-9898-499C-B386-AE35B079E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6199981"/>
            <a:ext cx="9067800" cy="526256"/>
          </a:xfrm>
        </p:spPr>
        <p:txBody>
          <a:bodyPr/>
          <a:lstStyle/>
          <a:p>
            <a:r>
              <a:rPr lang="de-CH" dirty="0">
                <a:solidFill>
                  <a:schemeClr val="tx1"/>
                </a:solidFill>
              </a:rPr>
              <a:t>Method Content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D6FEFF30-DAF5-400B-B23E-91ED3CBA4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23231"/>
            <a:ext cx="83058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D8D5CB3F-3E83-4FE2-8581-8F6026D03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770" y="1475581"/>
            <a:ext cx="9028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CH" altLang="de-DE">
                <a:solidFill>
                  <a:schemeClr val="tx1"/>
                </a:solidFill>
              </a:rPr>
              <a:t>Rollen </a:t>
            </a:r>
          </a:p>
          <a:p>
            <a:pPr algn="ctr"/>
            <a:r>
              <a:rPr lang="de-CH" altLang="de-DE">
                <a:solidFill>
                  <a:schemeClr val="tx1"/>
                </a:solidFill>
              </a:rPr>
              <a:t>(Role)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0DB5737E-55CA-4D00-A11E-AE5277E79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180" y="1663477"/>
            <a:ext cx="13260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CH" altLang="de-DE" dirty="0">
                <a:solidFill>
                  <a:schemeClr val="tx1"/>
                </a:solidFill>
              </a:rPr>
              <a:t>Aufgabe(n)</a:t>
            </a:r>
          </a:p>
          <a:p>
            <a:pPr algn="ctr"/>
            <a:r>
              <a:rPr lang="de-CH" altLang="de-DE" dirty="0">
                <a:solidFill>
                  <a:schemeClr val="tx1"/>
                </a:solidFill>
              </a:rPr>
              <a:t>Ereignisse </a:t>
            </a:r>
            <a:br>
              <a:rPr lang="de-CH" altLang="de-DE" dirty="0">
                <a:solidFill>
                  <a:schemeClr val="tx1"/>
                </a:solidFill>
              </a:rPr>
            </a:br>
            <a:r>
              <a:rPr lang="de-CH" altLang="de-DE" dirty="0">
                <a:solidFill>
                  <a:schemeClr val="tx1"/>
                </a:solidFill>
              </a:rPr>
              <a:t>(Task)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91C7930B-196B-4634-8847-B4E9E41E7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2011" y="2251869"/>
            <a:ext cx="17322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CH" altLang="de-DE" dirty="0">
                <a:solidFill>
                  <a:schemeClr val="tx1"/>
                </a:solidFill>
              </a:rPr>
              <a:t>Artefakte</a:t>
            </a:r>
            <a:br>
              <a:rPr lang="de-CH" altLang="de-DE" dirty="0">
                <a:solidFill>
                  <a:schemeClr val="tx1"/>
                </a:solidFill>
              </a:rPr>
            </a:br>
            <a:r>
              <a:rPr lang="de-CH" altLang="de-DE" dirty="0">
                <a:solidFill>
                  <a:schemeClr val="tx1"/>
                </a:solidFill>
              </a:rPr>
              <a:t>(Work </a:t>
            </a:r>
            <a:r>
              <a:rPr lang="de-CH" altLang="de-DE" dirty="0" err="1">
                <a:solidFill>
                  <a:schemeClr val="tx1"/>
                </a:solidFill>
              </a:rPr>
              <a:t>Product</a:t>
            </a:r>
            <a:r>
              <a:rPr lang="de-CH" altLang="de-DE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F1976A03-2215-4C02-BAC8-1320C2DEC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530" y="5396706"/>
            <a:ext cx="22493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CH" altLang="de-DE" dirty="0">
                <a:solidFill>
                  <a:schemeClr val="tx1"/>
                </a:solidFill>
              </a:rPr>
              <a:t>Regeln, Anleitungen</a:t>
            </a:r>
          </a:p>
          <a:p>
            <a:pPr algn="ctr"/>
            <a:r>
              <a:rPr lang="de-CH" altLang="de-DE" dirty="0">
                <a:solidFill>
                  <a:schemeClr val="tx1"/>
                </a:solidFill>
              </a:rPr>
              <a:t>(</a:t>
            </a:r>
            <a:r>
              <a:rPr lang="de-CH" altLang="de-DE" dirty="0" err="1">
                <a:solidFill>
                  <a:schemeClr val="tx1"/>
                </a:solidFill>
              </a:rPr>
              <a:t>Guidance</a:t>
            </a:r>
            <a:r>
              <a:rPr lang="de-CH" altLang="de-DE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57523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D35D6-0823-4589-8C5A-4EE23B03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SPEM Standard (2)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E607E4-68BC-452B-8093-C4C70BAFE99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0FCF99-315E-4774-A7AD-E3070A740D37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E57829-8A48-4448-A885-32998293F3E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BD1C77-8E75-4CF5-B7EF-62B4500B0C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 Folie: </a:t>
            </a:r>
            <a:fld id="{DE819A15-8EA9-4558-8CFD-E4DEA22F9C26}" type="slidenum">
              <a:rPr lang="de-CH" altLang="de-DE" smtClean="0"/>
              <a:pPr>
                <a:defRPr/>
              </a:pPr>
              <a:t>3</a:t>
            </a:fld>
            <a:endParaRPr lang="de-CH" alt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294BA4A-D8B1-4C73-9A49-6109A8426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1800" dirty="0"/>
              <a:t>Zusammenspiel Method Content – Prozess (Vorgehensmodell)</a:t>
            </a:r>
          </a:p>
          <a:p>
            <a:r>
              <a:rPr lang="de-CH" sz="1800" dirty="0" err="1"/>
              <a:t>Disciplines</a:t>
            </a:r>
            <a:r>
              <a:rPr lang="de-CH" sz="1800" dirty="0"/>
              <a:t>: siehe </a:t>
            </a:r>
            <a:r>
              <a:rPr lang="de-CH" sz="1800" dirty="0">
                <a:hlinkClick r:id="rId2"/>
              </a:rPr>
              <a:t>HERMES Module</a:t>
            </a:r>
            <a:endParaRPr lang="de-CH" sz="1800" dirty="0"/>
          </a:p>
          <a:p>
            <a:r>
              <a:rPr lang="de-CH" sz="1800" dirty="0"/>
              <a:t>Methoden Editor: </a:t>
            </a:r>
            <a:r>
              <a:rPr lang="de-CH" sz="1800" dirty="0">
                <a:hlinkClick r:id="rId3"/>
              </a:rPr>
              <a:t>http://www.eclipse.org/epf/</a:t>
            </a:r>
            <a:r>
              <a:rPr lang="de-CH" sz="1800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BFC8240-24A0-4A56-AA6D-EA86BCCC9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224" y="1692005"/>
            <a:ext cx="5975736" cy="38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6638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BZ.potx" id="{C794D15F-2BCF-4F0D-85A3-34AE76E3C614}" vid="{90D1FC35-1A85-4CCD-8F86-CCE102A00E7E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TBZ</Template>
  <TotalTime>0</TotalTime>
  <Words>145</Words>
  <Application>Microsoft Office PowerPoint</Application>
  <PresentationFormat>Benutzerdefiniert</PresentationFormat>
  <Paragraphs>33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DejaVu Sans</vt:lpstr>
      <vt:lpstr>Droid Sans Fallback</vt:lpstr>
      <vt:lpstr>Times New Roman</vt:lpstr>
      <vt:lpstr>Larissa</vt:lpstr>
      <vt:lpstr>SPEM Standard </vt:lpstr>
      <vt:lpstr>SPEM Standard (1)</vt:lpstr>
      <vt:lpstr>SPEM Standard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426 Software mit agilen Methoden entwickeln anhand eines Softwareprojekts</dc:title>
  <dc:creator>Bernet Marcel</dc:creator>
  <cp:lastModifiedBy>Marcel Bernet</cp:lastModifiedBy>
  <cp:revision>124</cp:revision>
  <cp:lastPrinted>2017-04-07T05:42:57Z</cp:lastPrinted>
  <dcterms:created xsi:type="dcterms:W3CDTF">2017-04-26T07:33:45Z</dcterms:created>
  <dcterms:modified xsi:type="dcterms:W3CDTF">2017-11-08T12:31:24Z</dcterms:modified>
</cp:coreProperties>
</file>