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63" r:id="rId12"/>
  </p:sldIdLst>
  <p:sldSz cx="9144000" cy="6858000" type="screen4x3"/>
  <p:notesSz cx="6669088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ittlere Formatvorlag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193" autoAdjust="0"/>
  </p:normalViewPr>
  <p:slideViewPr>
    <p:cSldViewPr>
      <p:cViewPr varScale="1">
        <p:scale>
          <a:sx n="87" d="100"/>
          <a:sy n="87" d="100"/>
        </p:scale>
        <p:origin x="230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9FFC7-3961-407B-99C3-4FA625DFF21D}" type="datetimeFigureOut">
              <a:rPr lang="de-CH" smtClean="0"/>
              <a:t>24.11.2021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ABBAD-B281-4F22-BF7C-F0CDD1D4E67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31744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B3F0CB-D2F8-4DA5-A618-2A02ED285195}" type="datetimeFigureOut">
              <a:rPr lang="de-CH" smtClean="0"/>
              <a:t>24.11.2021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90570-BD97-4863-A0FD-78459FA39BB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01638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0570-BD97-4863-A0FD-78459FA39BBF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93923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0570-BD97-4863-A0FD-78459FA39BBF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12813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0570-BD97-4863-A0FD-78459FA39BBF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57404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0570-BD97-4863-A0FD-78459FA39BBF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66715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Was wird auf die Konsole ausgegeben?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0570-BD97-4863-A0FD-78459FA39BBF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31989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0570-BD97-4863-A0FD-78459FA39BBF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624420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0570-BD97-4863-A0FD-78459FA39BBF}" type="slidenum">
              <a:rPr lang="de-CH" smtClean="0"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8985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590800" y="6356349"/>
            <a:ext cx="3962400" cy="365125"/>
          </a:xfrm>
        </p:spPr>
        <p:txBody>
          <a:bodyPr/>
          <a:lstStyle/>
          <a:p>
            <a:r>
              <a:rPr lang="de-CH"/>
              <a:t>R. Zaugg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  <p:sp>
        <p:nvSpPr>
          <p:cNvPr id="7" name="Textfeld 6"/>
          <p:cNvSpPr txBox="1"/>
          <p:nvPr userDrawn="1"/>
        </p:nvSpPr>
        <p:spPr>
          <a:xfrm>
            <a:off x="323528" y="188640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Modul 226B – Objektorientiert implementieren</a:t>
            </a:r>
          </a:p>
        </p:txBody>
      </p:sp>
    </p:spTree>
    <p:extLst>
      <p:ext uri="{BB962C8B-B14F-4D97-AF65-F5344CB8AC3E}">
        <p14:creationId xmlns:p14="http://schemas.microsoft.com/office/powerpoint/2010/main" val="392431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12.12.2017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3962400" cy="365125"/>
          </a:xfrm>
        </p:spPr>
        <p:txBody>
          <a:bodyPr/>
          <a:lstStyle/>
          <a:p>
            <a:r>
              <a:rPr lang="de-CH" dirty="0"/>
              <a:t>D. A. Waldvogel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0" y="148478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369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de-CH"/>
              <a:t>R. Zaugg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34785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86025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31226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18586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9280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14936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46111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334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26773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12.12.2016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590800" y="6356350"/>
            <a:ext cx="396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CH"/>
              <a:t>R. Zaugg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0" y="148478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Bildergebnis für tbz 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144" y="277259"/>
            <a:ext cx="2413198" cy="92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138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31901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de-CH" dirty="0"/>
              <a:t>Modul 226B</a:t>
            </a:r>
            <a:br>
              <a:rPr lang="de-CH" dirty="0"/>
            </a:br>
            <a:r>
              <a:rPr lang="de-CH" dirty="0"/>
              <a:t>Objektorientiert implementieren</a:t>
            </a:r>
            <a:br>
              <a:rPr lang="de-CH" dirty="0"/>
            </a:b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695684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Lernziele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dirty="0"/>
              <a:t>Die Lernenden…</a:t>
            </a:r>
          </a:p>
          <a:p>
            <a:pPr lvl="0"/>
            <a:r>
              <a:rPr lang="de-CH" dirty="0"/>
              <a:t>…verstehen das Konzept der Polymorphie</a:t>
            </a:r>
          </a:p>
          <a:p>
            <a:pPr lvl="0"/>
            <a:r>
              <a:rPr lang="de-CH" dirty="0"/>
              <a:t>…erkennen schwache (statische) Polymorphie</a:t>
            </a:r>
          </a:p>
          <a:p>
            <a:pPr lvl="0"/>
            <a:r>
              <a:rPr lang="de-CH" dirty="0"/>
              <a:t>…wenden starke (dynamische) Polymorphie an</a:t>
            </a:r>
          </a:p>
          <a:p>
            <a:pPr lvl="0"/>
            <a:r>
              <a:rPr lang="de-CH" dirty="0"/>
              <a:t>…beschreiben den Unterschied zwischen statischem und dynamischem Datentyp</a:t>
            </a:r>
          </a:p>
          <a:p>
            <a:pPr marL="0" indent="0">
              <a:buNone/>
            </a:pP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D. A. Waldvogel / R. Zaugg</a:t>
            </a:r>
          </a:p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96217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Polymorphie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Schwache (statische) Polymorphie </a:t>
            </a:r>
            <a:br>
              <a:rPr lang="de-CH" dirty="0"/>
            </a:br>
            <a:r>
              <a:rPr lang="de-CH" dirty="0"/>
              <a:t>-&gt; Überladen</a:t>
            </a:r>
          </a:p>
          <a:p>
            <a:r>
              <a:rPr lang="de-CH" dirty="0"/>
              <a:t>Starke (dynamische) Polymorphie </a:t>
            </a:r>
            <a:br>
              <a:rPr lang="de-CH" dirty="0"/>
            </a:br>
            <a:r>
              <a:rPr lang="de-CH" dirty="0"/>
              <a:t>-&gt; Überschreiben</a:t>
            </a:r>
          </a:p>
          <a:p>
            <a:r>
              <a:rPr lang="de-CH" dirty="0"/>
              <a:t>Statischer Datentyp</a:t>
            </a:r>
          </a:p>
          <a:p>
            <a:r>
              <a:rPr lang="de-CH" dirty="0"/>
              <a:t>Dynamischer Datentyp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12.12.2016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D. A. Waldvogel / R. Zaugg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3</a:t>
            </a:fld>
            <a:endParaRPr lang="de-CH"/>
          </a:p>
        </p:txBody>
      </p:sp>
      <p:sp>
        <p:nvSpPr>
          <p:cNvPr id="7" name="Rechteck 6"/>
          <p:cNvSpPr/>
          <p:nvPr/>
        </p:nvSpPr>
        <p:spPr>
          <a:xfrm>
            <a:off x="457200" y="5323855"/>
            <a:ext cx="830945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4400" dirty="0"/>
              <a:t>Polymorphie heisst Vielgestaltigkeit</a:t>
            </a:r>
          </a:p>
        </p:txBody>
      </p:sp>
    </p:spTree>
    <p:extLst>
      <p:ext uri="{BB962C8B-B14F-4D97-AF65-F5344CB8AC3E}">
        <p14:creationId xmlns:p14="http://schemas.microsoft.com/office/powerpoint/2010/main" val="119950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Schwache Polymorphie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700808"/>
            <a:ext cx="7553951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4</a:t>
            </a:fld>
            <a:endParaRPr lang="de-CH"/>
          </a:p>
        </p:txBody>
      </p:sp>
      <p:sp>
        <p:nvSpPr>
          <p:cNvPr id="8" name="Textfeld 7"/>
          <p:cNvSpPr txBox="1"/>
          <p:nvPr/>
        </p:nvSpPr>
        <p:spPr>
          <a:xfrm>
            <a:off x="4499992" y="1700808"/>
            <a:ext cx="457200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CH" dirty="0"/>
              <a:t>Objektverwendung:</a:t>
            </a:r>
          </a:p>
          <a:p>
            <a:r>
              <a:rPr lang="de-CH" dirty="0">
                <a:latin typeface="Courier New" panose="02070309020205020404" pitchFamily="49" charset="0"/>
                <a:cs typeface="Courier New" panose="02070309020205020404" pitchFamily="49" charset="0"/>
              </a:rPr>
              <a:t>Fahrzeug f = </a:t>
            </a:r>
            <a:r>
              <a:rPr lang="de-CH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de-CH" dirty="0">
                <a:latin typeface="Courier New" panose="02070309020205020404" pitchFamily="49" charset="0"/>
                <a:cs typeface="Courier New" panose="02070309020205020404" pitchFamily="49" charset="0"/>
              </a:rPr>
              <a:t> Fahrzeug("A8");</a:t>
            </a:r>
          </a:p>
          <a:p>
            <a:r>
              <a:rPr lang="de-CH" dirty="0" err="1">
                <a:latin typeface="Courier New" panose="02070309020205020404" pitchFamily="49" charset="0"/>
                <a:cs typeface="Courier New" panose="02070309020205020404" pitchFamily="49" charset="0"/>
              </a:rPr>
              <a:t>f.print</a:t>
            </a:r>
            <a:r>
              <a:rPr lang="de-CH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de-CH" dirty="0" err="1">
                <a:latin typeface="Courier New" panose="02070309020205020404" pitchFamily="49" charset="0"/>
                <a:cs typeface="Courier New" panose="02070309020205020404" pitchFamily="49" charset="0"/>
              </a:rPr>
              <a:t>f.print</a:t>
            </a:r>
            <a:r>
              <a:rPr lang="de-CH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CH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de-CH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877835" y="5877272"/>
            <a:ext cx="7834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/>
              <a:t>Auch Konstruktoren können überladen werden! Z.B. </a:t>
            </a:r>
            <a:r>
              <a:rPr lang="de-CH" sz="2000" dirty="0" err="1"/>
              <a:t>public</a:t>
            </a:r>
            <a:r>
              <a:rPr lang="de-CH" sz="2000" dirty="0"/>
              <a:t> Fahrzeug() {…}</a:t>
            </a:r>
          </a:p>
        </p:txBody>
      </p:sp>
    </p:spTree>
    <p:extLst>
      <p:ext uri="{BB962C8B-B14F-4D97-AF65-F5344CB8AC3E}">
        <p14:creationId xmlns:p14="http://schemas.microsoft.com/office/powerpoint/2010/main" val="126030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Schwache Polymorphie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Beispiel aus der API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D. A. Waldvogel / R. Zaugg</a:t>
            </a:r>
          </a:p>
          <a:p>
            <a:endParaRPr lang="de-CH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6"/>
            <a:ext cx="5040560" cy="415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6148720" y="2924944"/>
            <a:ext cx="2887776" cy="193899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e-CH" sz="2200" b="1" dirty="0"/>
              <a:t>Überladen</a:t>
            </a:r>
            <a:r>
              <a:rPr lang="de-CH" sz="2000" b="1" dirty="0"/>
              <a:t> = 	</a:t>
            </a:r>
          </a:p>
          <a:p>
            <a:r>
              <a:rPr lang="de-CH" sz="2000" dirty="0"/>
              <a:t>mehrere Methoden mit </a:t>
            </a:r>
          </a:p>
          <a:p>
            <a:r>
              <a:rPr lang="de-CH" sz="2000" dirty="0"/>
              <a:t>gleichem Namen und </a:t>
            </a:r>
          </a:p>
          <a:p>
            <a:r>
              <a:rPr lang="de-CH" sz="2000" dirty="0"/>
              <a:t>unterschiedlicher Signatur in einer Klasse.</a:t>
            </a:r>
            <a:endParaRPr lang="de-CH" sz="2000" b="1" dirty="0"/>
          </a:p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15302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Starke Polymorphie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D. A. Waldvogel / R. Zaugg</a:t>
            </a:r>
          </a:p>
          <a:p>
            <a:endParaRPr lang="de-CH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5617190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6436752" y="2708920"/>
            <a:ext cx="2527736" cy="224676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e-CH" sz="2200" b="1" dirty="0"/>
              <a:t>Überschreiben</a:t>
            </a:r>
            <a:r>
              <a:rPr lang="de-CH" sz="2000" b="1" dirty="0"/>
              <a:t> =</a:t>
            </a:r>
          </a:p>
          <a:p>
            <a:r>
              <a:rPr lang="de-CH" sz="2000" dirty="0"/>
              <a:t>Methode einer Oberklasse in einer Unterklasse neu bzw. spezifisch implementieren</a:t>
            </a:r>
            <a:endParaRPr lang="de-CH" sz="2000" b="1" dirty="0"/>
          </a:p>
          <a:p>
            <a:endParaRPr lang="de-CH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6</a:t>
            </a:fld>
            <a:endParaRPr lang="de-CH"/>
          </a:p>
        </p:txBody>
      </p:sp>
      <p:sp>
        <p:nvSpPr>
          <p:cNvPr id="6" name="Rechteck 5"/>
          <p:cNvSpPr/>
          <p:nvPr/>
        </p:nvSpPr>
        <p:spPr>
          <a:xfrm>
            <a:off x="2339752" y="3284984"/>
            <a:ext cx="172819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Rechteck 9"/>
          <p:cNvSpPr/>
          <p:nvPr/>
        </p:nvSpPr>
        <p:spPr>
          <a:xfrm>
            <a:off x="2339752" y="1944236"/>
            <a:ext cx="172819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0602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Statischer Datentyp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/>
              <a:t>(zur </a:t>
            </a:r>
            <a:r>
              <a:rPr lang="de-CH" dirty="0" err="1"/>
              <a:t>Compilezeit</a:t>
            </a:r>
            <a:r>
              <a:rPr lang="de-CH" dirty="0"/>
              <a:t>)</a:t>
            </a:r>
          </a:p>
          <a:p>
            <a:pPr marL="0" indent="0">
              <a:buNone/>
            </a:pPr>
            <a:r>
              <a:rPr lang="de-CH" sz="2400" dirty="0">
                <a:latin typeface="Courier New" pitchFamily="49" charset="0"/>
                <a:cs typeface="Courier New" pitchFamily="49" charset="0"/>
              </a:rPr>
              <a:t>Oberklasse </a:t>
            </a:r>
            <a:r>
              <a:rPr lang="de-CH" sz="2400" dirty="0" err="1">
                <a:latin typeface="Courier New" pitchFamily="49" charset="0"/>
                <a:cs typeface="Courier New" pitchFamily="49" charset="0"/>
              </a:rPr>
              <a:t>oberklasse</a:t>
            </a:r>
            <a:r>
              <a:rPr lang="de-CH" sz="2400" dirty="0">
                <a:latin typeface="Courier New" pitchFamily="49" charset="0"/>
                <a:cs typeface="Courier New" pitchFamily="49" charset="0"/>
              </a:rPr>
              <a:t> =</a:t>
            </a:r>
            <a:r>
              <a:rPr lang="de-CH" sz="2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de-CH" sz="2400" b="1" dirty="0" err="1">
                <a:solidFill>
                  <a:srgbClr val="800054"/>
                </a:solidFill>
                <a:latin typeface="Courier New" pitchFamily="49" charset="0"/>
                <a:cs typeface="Courier New" pitchFamily="49" charset="0"/>
              </a:rPr>
              <a:t>new</a:t>
            </a:r>
            <a:r>
              <a:rPr lang="de-CH" sz="2400" b="1" dirty="0">
                <a:solidFill>
                  <a:srgbClr val="80005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de-CH" sz="2400" dirty="0">
                <a:latin typeface="Courier New" pitchFamily="49" charset="0"/>
                <a:cs typeface="Courier New" pitchFamily="49" charset="0"/>
              </a:rPr>
              <a:t>Oberklasse();</a:t>
            </a:r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r>
              <a:rPr lang="de-CH" sz="2600" dirty="0">
                <a:latin typeface="Courier New" pitchFamily="49" charset="0"/>
                <a:cs typeface="Courier New" pitchFamily="49" charset="0"/>
              </a:rPr>
              <a:t>Oberklasse</a:t>
            </a:r>
            <a:r>
              <a:rPr lang="de-CH" sz="2600" dirty="0"/>
              <a:t> ist der Datentyp der Variable </a:t>
            </a:r>
            <a:r>
              <a:rPr lang="de-CH" sz="2600" dirty="0" err="1">
                <a:latin typeface="Courier New" pitchFamily="49" charset="0"/>
                <a:cs typeface="Courier New" pitchFamily="49" charset="0"/>
              </a:rPr>
              <a:t>oberklasse</a:t>
            </a:r>
            <a:r>
              <a:rPr lang="de-CH" sz="2600" dirty="0"/>
              <a:t>. Dieser Datentyp steht bereits zur </a:t>
            </a:r>
            <a:r>
              <a:rPr lang="de-CH" sz="2600" dirty="0" err="1"/>
              <a:t>Compilierzeit</a:t>
            </a:r>
            <a:r>
              <a:rPr lang="de-CH" sz="2600" dirty="0"/>
              <a:t> fest.</a:t>
            </a:r>
          </a:p>
          <a:p>
            <a:pPr marL="0" indent="0">
              <a:buNone/>
            </a:pPr>
            <a:endParaRPr lang="de-CH" sz="2600" dirty="0"/>
          </a:p>
          <a:p>
            <a:pPr marL="0" indent="0">
              <a:buNone/>
            </a:pPr>
            <a:r>
              <a:rPr lang="de-CH" sz="2600" dirty="0"/>
              <a:t>Der statische Datentyp ist also der Datentyp einer Variablen.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D. A. Waldvogel / R. Zaugg</a:t>
            </a:r>
          </a:p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7</a:t>
            </a:fld>
            <a:endParaRPr lang="de-CH"/>
          </a:p>
        </p:txBody>
      </p:sp>
      <p:sp>
        <p:nvSpPr>
          <p:cNvPr id="7" name="Rechteck 6"/>
          <p:cNvSpPr/>
          <p:nvPr/>
        </p:nvSpPr>
        <p:spPr>
          <a:xfrm>
            <a:off x="516672" y="2204864"/>
            <a:ext cx="1967095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97429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Dynamischer Datentyp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/>
              <a:t>(zur Laufzeit)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D. A. Waldvogel / R. Zaugg</a:t>
            </a:r>
          </a:p>
          <a:p>
            <a:endParaRPr lang="de-CH" dirty="0"/>
          </a:p>
        </p:txBody>
      </p:sp>
      <p:sp>
        <p:nvSpPr>
          <p:cNvPr id="7" name="Rechteck 6"/>
          <p:cNvSpPr/>
          <p:nvPr/>
        </p:nvSpPr>
        <p:spPr>
          <a:xfrm>
            <a:off x="539552" y="2276872"/>
            <a:ext cx="8352928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200" dirty="0">
                <a:latin typeface="Courier New" pitchFamily="49" charset="0"/>
                <a:cs typeface="Courier New" pitchFamily="49" charset="0"/>
              </a:rPr>
              <a:t>Oberklasse </a:t>
            </a:r>
            <a:r>
              <a:rPr lang="de-CH" sz="2200" dirty="0" err="1">
                <a:latin typeface="Courier New" pitchFamily="49" charset="0"/>
                <a:cs typeface="Courier New" pitchFamily="49" charset="0"/>
              </a:rPr>
              <a:t>oberklasse</a:t>
            </a:r>
            <a:r>
              <a:rPr lang="de-CH" sz="2200" dirty="0">
                <a:latin typeface="Courier New" pitchFamily="49" charset="0"/>
                <a:cs typeface="Courier New" pitchFamily="49" charset="0"/>
              </a:rPr>
              <a:t> =</a:t>
            </a:r>
            <a:r>
              <a:rPr lang="de-CH" sz="22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de-CH" sz="2200" b="1" dirty="0" err="1">
                <a:solidFill>
                  <a:srgbClr val="800054"/>
                </a:solidFill>
                <a:latin typeface="Courier New" pitchFamily="49" charset="0"/>
                <a:cs typeface="Courier New" pitchFamily="49" charset="0"/>
              </a:rPr>
              <a:t>new</a:t>
            </a:r>
            <a:r>
              <a:rPr lang="de-CH" sz="2200" b="1" dirty="0">
                <a:solidFill>
                  <a:srgbClr val="80005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de-CH" sz="22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Oberklasse</a:t>
            </a:r>
            <a:r>
              <a:rPr lang="de-CH" sz="220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spcBef>
                <a:spcPct val="20000"/>
              </a:spcBef>
            </a:pPr>
            <a:endParaRPr lang="de-CH" sz="1000" dirty="0"/>
          </a:p>
          <a:p>
            <a:pPr>
              <a:spcBef>
                <a:spcPct val="20000"/>
              </a:spcBef>
            </a:pPr>
            <a:r>
              <a:rPr lang="de-CH" sz="22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Oberklasse</a:t>
            </a:r>
            <a:r>
              <a:rPr lang="de-CH" sz="2200" dirty="0">
                <a:solidFill>
                  <a:srgbClr val="FF0000"/>
                </a:solidFill>
              </a:rPr>
              <a:t> </a:t>
            </a:r>
            <a:r>
              <a:rPr lang="de-CH" sz="2200" dirty="0"/>
              <a:t>ist der Datentyp des Objekts, auf das die Variable</a:t>
            </a:r>
          </a:p>
          <a:p>
            <a:pPr>
              <a:spcBef>
                <a:spcPct val="20000"/>
              </a:spcBef>
            </a:pPr>
            <a:r>
              <a:rPr lang="de-CH" sz="2200" dirty="0" err="1">
                <a:latin typeface="Courier New" pitchFamily="49" charset="0"/>
                <a:cs typeface="Courier New" pitchFamily="49" charset="0"/>
              </a:rPr>
              <a:t>oberklasse</a:t>
            </a:r>
            <a:r>
              <a:rPr lang="de-CH" sz="2200" dirty="0"/>
              <a:t> verweist. Dieser Datentyp steht erst zur Laufzeit fest.</a:t>
            </a:r>
          </a:p>
          <a:p>
            <a:pPr>
              <a:spcBef>
                <a:spcPct val="20000"/>
              </a:spcBef>
            </a:pPr>
            <a:endParaRPr lang="de-CH" sz="100" dirty="0"/>
          </a:p>
          <a:p>
            <a:pPr>
              <a:spcBef>
                <a:spcPct val="20000"/>
              </a:spcBef>
            </a:pPr>
            <a:r>
              <a:rPr lang="de-CH" sz="2200" dirty="0"/>
              <a:t>Denn eine Variable vom Typ Oberklasse kann auch auf Objekte aller von Oberklasse abgeleiteten Klassen verweisen.</a:t>
            </a:r>
          </a:p>
          <a:p>
            <a:pPr>
              <a:spcBef>
                <a:spcPct val="20000"/>
              </a:spcBef>
            </a:pPr>
            <a:endParaRPr lang="de-CH" sz="2200" dirty="0"/>
          </a:p>
          <a:p>
            <a:pPr>
              <a:spcBef>
                <a:spcPct val="20000"/>
              </a:spcBef>
            </a:pPr>
            <a:r>
              <a:rPr lang="de-CH" sz="2200" dirty="0"/>
              <a:t>Die folgende Zeile ist also gültig:</a:t>
            </a:r>
          </a:p>
          <a:p>
            <a:r>
              <a:rPr lang="de-CH" sz="2200" dirty="0">
                <a:latin typeface="Courier New" pitchFamily="49" charset="0"/>
                <a:cs typeface="Courier New" pitchFamily="49" charset="0"/>
              </a:rPr>
              <a:t>Oberklasse klasse = </a:t>
            </a:r>
            <a:r>
              <a:rPr lang="de-CH" sz="2200" b="1" dirty="0" err="1">
                <a:solidFill>
                  <a:srgbClr val="800054"/>
                </a:solidFill>
                <a:latin typeface="Courier New" pitchFamily="49" charset="0"/>
                <a:cs typeface="Courier New" pitchFamily="49" charset="0"/>
              </a:rPr>
              <a:t>new</a:t>
            </a:r>
            <a:r>
              <a:rPr lang="de-CH" sz="2200" b="1" dirty="0">
                <a:solidFill>
                  <a:srgbClr val="80005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de-CH" sz="2200" dirty="0">
                <a:latin typeface="Courier New" pitchFamily="49" charset="0"/>
                <a:cs typeface="Courier New" pitchFamily="49" charset="0"/>
              </a:rPr>
              <a:t>Unterklasse();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275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Dynamisches Binden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CH" sz="2400" dirty="0">
                <a:latin typeface="Courier New" pitchFamily="49" charset="0"/>
                <a:cs typeface="Courier New" pitchFamily="49" charset="0"/>
              </a:rPr>
              <a:t>Oberklasse klasse = </a:t>
            </a:r>
            <a:r>
              <a:rPr lang="de-CH" sz="2200" b="1" dirty="0" err="1">
                <a:solidFill>
                  <a:srgbClr val="800054"/>
                </a:solidFill>
                <a:latin typeface="Courier New" pitchFamily="49" charset="0"/>
                <a:cs typeface="Courier New" pitchFamily="49" charset="0"/>
              </a:rPr>
              <a:t>new</a:t>
            </a:r>
            <a:r>
              <a:rPr lang="de-CH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e-CH" sz="2400" dirty="0">
                <a:latin typeface="Courier New" pitchFamily="49" charset="0"/>
                <a:cs typeface="Courier New" pitchFamily="49" charset="0"/>
              </a:rPr>
              <a:t>Unterklasse();</a:t>
            </a:r>
          </a:p>
          <a:p>
            <a:pPr marL="0" indent="0">
              <a:buNone/>
            </a:pPr>
            <a:r>
              <a:rPr lang="de-CH" sz="2400" dirty="0" err="1">
                <a:latin typeface="Courier New" pitchFamily="49" charset="0"/>
                <a:cs typeface="Courier New" pitchFamily="49" charset="0"/>
              </a:rPr>
              <a:t>klasse.</a:t>
            </a:r>
            <a:r>
              <a:rPr lang="de-CH" sz="240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writeClassName</a:t>
            </a:r>
            <a:r>
              <a:rPr lang="de-CH" sz="2400" dirty="0">
                <a:latin typeface="Courier New" pitchFamily="49" charset="0"/>
                <a:cs typeface="Courier New" pitchFamily="49" charset="0"/>
              </a:rPr>
              <a:t>();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D. A. Waldvogel / R. Zaugg</a:t>
            </a:r>
          </a:p>
          <a:p>
            <a:endParaRPr lang="de-CH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636912"/>
            <a:ext cx="3514725" cy="353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Gewinkelte Verbindung 6"/>
          <p:cNvCxnSpPr/>
          <p:nvPr/>
        </p:nvCxnSpPr>
        <p:spPr>
          <a:xfrm>
            <a:off x="755576" y="2492896"/>
            <a:ext cx="4896544" cy="3094603"/>
          </a:xfrm>
          <a:prstGeom prst="bentConnector3">
            <a:avLst>
              <a:gd name="adj1" fmla="val -1132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794865" y="4941168"/>
            <a:ext cx="2938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/>
              <a:t>1.</a:t>
            </a:r>
            <a:r>
              <a:rPr lang="de-CH" dirty="0"/>
              <a:t> Dynamischer Typ ermitteln</a:t>
            </a:r>
          </a:p>
          <a:p>
            <a:r>
              <a:rPr lang="de-CH" dirty="0"/>
              <a:t> -&gt; Methode hier gefunden</a:t>
            </a:r>
          </a:p>
        </p:txBody>
      </p:sp>
      <p:cxnSp>
        <p:nvCxnSpPr>
          <p:cNvPr id="16" name="Gerade Verbindung mit Pfeil 15"/>
          <p:cNvCxnSpPr/>
          <p:nvPr/>
        </p:nvCxnSpPr>
        <p:spPr>
          <a:xfrm flipV="1">
            <a:off x="5292080" y="3284984"/>
            <a:ext cx="0" cy="20882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3779912" y="3524815"/>
            <a:ext cx="15201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/>
              <a:t>2.</a:t>
            </a:r>
            <a:r>
              <a:rPr lang="de-CH" dirty="0"/>
              <a:t> Muss nicht mehr weitergesucht werden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1083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Übung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CH" dirty="0"/>
          </a:p>
          <a:p>
            <a:r>
              <a:rPr lang="de-CH" b="1" dirty="0"/>
              <a:t>Auftrag:</a:t>
            </a:r>
          </a:p>
          <a:p>
            <a:pPr lvl="1"/>
            <a:r>
              <a:rPr lang="de-CH" dirty="0"/>
              <a:t>Laden Sie sich das </a:t>
            </a:r>
            <a:r>
              <a:rPr lang="de-CH" dirty="0" err="1"/>
              <a:t>eclipse</a:t>
            </a:r>
            <a:r>
              <a:rPr lang="de-CH" dirty="0"/>
              <a:t> Projekt Cars</a:t>
            </a:r>
          </a:p>
          <a:p>
            <a:pPr lvl="1"/>
            <a:r>
              <a:rPr lang="de-CH" dirty="0"/>
              <a:t>Übung: M226B_Uebung_Polymorphie.pdf</a:t>
            </a:r>
            <a:br>
              <a:rPr lang="de-CH" dirty="0"/>
            </a:br>
            <a:r>
              <a:rPr lang="de-CH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(Sie übernehmen meinen Code aus der letzten Übung)</a:t>
            </a:r>
          </a:p>
          <a:p>
            <a:pPr marL="457200" lvl="1" indent="0">
              <a:buNone/>
            </a:pPr>
            <a:endParaRPr lang="de-CH" dirty="0"/>
          </a:p>
          <a:p>
            <a:pPr marL="457200" lvl="1" indent="0">
              <a:buNone/>
            </a:pPr>
            <a:r>
              <a:rPr lang="de-CH" b="1"/>
              <a:t>Abgabe gemäss </a:t>
            </a:r>
            <a:r>
              <a:rPr lang="de-CH" b="1" dirty="0"/>
              <a:t>Vorgabe !!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>
                <a:solidFill>
                  <a:prstClr val="black">
                    <a:tint val="75000"/>
                  </a:prstClr>
                </a:solidFill>
              </a:rPr>
              <a:t>12.12.2016</a:t>
            </a:r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D. A. Waldvogel / R. Zaugg</a:t>
            </a:r>
          </a:p>
          <a:p>
            <a:endParaRPr lang="de-CH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41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Fragen?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12.12.2016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11</a:t>
            </a:fld>
            <a:endParaRPr lang="de-CH"/>
          </a:p>
        </p:txBody>
      </p:sp>
      <p:pic>
        <p:nvPicPr>
          <p:cNvPr id="3074" name="Picture 2" descr="http://zockerzicke.de/upload/dez09_frag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16832"/>
            <a:ext cx="5328592" cy="399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D. A. Waldvogel / R. Zaugg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7329287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427</Words>
  <Application>Microsoft Office PowerPoint</Application>
  <PresentationFormat>Bildschirmpräsentation (4:3)</PresentationFormat>
  <Paragraphs>98</Paragraphs>
  <Slides>11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Arial</vt:lpstr>
      <vt:lpstr>Calibri</vt:lpstr>
      <vt:lpstr>Courier New</vt:lpstr>
      <vt:lpstr>Larissa</vt:lpstr>
      <vt:lpstr>Modul 226B Objektorientiert implementieren </vt:lpstr>
      <vt:lpstr>Lernziele</vt:lpstr>
      <vt:lpstr>Polymorphie</vt:lpstr>
      <vt:lpstr>Schwache Polymorphie</vt:lpstr>
      <vt:lpstr>Schwache Polymorphie</vt:lpstr>
      <vt:lpstr>Starke Polymorphie</vt:lpstr>
      <vt:lpstr>Statischer Datentyp</vt:lpstr>
      <vt:lpstr>Dynamischer Datentyp</vt:lpstr>
      <vt:lpstr>Dynamisches Binden</vt:lpstr>
      <vt:lpstr>Übung</vt:lpstr>
      <vt:lpstr>Fragen?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Testdriven Development &amp; JUnit</dc:title>
  <dc:creator>Roger</dc:creator>
  <cp:lastModifiedBy>Harald G. Müller</cp:lastModifiedBy>
  <cp:revision>262</cp:revision>
  <cp:lastPrinted>2015-11-25T08:30:57Z</cp:lastPrinted>
  <dcterms:created xsi:type="dcterms:W3CDTF">2011-09-05T13:20:13Z</dcterms:created>
  <dcterms:modified xsi:type="dcterms:W3CDTF">2021-11-24T21:03:08Z</dcterms:modified>
</cp:coreProperties>
</file>