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Aileron" panose="020B0604020202020204" charset="0"/>
      <p:regular r:id="rId4"/>
    </p:embeddedFont>
    <p:embeddedFont>
      <p:font typeface="Aileron Bold" panose="020B0604020202020204" charset="0"/>
      <p:regular r:id="rId5"/>
    </p:embeddedFont>
    <p:embeddedFont>
      <p:font typeface="Aileron Heavy" panose="020B0604020202020204" charset="0"/>
      <p:regular r:id="rId6"/>
    </p:embeddedFont>
    <p:embeddedFont>
      <p:font typeface="Aileron Italics" panose="020B0604020202020204" charset="0"/>
      <p:regular r:id="rId7"/>
    </p:embeddedFont>
    <p:embeddedFont>
      <p:font typeface="Aileron Ultra-Bold" panose="020B0604020202020204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54D89-2233-92F8-F791-FB219AB1E09F}" v="19" dt="2023-09-18T05:04:06.437"/>
    <p1510:client id="{E6DED96B-2CF3-3D42-35D1-ACAC63E329FC}" v="43" dt="2023-09-18T05:01:32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11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microsoft.com/office/2016/11/relationships/changesInfo" Target="changesInfos/changesInfo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83754D89-2233-92F8-F791-FB219AB1E09F}"/>
    <pc:docChg chg="modSld">
      <pc:chgData name="Aeschlimann Jonas" userId="S::jonas.aeschlimann@tbz.ch::7d7a9f80-ddc2-48ee-b40e-c6ab04b179d1" providerId="AD" clId="Web-{83754D89-2233-92F8-F791-FB219AB1E09F}" dt="2023-09-18T05:04:06.437" v="15" actId="14100"/>
      <pc:docMkLst>
        <pc:docMk/>
      </pc:docMkLst>
      <pc:sldChg chg="addSp delSp modSp">
        <pc:chgData name="Aeschlimann Jonas" userId="S::jonas.aeschlimann@tbz.ch::7d7a9f80-ddc2-48ee-b40e-c6ab04b179d1" providerId="AD" clId="Web-{83754D89-2233-92F8-F791-FB219AB1E09F}" dt="2023-09-18T05:04:06.437" v="15" actId="14100"/>
        <pc:sldMkLst>
          <pc:docMk/>
          <pc:sldMk cId="0" sldId="257"/>
        </pc:sldMkLst>
        <pc:spChg chg="mod">
          <ac:chgData name="Aeschlimann Jonas" userId="S::jonas.aeschlimann@tbz.ch::7d7a9f80-ddc2-48ee-b40e-c6ab04b179d1" providerId="AD" clId="Web-{83754D89-2233-92F8-F791-FB219AB1E09F}" dt="2023-09-18T05:03:53.984" v="14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Aeschlimann Jonas" userId="S::jonas.aeschlimann@tbz.ch::7d7a9f80-ddc2-48ee-b40e-c6ab04b179d1" providerId="AD" clId="Web-{83754D89-2233-92F8-F791-FB219AB1E09F}" dt="2023-09-18T05:04:06.437" v="15" actId="14100"/>
          <ac:spMkLst>
            <pc:docMk/>
            <pc:sldMk cId="0" sldId="257"/>
            <ac:spMk id="75" creationId="{00000000-0000-0000-0000-000000000000}"/>
          </ac:spMkLst>
        </pc:spChg>
        <pc:spChg chg="add del">
          <ac:chgData name="Aeschlimann Jonas" userId="S::jonas.aeschlimann@tbz.ch::7d7a9f80-ddc2-48ee-b40e-c6ab04b179d1" providerId="AD" clId="Web-{83754D89-2233-92F8-F791-FB219AB1E09F}" dt="2023-09-18T05:03:18.077" v="8"/>
          <ac:spMkLst>
            <pc:docMk/>
            <pc:sldMk cId="0" sldId="257"/>
            <ac:spMk id="76" creationId="{3B788C7B-23A1-E7DA-7DC1-93EC8CE4FAEE}"/>
          </ac:spMkLst>
        </pc:spChg>
        <pc:grpChg chg="mod">
          <ac:chgData name="Aeschlimann Jonas" userId="S::jonas.aeschlimann@tbz.ch::7d7a9f80-ddc2-48ee-b40e-c6ab04b179d1" providerId="AD" clId="Web-{83754D89-2233-92F8-F791-FB219AB1E09F}" dt="2023-09-18T05:02:57.764" v="3" actId="14100"/>
          <ac:grpSpMkLst>
            <pc:docMk/>
            <pc:sldMk cId="0" sldId="257"/>
            <ac:grpSpMk id="73" creationId="{00000000-0000-0000-0000-000000000000}"/>
          </ac:grpSpMkLst>
        </pc:grpChg>
      </pc:sldChg>
    </pc:docChg>
  </pc:docChgLst>
  <pc:docChgLst>
    <pc:chgData name="Aeschlimann Jonas" userId="S::jonas.aeschlimann@tbz.ch::7d7a9f80-ddc2-48ee-b40e-c6ab04b179d1" providerId="AD" clId="Web-{E6DED96B-2CF3-3D42-35D1-ACAC63E329FC}"/>
    <pc:docChg chg="modSld">
      <pc:chgData name="Aeschlimann Jonas" userId="S::jonas.aeschlimann@tbz.ch::7d7a9f80-ddc2-48ee-b40e-c6ab04b179d1" providerId="AD" clId="Web-{E6DED96B-2CF3-3D42-35D1-ACAC63E329FC}" dt="2023-09-18T05:01:32.960" v="28"/>
      <pc:docMkLst>
        <pc:docMk/>
      </pc:docMkLst>
      <pc:sldChg chg="addSp delSp modSp addAnim delAnim">
        <pc:chgData name="Aeschlimann Jonas" userId="S::jonas.aeschlimann@tbz.ch::7d7a9f80-ddc2-48ee-b40e-c6ab04b179d1" providerId="AD" clId="Web-{E6DED96B-2CF3-3D42-35D1-ACAC63E329FC}" dt="2023-09-18T05:01:32.960" v="28"/>
        <pc:sldMkLst>
          <pc:docMk/>
          <pc:sldMk cId="0" sldId="257"/>
        </pc:sldMkLst>
        <pc:spChg chg="topLvl">
          <ac:chgData name="Aeschlimann Jonas" userId="S::jonas.aeschlimann@tbz.ch::7d7a9f80-ddc2-48ee-b40e-c6ab04b179d1" providerId="AD" clId="Web-{E6DED96B-2CF3-3D42-35D1-ACAC63E329FC}" dt="2023-09-18T04:59:47.771" v="9"/>
          <ac:spMkLst>
            <pc:docMk/>
            <pc:sldMk cId="0" sldId="257"/>
            <ac:spMk id="50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1:09.491" v="25" actId="20577"/>
          <ac:spMkLst>
            <pc:docMk/>
            <pc:sldMk cId="0" sldId="257"/>
            <ac:spMk id="55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25.334" v="21" actId="20577"/>
          <ac:spMkLst>
            <pc:docMk/>
            <pc:sldMk cId="0" sldId="257"/>
            <ac:spMk id="56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41.834" v="22" actId="20577"/>
          <ac:spMkLst>
            <pc:docMk/>
            <pc:sldMk cId="0" sldId="257"/>
            <ac:spMk id="60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46.038" v="23" actId="20577"/>
          <ac:spMkLst>
            <pc:docMk/>
            <pc:sldMk cId="0" sldId="257"/>
            <ac:spMk id="61" creationId="{00000000-0000-0000-0000-000000000000}"/>
          </ac:spMkLst>
        </pc:spChg>
        <pc:spChg chg="mod">
          <ac:chgData name="Aeschlimann Jonas" userId="S::jonas.aeschlimann@tbz.ch::7d7a9f80-ddc2-48ee-b40e-c6ab04b179d1" providerId="AD" clId="Web-{E6DED96B-2CF3-3D42-35D1-ACAC63E329FC}" dt="2023-09-18T05:00:56.491" v="24" actId="20577"/>
          <ac:spMkLst>
            <pc:docMk/>
            <pc:sldMk cId="0" sldId="257"/>
            <ac:spMk id="66" creationId="{00000000-0000-0000-0000-000000000000}"/>
          </ac:spMkLst>
        </pc:spChg>
        <pc:grpChg chg="topLvl">
          <ac:chgData name="Aeschlimann Jonas" userId="S::jonas.aeschlimann@tbz.ch::7d7a9f80-ddc2-48ee-b40e-c6ab04b179d1" providerId="AD" clId="Web-{E6DED96B-2CF3-3D42-35D1-ACAC63E329FC}" dt="2023-09-18T04:59:47.771" v="9"/>
          <ac:grpSpMkLst>
            <pc:docMk/>
            <pc:sldMk cId="0" sldId="257"/>
            <ac:grpSpMk id="2" creationId="{00000000-0000-0000-0000-000000000000}"/>
          </ac:grpSpMkLst>
        </pc:grpChg>
        <pc:grpChg chg="mod">
          <ac:chgData name="Aeschlimann Jonas" userId="S::jonas.aeschlimann@tbz.ch::7d7a9f80-ddc2-48ee-b40e-c6ab04b179d1" providerId="AD" clId="Web-{E6DED96B-2CF3-3D42-35D1-ACAC63E329FC}" dt="2023-09-18T04:59:12.661" v="3" actId="1076"/>
          <ac:grpSpMkLst>
            <pc:docMk/>
            <pc:sldMk cId="0" sldId="257"/>
            <ac:grpSpMk id="46" creationId="{00000000-0000-0000-0000-000000000000}"/>
          </ac:grpSpMkLst>
        </pc:grpChg>
        <pc:grpChg chg="add del">
          <ac:chgData name="Aeschlimann Jonas" userId="S::jonas.aeschlimann@tbz.ch::7d7a9f80-ddc2-48ee-b40e-c6ab04b179d1" providerId="AD" clId="Web-{E6DED96B-2CF3-3D42-35D1-ACAC63E329FC}" dt="2023-09-18T04:59:47.771" v="9"/>
          <ac:grpSpMkLst>
            <pc:docMk/>
            <pc:sldMk cId="0" sldId="257"/>
            <ac:grpSpMk id="76" creationId="{9B4EE0F8-5664-E014-DB25-78098B36C22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60825" y="0"/>
            <a:ext cx="8727175" cy="10287000"/>
          </a:xfrm>
          <a:custGeom>
            <a:avLst/>
            <a:gdLst/>
            <a:ahLst/>
            <a:cxnLst/>
            <a:rect l="l" t="t" r="r" b="b"/>
            <a:pathLst>
              <a:path w="8727175" h="10287000">
                <a:moveTo>
                  <a:pt x="0" y="0"/>
                </a:moveTo>
                <a:lnTo>
                  <a:pt x="8727175" y="0"/>
                </a:lnTo>
                <a:lnTo>
                  <a:pt x="87271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-62617" r="-62617"/>
            </a:stretch>
          </a:blipFill>
        </p:spPr>
        <p:txBody>
          <a:bodyPr/>
          <a:lstStyle/>
          <a:p>
            <a:endParaRPr lang="en-CH"/>
          </a:p>
        </p:txBody>
      </p:sp>
      <p:sp>
        <p:nvSpPr>
          <p:cNvPr id="3" name="TextBox 3"/>
          <p:cNvSpPr txBox="1"/>
          <p:nvPr/>
        </p:nvSpPr>
        <p:spPr>
          <a:xfrm>
            <a:off x="2334422" y="1000125"/>
            <a:ext cx="8828912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800" spc="112">
                <a:solidFill>
                  <a:srgbClr val="FFFFFF"/>
                </a:solidFill>
                <a:latin typeface="Aileron Bold"/>
              </a:rPr>
              <a:t>Directory information tree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34422" y="4529709"/>
            <a:ext cx="10521249" cy="1265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04"/>
              </a:lnSpc>
            </a:pPr>
            <a:r>
              <a:rPr lang="en-US" sz="8600" spc="85">
                <a:solidFill>
                  <a:srgbClr val="FFFFFF"/>
                </a:solidFill>
                <a:latin typeface="Aileron Heavy"/>
              </a:rPr>
              <a:t>DIT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34422" y="8872728"/>
            <a:ext cx="8828912" cy="3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44"/>
              </a:lnSpc>
            </a:pPr>
            <a:r>
              <a:rPr lang="en-US" sz="2400" spc="48">
                <a:solidFill>
                  <a:srgbClr val="FFFFFF"/>
                </a:solidFill>
                <a:latin typeface="Aileron Italics"/>
              </a:rPr>
              <a:t>Organisation innerhalb des AD DS</a:t>
            </a:r>
          </a:p>
        </p:txBody>
      </p:sp>
      <p:sp>
        <p:nvSpPr>
          <p:cNvPr id="6" name="AutoShape 6"/>
          <p:cNvSpPr/>
          <p:nvPr/>
        </p:nvSpPr>
        <p:spPr>
          <a:xfrm>
            <a:off x="0" y="4042582"/>
            <a:ext cx="1433508" cy="2201836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n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052481" y="3939443"/>
            <a:ext cx="3150311" cy="800260"/>
            <a:chOff x="0" y="0"/>
            <a:chExt cx="10169204" cy="25832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68845" y="3935386"/>
            <a:ext cx="3150311" cy="800260"/>
            <a:chOff x="0" y="0"/>
            <a:chExt cx="10169204" cy="25832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082824" y="3935386"/>
            <a:ext cx="3150311" cy="800260"/>
            <a:chOff x="0" y="0"/>
            <a:chExt cx="10169204" cy="25832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5680" y="5622593"/>
            <a:ext cx="2017821" cy="800260"/>
            <a:chOff x="0" y="0"/>
            <a:chExt cx="6513528" cy="25832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97228" y="5622593"/>
            <a:ext cx="2017821" cy="800260"/>
            <a:chOff x="0" y="0"/>
            <a:chExt cx="6513528" cy="25832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7170580"/>
            <a:ext cx="1082038" cy="800260"/>
            <a:chOff x="0" y="0"/>
            <a:chExt cx="3492820" cy="25832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72527" y="7170580"/>
            <a:ext cx="1109021" cy="800260"/>
            <a:chOff x="0" y="0"/>
            <a:chExt cx="3579919" cy="25832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79714" y="7170580"/>
            <a:ext cx="1082038" cy="800260"/>
            <a:chOff x="0" y="0"/>
            <a:chExt cx="3492820" cy="25832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23542" y="7170580"/>
            <a:ext cx="1109021" cy="800260"/>
            <a:chOff x="0" y="0"/>
            <a:chExt cx="3579919" cy="25832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647997" y="5622593"/>
            <a:ext cx="2017821" cy="800260"/>
            <a:chOff x="0" y="0"/>
            <a:chExt cx="6513528" cy="25832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29544" y="5622593"/>
            <a:ext cx="2017821" cy="800260"/>
            <a:chOff x="0" y="0"/>
            <a:chExt cx="6513528" cy="25832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534109" y="7170580"/>
            <a:ext cx="1082038" cy="800260"/>
            <a:chOff x="0" y="0"/>
            <a:chExt cx="3492820" cy="25832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804844" y="7170580"/>
            <a:ext cx="1109021" cy="800260"/>
            <a:chOff x="0" y="0"/>
            <a:chExt cx="3579919" cy="25832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260228" y="7170580"/>
            <a:ext cx="1082038" cy="800260"/>
            <a:chOff x="0" y="0"/>
            <a:chExt cx="3492820" cy="25832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04055" y="7170580"/>
            <a:ext cx="1109021" cy="800260"/>
            <a:chOff x="0" y="0"/>
            <a:chExt cx="3579919" cy="25832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194221" y="5622593"/>
            <a:ext cx="2017821" cy="800260"/>
            <a:chOff x="0" y="0"/>
            <a:chExt cx="6513528" cy="25832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075768" y="5622593"/>
            <a:ext cx="2017821" cy="800260"/>
            <a:chOff x="0" y="0"/>
            <a:chExt cx="6513528" cy="25832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513528" cy="2583240"/>
            </a:xfrm>
            <a:custGeom>
              <a:avLst/>
              <a:gdLst/>
              <a:ahLst/>
              <a:cxnLst/>
              <a:rect l="l" t="t" r="r" b="b"/>
              <a:pathLst>
                <a:path w="6513528" h="2583240">
                  <a:moveTo>
                    <a:pt x="6389068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89068" y="0"/>
                  </a:lnTo>
                  <a:cubicBezTo>
                    <a:pt x="6457648" y="0"/>
                    <a:pt x="6513528" y="55880"/>
                    <a:pt x="6513528" y="124460"/>
                  </a:cubicBezTo>
                  <a:lnTo>
                    <a:pt x="6513528" y="2458780"/>
                  </a:lnTo>
                  <a:cubicBezTo>
                    <a:pt x="6513528" y="2527360"/>
                    <a:pt x="6457648" y="2583240"/>
                    <a:pt x="6389068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955438" y="7170580"/>
            <a:ext cx="1082038" cy="800260"/>
            <a:chOff x="0" y="0"/>
            <a:chExt cx="3492820" cy="25832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299265" y="7170580"/>
            <a:ext cx="1109021" cy="800260"/>
            <a:chOff x="0" y="0"/>
            <a:chExt cx="3579919" cy="258324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4806452" y="7170580"/>
            <a:ext cx="1082038" cy="800260"/>
            <a:chOff x="0" y="0"/>
            <a:chExt cx="3492820" cy="258324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492821" cy="2583240"/>
            </a:xfrm>
            <a:custGeom>
              <a:avLst/>
              <a:gdLst/>
              <a:ahLst/>
              <a:cxnLst/>
              <a:rect l="l" t="t" r="r" b="b"/>
              <a:pathLst>
                <a:path w="3492821" h="2583240">
                  <a:moveTo>
                    <a:pt x="3368360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68361" y="0"/>
                  </a:lnTo>
                  <a:cubicBezTo>
                    <a:pt x="3436941" y="0"/>
                    <a:pt x="3492821" y="55880"/>
                    <a:pt x="3492821" y="124460"/>
                  </a:cubicBezTo>
                  <a:lnTo>
                    <a:pt x="3492821" y="2458780"/>
                  </a:lnTo>
                  <a:cubicBezTo>
                    <a:pt x="3492821" y="2527360"/>
                    <a:pt x="3436941" y="2583240"/>
                    <a:pt x="3368361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6150279" y="7170580"/>
            <a:ext cx="1109021" cy="800260"/>
            <a:chOff x="0" y="0"/>
            <a:chExt cx="3579919" cy="258324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579919" cy="2583240"/>
            </a:xfrm>
            <a:custGeom>
              <a:avLst/>
              <a:gdLst/>
              <a:ahLst/>
              <a:cxnLst/>
              <a:rect l="l" t="t" r="r" b="b"/>
              <a:pathLst>
                <a:path w="3579919" h="2583240">
                  <a:moveTo>
                    <a:pt x="3455459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55459" y="0"/>
                  </a:lnTo>
                  <a:cubicBezTo>
                    <a:pt x="3524039" y="0"/>
                    <a:pt x="3579919" y="55880"/>
                    <a:pt x="3579919" y="124460"/>
                  </a:cubicBezTo>
                  <a:lnTo>
                    <a:pt x="3579919" y="2458780"/>
                  </a:lnTo>
                  <a:cubicBezTo>
                    <a:pt x="3579919" y="2527360"/>
                    <a:pt x="3524039" y="2583240"/>
                    <a:pt x="3455459" y="2583240"/>
                  </a:cubicBezTo>
                  <a:close/>
                </a:path>
              </a:pathLst>
            </a:custGeom>
            <a:solidFill>
              <a:srgbClr val="007B79"/>
            </a:solidFill>
          </p:spPr>
          <p:txBody>
            <a:bodyPr/>
            <a:lstStyle/>
            <a:p>
              <a:endParaRPr lang="en-CH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97565" y="542654"/>
            <a:ext cx="3127920" cy="1658284"/>
            <a:chOff x="0" y="-27781"/>
            <a:chExt cx="823814" cy="43675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6375" cy="405222"/>
            </a:xfrm>
            <a:custGeom>
              <a:avLst/>
              <a:gdLst/>
              <a:ahLst/>
              <a:cxnLst/>
              <a:rect l="l" t="t" r="r" b="b"/>
              <a:pathLst>
                <a:path w="766375" h="405222">
                  <a:moveTo>
                    <a:pt x="0" y="0"/>
                  </a:moveTo>
                  <a:lnTo>
                    <a:pt x="766375" y="0"/>
                  </a:lnTo>
                  <a:lnTo>
                    <a:pt x="766375" y="405222"/>
                  </a:lnTo>
                  <a:lnTo>
                    <a:pt x="0" y="405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1014" y="-27781"/>
              <a:ext cx="812800" cy="43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780"/>
                </a:lnSpc>
              </a:pP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 GPO: Share SEK</a:t>
              </a:r>
            </a:p>
            <a:p>
              <a:pPr>
                <a:lnSpc>
                  <a:spcPts val="2780"/>
                </a:lnSpc>
              </a:pPr>
              <a:r>
                <a:rPr lang="en-US" sz="1853" spc="92" dirty="0" err="1">
                  <a:solidFill>
                    <a:srgbClr val="FFFFFF"/>
                  </a:solidFill>
                  <a:latin typeface="Aileron"/>
                </a:rPr>
                <a:t>Konfiguration</a:t>
              </a: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: Benutzer</a:t>
              </a:r>
            </a:p>
            <a:p>
              <a:pPr>
                <a:lnSpc>
                  <a:spcPts val="2780"/>
                </a:lnSpc>
              </a:pP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 \\dc1\daten\abt\sek</a:t>
              </a:r>
            </a:p>
            <a:p>
              <a:pPr>
                <a:lnSpc>
                  <a:spcPts val="2780"/>
                </a:lnSpc>
              </a:pPr>
              <a:r>
                <a:rPr lang="en-US" sz="1853" spc="92" dirty="0" err="1">
                  <a:solidFill>
                    <a:srgbClr val="FFFFFF"/>
                  </a:solidFill>
                  <a:latin typeface="Aileron"/>
                </a:rPr>
                <a:t>Laufwerk</a:t>
              </a:r>
              <a:r>
                <a:rPr lang="en-US" sz="1853" spc="92" dirty="0">
                  <a:solidFill>
                    <a:srgbClr val="FFFFFF"/>
                  </a:solidFill>
                  <a:latin typeface="Aileron"/>
                </a:rPr>
                <a:t>: Z:\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8665818" y="483203"/>
            <a:ext cx="1103407" cy="711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65"/>
              </a:lnSpc>
              <a:spcBef>
                <a:spcPct val="0"/>
              </a:spcBef>
            </a:pPr>
            <a:r>
              <a:rPr lang="en-US" sz="4324" spc="129" dirty="0">
                <a:solidFill>
                  <a:srgbClr val="191919"/>
                </a:solidFill>
                <a:latin typeface="Aileron Ultra-Bold"/>
              </a:rPr>
              <a:t>DIT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8089813" y="2695726"/>
            <a:ext cx="2013847" cy="624767"/>
            <a:chOff x="0" y="0"/>
            <a:chExt cx="6500699" cy="20167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00699" cy="2016749"/>
            </a:xfrm>
            <a:custGeom>
              <a:avLst/>
              <a:gdLst/>
              <a:ahLst/>
              <a:cxnLst/>
              <a:rect l="l" t="t" r="r" b="b"/>
              <a:pathLst>
                <a:path w="6500699" h="2016749">
                  <a:moveTo>
                    <a:pt x="6376238" y="2016749"/>
                  </a:moveTo>
                  <a:lnTo>
                    <a:pt x="124460" y="2016749"/>
                  </a:lnTo>
                  <a:cubicBezTo>
                    <a:pt x="55880" y="2016749"/>
                    <a:pt x="0" y="1960869"/>
                    <a:pt x="0" y="189228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76239" y="0"/>
                  </a:lnTo>
                  <a:cubicBezTo>
                    <a:pt x="6444819" y="0"/>
                    <a:pt x="6500699" y="55880"/>
                    <a:pt x="6500699" y="124460"/>
                  </a:cubicBezTo>
                  <a:lnTo>
                    <a:pt x="6500699" y="1892289"/>
                  </a:lnTo>
                  <a:cubicBezTo>
                    <a:pt x="6500699" y="1960869"/>
                    <a:pt x="6444819" y="2016749"/>
                    <a:pt x="6376239" y="2016749"/>
                  </a:cubicBez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en-CH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7904998" y="2802610"/>
            <a:ext cx="2437268" cy="38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47"/>
              </a:lnSpc>
              <a:spcBef>
                <a:spcPct val="0"/>
              </a:spcBef>
            </a:pPr>
            <a:r>
              <a:rPr lang="en-US" sz="2362" spc="92">
                <a:solidFill>
                  <a:srgbClr val="FFFFFF"/>
                </a:solidFill>
                <a:latin typeface="Aileron Bold"/>
              </a:rPr>
              <a:t>M159.TBZ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633639" y="4080736"/>
            <a:ext cx="198799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 dirty="0">
                <a:solidFill>
                  <a:srgbClr val="FFFFFF"/>
                </a:solidFill>
                <a:latin typeface="Aileron"/>
              </a:rPr>
              <a:t>ZH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098200" y="4076679"/>
            <a:ext cx="198799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GE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612180" y="4076679"/>
            <a:ext cx="198799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KOMBI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745036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SEK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626583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HR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130162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387705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81177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238719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177352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IT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0058899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BH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6635571" y="7305743"/>
            <a:ext cx="855504" cy="403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 dirty="0">
                <a:solidFill>
                  <a:srgbClr val="FFFFFF"/>
                </a:solidFill>
                <a:latin typeface="Aileron"/>
              </a:rPr>
              <a:t>Gruppe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820021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413493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0671035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723577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0" spc="122" dirty="0">
                <a:solidFill>
                  <a:srgbClr val="FFFFFF"/>
                </a:solidFill>
                <a:latin typeface="Aileron"/>
              </a:rPr>
              <a:t>DEV</a:t>
            </a:r>
            <a:endParaRPr lang="en-US" sz="2453" spc="122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15605124" y="5763886"/>
            <a:ext cx="855504" cy="4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453" spc="122">
                <a:solidFill>
                  <a:srgbClr val="FFFFFF"/>
                </a:solidFill>
                <a:latin typeface="Aileron"/>
              </a:rPr>
              <a:t>GL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2108703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3366245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4959717" y="7305743"/>
            <a:ext cx="855504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User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6139162" y="7305743"/>
            <a:ext cx="1082038" cy="41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1600" spc="122">
                <a:solidFill>
                  <a:srgbClr val="FFFFFF"/>
                </a:solidFill>
                <a:latin typeface="Aileron"/>
              </a:rPr>
              <a:t>Client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3903356" y="616501"/>
            <a:ext cx="3462635" cy="173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3"/>
              </a:lnSpc>
            </a:pPr>
            <a:r>
              <a:rPr lang="en-US" sz="2516" dirty="0" err="1">
                <a:solidFill>
                  <a:srgbClr val="000000"/>
                </a:solidFill>
                <a:latin typeface="Canva Sans Bold"/>
              </a:rPr>
              <a:t>Eigenschaften</a:t>
            </a:r>
            <a:r>
              <a:rPr lang="en-US" sz="2516" dirty="0">
                <a:solidFill>
                  <a:srgbClr val="000000"/>
                </a:solidFill>
                <a:latin typeface="Canva Sans Bold"/>
              </a:rPr>
              <a:t> des DIT</a:t>
            </a: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Passend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zum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Unternehmen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Erweiterbar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Eindeutig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Versch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.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Ansätze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möglich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  <a:p>
            <a:pPr marL="319651" lvl="1" indent="-159826">
              <a:lnSpc>
                <a:spcPts val="2072"/>
              </a:lnSpc>
              <a:buFont typeface="Arial"/>
              <a:buChar char="•"/>
            </a:pP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Letzte</a:t>
            </a:r>
            <a:r>
              <a:rPr lang="en-US" sz="1480" dirty="0">
                <a:solidFill>
                  <a:srgbClr val="000000"/>
                </a:solidFill>
                <a:latin typeface="Canva Sans"/>
              </a:rPr>
              <a:t> Ebene oft </a:t>
            </a:r>
            <a:r>
              <a:rPr lang="en-US" sz="1480" dirty="0" err="1">
                <a:solidFill>
                  <a:srgbClr val="000000"/>
                </a:solidFill>
                <a:latin typeface="Canva Sans"/>
              </a:rPr>
              <a:t>Objekte</a:t>
            </a:r>
            <a:endParaRPr lang="en-US" sz="1480" dirty="0">
              <a:solidFill>
                <a:srgbClr val="000000"/>
              </a:solidFill>
              <a:latin typeface="Canva Sans"/>
            </a:endParaRPr>
          </a:p>
        </p:txBody>
      </p:sp>
      <p:grpSp>
        <p:nvGrpSpPr>
          <p:cNvPr id="73" name="Group 73"/>
          <p:cNvGrpSpPr/>
          <p:nvPr/>
        </p:nvGrpSpPr>
        <p:grpSpPr>
          <a:xfrm>
            <a:off x="4086462" y="503133"/>
            <a:ext cx="2908595" cy="1658284"/>
            <a:chOff x="0" y="-27781"/>
            <a:chExt cx="766050" cy="43675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66050" cy="405222"/>
            </a:xfrm>
            <a:custGeom>
              <a:avLst/>
              <a:gdLst/>
              <a:ahLst/>
              <a:cxnLst/>
              <a:rect l="l" t="t" r="r" b="b"/>
              <a:pathLst>
                <a:path w="766050" h="405222">
                  <a:moveTo>
                    <a:pt x="0" y="0"/>
                  </a:moveTo>
                  <a:lnTo>
                    <a:pt x="766050" y="0"/>
                  </a:lnTo>
                  <a:lnTo>
                    <a:pt x="766050" y="405222"/>
                  </a:lnTo>
                  <a:lnTo>
                    <a:pt x="0" y="405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14685" y="-27781"/>
              <a:ext cx="750390" cy="43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GPO: Share GL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 err="1">
                  <a:solidFill>
                    <a:srgbClr val="FFFFFF"/>
                  </a:solidFill>
                  <a:latin typeface="Aileron"/>
                </a:rPr>
                <a:t>Konfiguration</a:t>
              </a: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: Benutzer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 \\dc1\daten\abt\gl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 err="1">
                  <a:solidFill>
                    <a:srgbClr val="FFFFFF"/>
                  </a:solidFill>
                  <a:latin typeface="Aileron"/>
                </a:rPr>
                <a:t>Laufwerk</a:t>
              </a: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: Z:\</a:t>
              </a:r>
            </a:p>
          </p:txBody>
        </p:sp>
      </p:grpSp>
      <p:pic>
        <p:nvPicPr>
          <p:cNvPr id="77" name="Grafik 76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4D44FF16-586F-F7A5-F7C5-3A0752DF3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705" y="8247921"/>
            <a:ext cx="941291" cy="941291"/>
          </a:xfrm>
          <a:prstGeom prst="rect">
            <a:avLst/>
          </a:prstGeom>
        </p:spPr>
      </p:pic>
      <p:pic>
        <p:nvPicPr>
          <p:cNvPr id="79" name="Grafik 78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96B06D5-19A0-44B6-6681-00BF62444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084" y="8106003"/>
            <a:ext cx="1180539" cy="1180539"/>
          </a:xfrm>
          <a:prstGeom prst="rect">
            <a:avLst/>
          </a:prstGeom>
        </p:spPr>
      </p:pic>
      <p:pic>
        <p:nvPicPr>
          <p:cNvPr id="81" name="Grafik 80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85BA39E-FFEC-DD35-2D3B-E49C1487C4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635" y="8149115"/>
            <a:ext cx="1000985" cy="1000985"/>
          </a:xfrm>
          <a:prstGeom prst="rect">
            <a:avLst/>
          </a:prstGeom>
        </p:spPr>
      </p:pic>
      <p:pic>
        <p:nvPicPr>
          <p:cNvPr id="83" name="Grafik 82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869C2839-BD9E-D186-3C63-8B82D22D56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80" y="8249477"/>
            <a:ext cx="800260" cy="800260"/>
          </a:xfrm>
          <a:prstGeom prst="rect">
            <a:avLst/>
          </a:prstGeom>
        </p:spPr>
      </p:pic>
      <p:pic>
        <p:nvPicPr>
          <p:cNvPr id="84" name="Grafik 83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F0B8290-A856-8F1D-813C-493700AAF1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38" y="8257797"/>
            <a:ext cx="800260" cy="800260"/>
          </a:xfrm>
          <a:prstGeom prst="rect">
            <a:avLst/>
          </a:prstGeom>
        </p:spPr>
      </p:pic>
      <p:pic>
        <p:nvPicPr>
          <p:cNvPr id="85" name="Grafik 84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64778189-7ED4-2FE3-857B-726854E16B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327" y="8247921"/>
            <a:ext cx="800260" cy="800260"/>
          </a:xfrm>
          <a:prstGeom prst="rect">
            <a:avLst/>
          </a:prstGeom>
        </p:spPr>
      </p:pic>
      <p:pic>
        <p:nvPicPr>
          <p:cNvPr id="86" name="Grafik 85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D96766ED-839A-7DFC-BF8D-A6EB0B4AD1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026" y="8240165"/>
            <a:ext cx="800260" cy="800260"/>
          </a:xfrm>
          <a:prstGeom prst="rect">
            <a:avLst/>
          </a:prstGeom>
        </p:spPr>
      </p:pic>
      <p:pic>
        <p:nvPicPr>
          <p:cNvPr id="87" name="Grafik 86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71E4CADD-CFF1-7E46-E959-75003315D6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740" y="8187281"/>
            <a:ext cx="941291" cy="941291"/>
          </a:xfrm>
          <a:prstGeom prst="rect">
            <a:avLst/>
          </a:prstGeom>
        </p:spPr>
      </p:pic>
      <p:pic>
        <p:nvPicPr>
          <p:cNvPr id="88" name="Grafik 87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C683215C-55AF-461C-8CE8-28ECFD068F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2097" y="8013220"/>
            <a:ext cx="1180539" cy="1180539"/>
          </a:xfrm>
          <a:prstGeom prst="rect">
            <a:avLst/>
          </a:prstGeom>
        </p:spPr>
      </p:pic>
      <p:sp>
        <p:nvSpPr>
          <p:cNvPr id="89" name="Textfeld 88">
            <a:extLst>
              <a:ext uri="{FF2B5EF4-FFF2-40B4-BE49-F238E27FC236}">
                <a16:creationId xmlns:a16="http://schemas.microsoft.com/office/drawing/2014/main" id="{E231B5DA-5152-9E83-7C75-F452ADA72D86}"/>
              </a:ext>
            </a:extLst>
          </p:cNvPr>
          <p:cNvSpPr txBox="1"/>
          <p:nvPr/>
        </p:nvSpPr>
        <p:spPr>
          <a:xfrm>
            <a:off x="1252220" y="918921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User1</a:t>
            </a:r>
            <a:endParaRPr lang="en-CH" dirty="0"/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00267ECD-D630-3AC2-0983-11DDB1ACC334}"/>
              </a:ext>
            </a:extLst>
          </p:cNvPr>
          <p:cNvSpPr txBox="1"/>
          <p:nvPr/>
        </p:nvSpPr>
        <p:spPr>
          <a:xfrm>
            <a:off x="4008799" y="918921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User2</a:t>
            </a:r>
            <a:endParaRPr lang="en-CH" dirty="0"/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6A1431A3-5F22-7DB1-02F9-AD28E914998B}"/>
              </a:ext>
            </a:extLst>
          </p:cNvPr>
          <p:cNvSpPr txBox="1"/>
          <p:nvPr/>
        </p:nvSpPr>
        <p:spPr>
          <a:xfrm>
            <a:off x="12134315" y="912857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User3</a:t>
            </a:r>
            <a:endParaRPr lang="en-CH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5B04E6B9-716E-E0B6-A8FA-6ECF61EF14C5}"/>
              </a:ext>
            </a:extLst>
          </p:cNvPr>
          <p:cNvSpPr txBox="1"/>
          <p:nvPr/>
        </p:nvSpPr>
        <p:spPr>
          <a:xfrm>
            <a:off x="15075768" y="9101876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User4</a:t>
            </a:r>
            <a:endParaRPr lang="en-CH" dirty="0"/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6B9E2967-CF21-F9B3-CF70-526DA9817C7E}"/>
              </a:ext>
            </a:extLst>
          </p:cNvPr>
          <p:cNvSpPr txBox="1"/>
          <p:nvPr/>
        </p:nvSpPr>
        <p:spPr>
          <a:xfrm>
            <a:off x="2468449" y="9189212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PC1</a:t>
            </a:r>
            <a:endParaRPr lang="en-CH" dirty="0"/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BCB1A6F4-30C4-B88B-A816-9E665B322D30}"/>
              </a:ext>
            </a:extLst>
          </p:cNvPr>
          <p:cNvSpPr txBox="1"/>
          <p:nvPr/>
        </p:nvSpPr>
        <p:spPr>
          <a:xfrm>
            <a:off x="7715084" y="9237039"/>
            <a:ext cx="127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Notebook1</a:t>
            </a:r>
            <a:endParaRPr lang="en-CH" dirty="0"/>
          </a:p>
        </p:txBody>
      </p:sp>
      <p:sp>
        <p:nvSpPr>
          <p:cNvPr id="96" name="Textfeld 95">
            <a:extLst>
              <a:ext uri="{FF2B5EF4-FFF2-40B4-BE49-F238E27FC236}">
                <a16:creationId xmlns:a16="http://schemas.microsoft.com/office/drawing/2014/main" id="{A75ECB3F-72EC-B2B8-A599-226A6C158A19}"/>
              </a:ext>
            </a:extLst>
          </p:cNvPr>
          <p:cNvSpPr txBox="1"/>
          <p:nvPr/>
        </p:nvSpPr>
        <p:spPr>
          <a:xfrm>
            <a:off x="16121731" y="9128572"/>
            <a:ext cx="127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Notebook2</a:t>
            </a:r>
            <a:endParaRPr lang="en-CH" dirty="0"/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D7AD9B52-C258-7B79-6C5F-4A18B4EC5A7C}"/>
              </a:ext>
            </a:extLst>
          </p:cNvPr>
          <p:cNvSpPr txBox="1"/>
          <p:nvPr/>
        </p:nvSpPr>
        <p:spPr>
          <a:xfrm>
            <a:off x="10780020" y="9150100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PC2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90044100-2591-6C5F-B97E-878F2CAE25B0}"/>
              </a:ext>
            </a:extLst>
          </p:cNvPr>
          <p:cNvSpPr txBox="1"/>
          <p:nvPr/>
        </p:nvSpPr>
        <p:spPr>
          <a:xfrm>
            <a:off x="6726182" y="9150100"/>
            <a:ext cx="800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IT</a:t>
            </a:r>
            <a:endParaRPr lang="en-CH" dirty="0"/>
          </a:p>
        </p:txBody>
      </p:sp>
      <p:cxnSp>
        <p:nvCxnSpPr>
          <p:cNvPr id="100" name="Gerader Verbinder 99">
            <a:extLst>
              <a:ext uri="{FF2B5EF4-FFF2-40B4-BE49-F238E27FC236}">
                <a16:creationId xmlns:a16="http://schemas.microsoft.com/office/drawing/2014/main" id="{09657663-8C60-9C03-90D5-6C6E9CEF1520}"/>
              </a:ext>
            </a:extLst>
          </p:cNvPr>
          <p:cNvCxnSpPr/>
          <p:nvPr/>
        </p:nvCxnSpPr>
        <p:spPr>
          <a:xfrm>
            <a:off x="2387705" y="2200938"/>
            <a:ext cx="1239931" cy="173444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Gerader Verbinder 100">
            <a:extLst>
              <a:ext uri="{FF2B5EF4-FFF2-40B4-BE49-F238E27FC236}">
                <a16:creationId xmlns:a16="http://schemas.microsoft.com/office/drawing/2014/main" id="{6725E444-F352-AC18-5FC8-B0DCFED84E40}"/>
              </a:ext>
            </a:extLst>
          </p:cNvPr>
          <p:cNvCxnSpPr>
            <a:cxnSpLocks/>
          </p:cNvCxnSpPr>
          <p:nvPr/>
        </p:nvCxnSpPr>
        <p:spPr>
          <a:xfrm>
            <a:off x="2372527" y="2215165"/>
            <a:ext cx="6839942" cy="17100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feld 103">
            <a:extLst>
              <a:ext uri="{FF2B5EF4-FFF2-40B4-BE49-F238E27FC236}">
                <a16:creationId xmlns:a16="http://schemas.microsoft.com/office/drawing/2014/main" id="{29515F96-7945-E829-2558-C328F5E4DDEF}"/>
              </a:ext>
            </a:extLst>
          </p:cNvPr>
          <p:cNvSpPr txBox="1"/>
          <p:nvPr/>
        </p:nvSpPr>
        <p:spPr>
          <a:xfrm rot="3210179">
            <a:off x="2740851" y="2958077"/>
            <a:ext cx="108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GP link</a:t>
            </a:r>
            <a:endParaRPr lang="en-CH" dirty="0"/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48E3F222-5E76-CF9C-A6C1-4B5F1AFA4524}"/>
              </a:ext>
            </a:extLst>
          </p:cNvPr>
          <p:cNvSpPr txBox="1"/>
          <p:nvPr/>
        </p:nvSpPr>
        <p:spPr>
          <a:xfrm rot="895167">
            <a:off x="5341481" y="2742706"/>
            <a:ext cx="108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GP link</a:t>
            </a:r>
            <a:endParaRPr lang="en-CH" dirty="0"/>
          </a:p>
        </p:txBody>
      </p:sp>
      <p:cxnSp>
        <p:nvCxnSpPr>
          <p:cNvPr id="106" name="Gerader Verbinder 105">
            <a:extLst>
              <a:ext uri="{FF2B5EF4-FFF2-40B4-BE49-F238E27FC236}">
                <a16:creationId xmlns:a16="http://schemas.microsoft.com/office/drawing/2014/main" id="{5F40E2BC-4F3E-E20B-AFE4-5416BF7CE66D}"/>
              </a:ext>
            </a:extLst>
          </p:cNvPr>
          <p:cNvCxnSpPr>
            <a:cxnSpLocks/>
          </p:cNvCxnSpPr>
          <p:nvPr/>
        </p:nvCxnSpPr>
        <p:spPr>
          <a:xfrm>
            <a:off x="5540760" y="2134162"/>
            <a:ext cx="3446496" cy="54733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Textfeld 106">
            <a:extLst>
              <a:ext uri="{FF2B5EF4-FFF2-40B4-BE49-F238E27FC236}">
                <a16:creationId xmlns:a16="http://schemas.microsoft.com/office/drawing/2014/main" id="{F1B0B985-85AF-EE6C-7E19-99C3CA231D08}"/>
              </a:ext>
            </a:extLst>
          </p:cNvPr>
          <p:cNvSpPr txBox="1"/>
          <p:nvPr/>
        </p:nvSpPr>
        <p:spPr>
          <a:xfrm rot="895167">
            <a:off x="7315715" y="2169465"/>
            <a:ext cx="108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GP link</a:t>
            </a:r>
            <a:endParaRPr lang="en-CH" dirty="0"/>
          </a:p>
        </p:txBody>
      </p:sp>
      <p:grpSp>
        <p:nvGrpSpPr>
          <p:cNvPr id="115" name="Group 73">
            <a:extLst>
              <a:ext uri="{FF2B5EF4-FFF2-40B4-BE49-F238E27FC236}">
                <a16:creationId xmlns:a16="http://schemas.microsoft.com/office/drawing/2014/main" id="{0F4D5747-3607-7A5C-C381-4F456BE2F4C0}"/>
              </a:ext>
            </a:extLst>
          </p:cNvPr>
          <p:cNvGrpSpPr/>
          <p:nvPr/>
        </p:nvGrpSpPr>
        <p:grpSpPr>
          <a:xfrm>
            <a:off x="10008841" y="393973"/>
            <a:ext cx="3150311" cy="1658284"/>
            <a:chOff x="0" y="-27781"/>
            <a:chExt cx="766050" cy="436750"/>
          </a:xfrm>
        </p:grpSpPr>
        <p:sp>
          <p:nvSpPr>
            <p:cNvPr id="116" name="Freeform 74">
              <a:extLst>
                <a:ext uri="{FF2B5EF4-FFF2-40B4-BE49-F238E27FC236}">
                  <a16:creationId xmlns:a16="http://schemas.microsoft.com/office/drawing/2014/main" id="{B6A20F54-5315-4708-5372-7D223CCB768F}"/>
                </a:ext>
              </a:extLst>
            </p:cNvPr>
            <p:cNvSpPr/>
            <p:nvPr/>
          </p:nvSpPr>
          <p:spPr>
            <a:xfrm>
              <a:off x="0" y="0"/>
              <a:ext cx="766050" cy="405222"/>
            </a:xfrm>
            <a:custGeom>
              <a:avLst/>
              <a:gdLst/>
              <a:ahLst/>
              <a:cxnLst/>
              <a:rect l="l" t="t" r="r" b="b"/>
              <a:pathLst>
                <a:path w="766050" h="405222">
                  <a:moveTo>
                    <a:pt x="0" y="0"/>
                  </a:moveTo>
                  <a:lnTo>
                    <a:pt x="766050" y="0"/>
                  </a:lnTo>
                  <a:lnTo>
                    <a:pt x="766050" y="405222"/>
                  </a:lnTo>
                  <a:lnTo>
                    <a:pt x="0" y="405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117" name="TextBox 75">
              <a:extLst>
                <a:ext uri="{FF2B5EF4-FFF2-40B4-BE49-F238E27FC236}">
                  <a16:creationId xmlns:a16="http://schemas.microsoft.com/office/drawing/2014/main" id="{4DC57BAB-5923-AD0A-1390-6DC9309C20E8}"/>
                </a:ext>
              </a:extLst>
            </p:cNvPr>
            <p:cNvSpPr txBox="1"/>
            <p:nvPr/>
          </p:nvSpPr>
          <p:spPr>
            <a:xfrm>
              <a:off x="14685" y="-27781"/>
              <a:ext cx="750390" cy="43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GPO: Drucker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 err="1">
                  <a:solidFill>
                    <a:srgbClr val="FFFFFF"/>
                  </a:solidFill>
                  <a:latin typeface="Aileron"/>
                </a:rPr>
                <a:t>Konfiguration</a:t>
              </a: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: Computer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 \\dc1\drucker-SW</a:t>
              </a:r>
            </a:p>
            <a:p>
              <a:pPr>
                <a:lnSpc>
                  <a:spcPts val="2780"/>
                </a:lnSpc>
              </a:pPr>
              <a:r>
                <a:rPr lang="en-US" sz="1850" spc="92" dirty="0">
                  <a:solidFill>
                    <a:srgbClr val="FFFFFF"/>
                  </a:solidFill>
                  <a:latin typeface="Aileron"/>
                </a:rPr>
                <a:t>SW-Drucker</a:t>
              </a:r>
            </a:p>
          </p:txBody>
        </p:sp>
      </p:grpSp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F87FFBC6-8261-9194-BFC2-1F0442B2FD64}"/>
              </a:ext>
            </a:extLst>
          </p:cNvPr>
          <p:cNvCxnSpPr/>
          <p:nvPr/>
        </p:nvCxnSpPr>
        <p:spPr>
          <a:xfrm>
            <a:off x="12194221" y="2035852"/>
            <a:ext cx="2436179" cy="18893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Textfeld 122">
            <a:extLst>
              <a:ext uri="{FF2B5EF4-FFF2-40B4-BE49-F238E27FC236}">
                <a16:creationId xmlns:a16="http://schemas.microsoft.com/office/drawing/2014/main" id="{60E6027A-4C71-348D-CACC-58298CFB4265}"/>
              </a:ext>
            </a:extLst>
          </p:cNvPr>
          <p:cNvSpPr txBox="1"/>
          <p:nvPr/>
        </p:nvSpPr>
        <p:spPr>
          <a:xfrm rot="2286266">
            <a:off x="12539682" y="2872300"/>
            <a:ext cx="108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GP link</a:t>
            </a:r>
            <a:endParaRPr lang="en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8" grpId="0"/>
      <p:bldP spid="104" grpId="0"/>
      <p:bldP spid="105" grpId="0"/>
      <p:bldP spid="107" grpId="0"/>
      <p:bldP spid="1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Benutzerdefiniert</PresentationFormat>
  <Paragraphs>57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12" baseType="lpstr">
      <vt:lpstr>Aileron Ultra-Bold</vt:lpstr>
      <vt:lpstr>Aileron Italics</vt:lpstr>
      <vt:lpstr>Aileron Bold</vt:lpstr>
      <vt:lpstr>Canva Sans</vt:lpstr>
      <vt:lpstr>Canva Sans Bold</vt:lpstr>
      <vt:lpstr>Arial</vt:lpstr>
      <vt:lpstr>Calibri</vt:lpstr>
      <vt:lpstr>Aileron</vt:lpstr>
      <vt:lpstr>Aileron Heavy</vt:lpstr>
      <vt:lpstr>Office Theme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DIT</dc:title>
  <cp:lastModifiedBy>Jonas Aeschlimann</cp:lastModifiedBy>
  <cp:revision>31</cp:revision>
  <dcterms:created xsi:type="dcterms:W3CDTF">2006-08-16T00:00:00Z</dcterms:created>
  <dcterms:modified xsi:type="dcterms:W3CDTF">2023-09-18T09:01:19Z</dcterms:modified>
  <dc:identifier>DAFuxOhBPAQ</dc:identifier>
</cp:coreProperties>
</file>